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8" r:id="rId2"/>
    <p:sldId id="260" r:id="rId3"/>
    <p:sldId id="261" r:id="rId4"/>
    <p:sldId id="263" r:id="rId5"/>
    <p:sldId id="262" r:id="rId6"/>
    <p:sldId id="264" r:id="rId7"/>
    <p:sldId id="265" r:id="rId8"/>
    <p:sldId id="266" r:id="rId9"/>
    <p:sldId id="2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4E7763-AA0A-497A-A62F-A4CF3DF3E3E9}" type="datetimeFigureOut">
              <a:rPr lang="en-GB" smtClean="0"/>
              <a:t>11/09/2021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590EC6-499E-4C7D-BB08-8596D1DE2BC0}" type="slidenum">
              <a:rPr lang="en-GB" smtClean="0"/>
              <a:t>‹#›</a:t>
            </a:fld>
            <a:endParaRPr lang="en-GB"/>
          </a:p>
        </p:txBody>
      </p:sp>
    </p:spTree>
    <p:extLst>
      <p:ext uri="{BB962C8B-B14F-4D97-AF65-F5344CB8AC3E}">
        <p14:creationId xmlns:p14="http://schemas.microsoft.com/office/powerpoint/2010/main" val="3658361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E29B5B-BDCE-464D-978C-1F51EC787196}" type="slidenum">
              <a:rPr lang="en-GB" smtClean="0"/>
              <a:t>1</a:t>
            </a:fld>
            <a:endParaRPr lang="en-GB"/>
          </a:p>
        </p:txBody>
      </p:sp>
    </p:spTree>
    <p:extLst>
      <p:ext uri="{BB962C8B-B14F-4D97-AF65-F5344CB8AC3E}">
        <p14:creationId xmlns:p14="http://schemas.microsoft.com/office/powerpoint/2010/main" val="2434266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E29B5B-BDCE-464D-978C-1F51EC787196}" type="slidenum">
              <a:rPr lang="en-GB" smtClean="0"/>
              <a:t>2</a:t>
            </a:fld>
            <a:endParaRPr lang="en-GB"/>
          </a:p>
        </p:txBody>
      </p:sp>
    </p:spTree>
    <p:extLst>
      <p:ext uri="{BB962C8B-B14F-4D97-AF65-F5344CB8AC3E}">
        <p14:creationId xmlns:p14="http://schemas.microsoft.com/office/powerpoint/2010/main" val="3217234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E29B5B-BDCE-464D-978C-1F51EC787196}" type="slidenum">
              <a:rPr lang="en-GB" smtClean="0"/>
              <a:t>3</a:t>
            </a:fld>
            <a:endParaRPr lang="en-GB"/>
          </a:p>
        </p:txBody>
      </p:sp>
    </p:spTree>
    <p:extLst>
      <p:ext uri="{BB962C8B-B14F-4D97-AF65-F5344CB8AC3E}">
        <p14:creationId xmlns:p14="http://schemas.microsoft.com/office/powerpoint/2010/main" val="2058145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E29B5B-BDCE-464D-978C-1F51EC787196}" type="slidenum">
              <a:rPr lang="en-GB" smtClean="0"/>
              <a:t>4</a:t>
            </a:fld>
            <a:endParaRPr lang="en-GB"/>
          </a:p>
        </p:txBody>
      </p:sp>
    </p:spTree>
    <p:extLst>
      <p:ext uri="{BB962C8B-B14F-4D97-AF65-F5344CB8AC3E}">
        <p14:creationId xmlns:p14="http://schemas.microsoft.com/office/powerpoint/2010/main" val="403434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E29B5B-BDCE-464D-978C-1F51EC787196}" type="slidenum">
              <a:rPr lang="en-GB" smtClean="0"/>
              <a:t>5</a:t>
            </a:fld>
            <a:endParaRPr lang="en-GB"/>
          </a:p>
        </p:txBody>
      </p:sp>
    </p:spTree>
    <p:extLst>
      <p:ext uri="{BB962C8B-B14F-4D97-AF65-F5344CB8AC3E}">
        <p14:creationId xmlns:p14="http://schemas.microsoft.com/office/powerpoint/2010/main" val="3650189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E29B5B-BDCE-464D-978C-1F51EC787196}" type="slidenum">
              <a:rPr lang="en-GB" smtClean="0"/>
              <a:t>6</a:t>
            </a:fld>
            <a:endParaRPr lang="en-GB"/>
          </a:p>
        </p:txBody>
      </p:sp>
    </p:spTree>
    <p:extLst>
      <p:ext uri="{BB962C8B-B14F-4D97-AF65-F5344CB8AC3E}">
        <p14:creationId xmlns:p14="http://schemas.microsoft.com/office/powerpoint/2010/main" val="37927807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E29B5B-BDCE-464D-978C-1F51EC787196}" type="slidenum">
              <a:rPr lang="en-GB" smtClean="0"/>
              <a:t>7</a:t>
            </a:fld>
            <a:endParaRPr lang="en-GB"/>
          </a:p>
        </p:txBody>
      </p:sp>
    </p:spTree>
    <p:extLst>
      <p:ext uri="{BB962C8B-B14F-4D97-AF65-F5344CB8AC3E}">
        <p14:creationId xmlns:p14="http://schemas.microsoft.com/office/powerpoint/2010/main" val="66959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E29B5B-BDCE-464D-978C-1F51EC787196}" type="slidenum">
              <a:rPr lang="en-GB" smtClean="0"/>
              <a:t>8</a:t>
            </a:fld>
            <a:endParaRPr lang="en-GB"/>
          </a:p>
        </p:txBody>
      </p:sp>
    </p:spTree>
    <p:extLst>
      <p:ext uri="{BB962C8B-B14F-4D97-AF65-F5344CB8AC3E}">
        <p14:creationId xmlns:p14="http://schemas.microsoft.com/office/powerpoint/2010/main" val="2696285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E29B5B-BDCE-464D-978C-1F51EC787196}" type="slidenum">
              <a:rPr lang="en-GB" smtClean="0"/>
              <a:t>9</a:t>
            </a:fld>
            <a:endParaRPr lang="en-GB"/>
          </a:p>
        </p:txBody>
      </p:sp>
    </p:spTree>
    <p:extLst>
      <p:ext uri="{BB962C8B-B14F-4D97-AF65-F5344CB8AC3E}">
        <p14:creationId xmlns:p14="http://schemas.microsoft.com/office/powerpoint/2010/main" val="1818573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24BDA-9C40-4722-A6F1-9FBA08BAD0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CB1A7C8-434D-4490-AD03-C036F7058E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19D7F03-C8C8-4AE9-9C4F-7D9477283100}"/>
              </a:ext>
            </a:extLst>
          </p:cNvPr>
          <p:cNvSpPr>
            <a:spLocks noGrp="1"/>
          </p:cNvSpPr>
          <p:nvPr>
            <p:ph type="dt" sz="half" idx="10"/>
          </p:nvPr>
        </p:nvSpPr>
        <p:spPr/>
        <p:txBody>
          <a:bodyPr/>
          <a:lstStyle/>
          <a:p>
            <a:fld id="{94FE77FE-CC23-4499-80B0-D2C6FF4B86B5}" type="datetimeFigureOut">
              <a:rPr lang="en-GB" smtClean="0"/>
              <a:t>11/09/2021</a:t>
            </a:fld>
            <a:endParaRPr lang="en-GB"/>
          </a:p>
        </p:txBody>
      </p:sp>
      <p:sp>
        <p:nvSpPr>
          <p:cNvPr id="5" name="Footer Placeholder 4">
            <a:extLst>
              <a:ext uri="{FF2B5EF4-FFF2-40B4-BE49-F238E27FC236}">
                <a16:creationId xmlns:a16="http://schemas.microsoft.com/office/drawing/2014/main" id="{5A54A5DB-D622-44B3-9DCF-74C87DACDF0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2FE23A0-7B20-432C-9964-FE799626F14B}"/>
              </a:ext>
            </a:extLst>
          </p:cNvPr>
          <p:cNvSpPr>
            <a:spLocks noGrp="1"/>
          </p:cNvSpPr>
          <p:nvPr>
            <p:ph type="sldNum" sz="quarter" idx="12"/>
          </p:nvPr>
        </p:nvSpPr>
        <p:spPr/>
        <p:txBody>
          <a:bodyPr/>
          <a:lstStyle/>
          <a:p>
            <a:fld id="{BB5F3973-DC6C-400D-99DF-AF0EA1371F9F}" type="slidenum">
              <a:rPr lang="en-GB" smtClean="0"/>
              <a:t>‹#›</a:t>
            </a:fld>
            <a:endParaRPr lang="en-GB"/>
          </a:p>
        </p:txBody>
      </p:sp>
    </p:spTree>
    <p:extLst>
      <p:ext uri="{BB962C8B-B14F-4D97-AF65-F5344CB8AC3E}">
        <p14:creationId xmlns:p14="http://schemas.microsoft.com/office/powerpoint/2010/main" val="2890389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9F316-B8BD-481D-B222-0D7D7CD93A2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9C97850-04ED-4A09-87B0-88A799FC29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7599DA5-910D-47A7-867D-8597D319314C}"/>
              </a:ext>
            </a:extLst>
          </p:cNvPr>
          <p:cNvSpPr>
            <a:spLocks noGrp="1"/>
          </p:cNvSpPr>
          <p:nvPr>
            <p:ph type="dt" sz="half" idx="10"/>
          </p:nvPr>
        </p:nvSpPr>
        <p:spPr/>
        <p:txBody>
          <a:bodyPr/>
          <a:lstStyle/>
          <a:p>
            <a:fld id="{94FE77FE-CC23-4499-80B0-D2C6FF4B86B5}" type="datetimeFigureOut">
              <a:rPr lang="en-GB" smtClean="0"/>
              <a:t>11/09/2021</a:t>
            </a:fld>
            <a:endParaRPr lang="en-GB"/>
          </a:p>
        </p:txBody>
      </p:sp>
      <p:sp>
        <p:nvSpPr>
          <p:cNvPr id="5" name="Footer Placeholder 4">
            <a:extLst>
              <a:ext uri="{FF2B5EF4-FFF2-40B4-BE49-F238E27FC236}">
                <a16:creationId xmlns:a16="http://schemas.microsoft.com/office/drawing/2014/main" id="{2F544AF0-2DE5-4E4E-9F6F-B0186E1133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198D0C2-3947-4BBE-9C94-F8247D025C74}"/>
              </a:ext>
            </a:extLst>
          </p:cNvPr>
          <p:cNvSpPr>
            <a:spLocks noGrp="1"/>
          </p:cNvSpPr>
          <p:nvPr>
            <p:ph type="sldNum" sz="quarter" idx="12"/>
          </p:nvPr>
        </p:nvSpPr>
        <p:spPr/>
        <p:txBody>
          <a:bodyPr/>
          <a:lstStyle/>
          <a:p>
            <a:fld id="{BB5F3973-DC6C-400D-99DF-AF0EA1371F9F}" type="slidenum">
              <a:rPr lang="en-GB" smtClean="0"/>
              <a:t>‹#›</a:t>
            </a:fld>
            <a:endParaRPr lang="en-GB"/>
          </a:p>
        </p:txBody>
      </p:sp>
    </p:spTree>
    <p:extLst>
      <p:ext uri="{BB962C8B-B14F-4D97-AF65-F5344CB8AC3E}">
        <p14:creationId xmlns:p14="http://schemas.microsoft.com/office/powerpoint/2010/main" val="98314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5BF60E9-0F0A-4A81-8EEC-28B884D436C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934EFB2-429B-485E-B7F1-D357552DE59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F0E9436-2B16-4D28-AD22-F27FD8162918}"/>
              </a:ext>
            </a:extLst>
          </p:cNvPr>
          <p:cNvSpPr>
            <a:spLocks noGrp="1"/>
          </p:cNvSpPr>
          <p:nvPr>
            <p:ph type="dt" sz="half" idx="10"/>
          </p:nvPr>
        </p:nvSpPr>
        <p:spPr/>
        <p:txBody>
          <a:bodyPr/>
          <a:lstStyle/>
          <a:p>
            <a:fld id="{94FE77FE-CC23-4499-80B0-D2C6FF4B86B5}" type="datetimeFigureOut">
              <a:rPr lang="en-GB" smtClean="0"/>
              <a:t>11/09/2021</a:t>
            </a:fld>
            <a:endParaRPr lang="en-GB"/>
          </a:p>
        </p:txBody>
      </p:sp>
      <p:sp>
        <p:nvSpPr>
          <p:cNvPr id="5" name="Footer Placeholder 4">
            <a:extLst>
              <a:ext uri="{FF2B5EF4-FFF2-40B4-BE49-F238E27FC236}">
                <a16:creationId xmlns:a16="http://schemas.microsoft.com/office/drawing/2014/main" id="{AB778617-18B8-417C-AE4C-F990887D938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5EC645-0185-4360-B3C5-ECB556072645}"/>
              </a:ext>
            </a:extLst>
          </p:cNvPr>
          <p:cNvSpPr>
            <a:spLocks noGrp="1"/>
          </p:cNvSpPr>
          <p:nvPr>
            <p:ph type="sldNum" sz="quarter" idx="12"/>
          </p:nvPr>
        </p:nvSpPr>
        <p:spPr/>
        <p:txBody>
          <a:bodyPr/>
          <a:lstStyle/>
          <a:p>
            <a:fld id="{BB5F3973-DC6C-400D-99DF-AF0EA1371F9F}" type="slidenum">
              <a:rPr lang="en-GB" smtClean="0"/>
              <a:t>‹#›</a:t>
            </a:fld>
            <a:endParaRPr lang="en-GB"/>
          </a:p>
        </p:txBody>
      </p:sp>
    </p:spTree>
    <p:extLst>
      <p:ext uri="{BB962C8B-B14F-4D97-AF65-F5344CB8AC3E}">
        <p14:creationId xmlns:p14="http://schemas.microsoft.com/office/powerpoint/2010/main" val="2551516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243455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B3B68-7911-4F6F-BBEB-502A1DFAF30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FFEE76B-A5F3-44BB-8DBF-9012F156D05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FB30A6C-DD69-4AEB-85F7-B0060C9CAEA0}"/>
              </a:ext>
            </a:extLst>
          </p:cNvPr>
          <p:cNvSpPr>
            <a:spLocks noGrp="1"/>
          </p:cNvSpPr>
          <p:nvPr>
            <p:ph type="dt" sz="half" idx="10"/>
          </p:nvPr>
        </p:nvSpPr>
        <p:spPr/>
        <p:txBody>
          <a:bodyPr/>
          <a:lstStyle/>
          <a:p>
            <a:fld id="{94FE77FE-CC23-4499-80B0-D2C6FF4B86B5}" type="datetimeFigureOut">
              <a:rPr lang="en-GB" smtClean="0"/>
              <a:t>11/09/2021</a:t>
            </a:fld>
            <a:endParaRPr lang="en-GB"/>
          </a:p>
        </p:txBody>
      </p:sp>
      <p:sp>
        <p:nvSpPr>
          <p:cNvPr id="5" name="Footer Placeholder 4">
            <a:extLst>
              <a:ext uri="{FF2B5EF4-FFF2-40B4-BE49-F238E27FC236}">
                <a16:creationId xmlns:a16="http://schemas.microsoft.com/office/drawing/2014/main" id="{4EB7100E-8800-4203-B623-7C3A06A07DF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E5F296-A710-4C4A-A963-8596313E8CED}"/>
              </a:ext>
            </a:extLst>
          </p:cNvPr>
          <p:cNvSpPr>
            <a:spLocks noGrp="1"/>
          </p:cNvSpPr>
          <p:nvPr>
            <p:ph type="sldNum" sz="quarter" idx="12"/>
          </p:nvPr>
        </p:nvSpPr>
        <p:spPr/>
        <p:txBody>
          <a:bodyPr/>
          <a:lstStyle/>
          <a:p>
            <a:fld id="{BB5F3973-DC6C-400D-99DF-AF0EA1371F9F}" type="slidenum">
              <a:rPr lang="en-GB" smtClean="0"/>
              <a:t>‹#›</a:t>
            </a:fld>
            <a:endParaRPr lang="en-GB"/>
          </a:p>
        </p:txBody>
      </p:sp>
    </p:spTree>
    <p:extLst>
      <p:ext uri="{BB962C8B-B14F-4D97-AF65-F5344CB8AC3E}">
        <p14:creationId xmlns:p14="http://schemas.microsoft.com/office/powerpoint/2010/main" val="108324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F6C49-721E-4083-BF73-F7FD47A70F1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E7194F2-E3DB-4DC1-A7CD-E92CD2FEAC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F9E815F-BB24-493C-8AF5-C5645086C617}"/>
              </a:ext>
            </a:extLst>
          </p:cNvPr>
          <p:cNvSpPr>
            <a:spLocks noGrp="1"/>
          </p:cNvSpPr>
          <p:nvPr>
            <p:ph type="dt" sz="half" idx="10"/>
          </p:nvPr>
        </p:nvSpPr>
        <p:spPr/>
        <p:txBody>
          <a:bodyPr/>
          <a:lstStyle/>
          <a:p>
            <a:fld id="{94FE77FE-CC23-4499-80B0-D2C6FF4B86B5}" type="datetimeFigureOut">
              <a:rPr lang="en-GB" smtClean="0"/>
              <a:t>11/09/2021</a:t>
            </a:fld>
            <a:endParaRPr lang="en-GB"/>
          </a:p>
        </p:txBody>
      </p:sp>
      <p:sp>
        <p:nvSpPr>
          <p:cNvPr id="5" name="Footer Placeholder 4">
            <a:extLst>
              <a:ext uri="{FF2B5EF4-FFF2-40B4-BE49-F238E27FC236}">
                <a16:creationId xmlns:a16="http://schemas.microsoft.com/office/drawing/2014/main" id="{7208DBAC-44ED-4AFB-ACC2-70D0B048A1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6B7167E-025C-40C9-8D72-A0E566F27B71}"/>
              </a:ext>
            </a:extLst>
          </p:cNvPr>
          <p:cNvSpPr>
            <a:spLocks noGrp="1"/>
          </p:cNvSpPr>
          <p:nvPr>
            <p:ph type="sldNum" sz="quarter" idx="12"/>
          </p:nvPr>
        </p:nvSpPr>
        <p:spPr/>
        <p:txBody>
          <a:bodyPr/>
          <a:lstStyle/>
          <a:p>
            <a:fld id="{BB5F3973-DC6C-400D-99DF-AF0EA1371F9F}" type="slidenum">
              <a:rPr lang="en-GB" smtClean="0"/>
              <a:t>‹#›</a:t>
            </a:fld>
            <a:endParaRPr lang="en-GB"/>
          </a:p>
        </p:txBody>
      </p:sp>
    </p:spTree>
    <p:extLst>
      <p:ext uri="{BB962C8B-B14F-4D97-AF65-F5344CB8AC3E}">
        <p14:creationId xmlns:p14="http://schemas.microsoft.com/office/powerpoint/2010/main" val="3603511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55B46-9BC2-4BCF-94DC-DAF8763B20B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A884F23-A808-4F1F-92F9-76E114AFE01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720AC34-D9CE-4558-B9B9-78CCBC6EF4D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A2CC336-954F-4D70-83EF-560781B32ACC}"/>
              </a:ext>
            </a:extLst>
          </p:cNvPr>
          <p:cNvSpPr>
            <a:spLocks noGrp="1"/>
          </p:cNvSpPr>
          <p:nvPr>
            <p:ph type="dt" sz="half" idx="10"/>
          </p:nvPr>
        </p:nvSpPr>
        <p:spPr/>
        <p:txBody>
          <a:bodyPr/>
          <a:lstStyle/>
          <a:p>
            <a:fld id="{94FE77FE-CC23-4499-80B0-D2C6FF4B86B5}" type="datetimeFigureOut">
              <a:rPr lang="en-GB" smtClean="0"/>
              <a:t>11/09/2021</a:t>
            </a:fld>
            <a:endParaRPr lang="en-GB"/>
          </a:p>
        </p:txBody>
      </p:sp>
      <p:sp>
        <p:nvSpPr>
          <p:cNvPr id="6" name="Footer Placeholder 5">
            <a:extLst>
              <a:ext uri="{FF2B5EF4-FFF2-40B4-BE49-F238E27FC236}">
                <a16:creationId xmlns:a16="http://schemas.microsoft.com/office/drawing/2014/main" id="{FFCD5934-666A-4E0D-87D4-4BD1C33A314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9E93499-ACD2-477D-AC1C-CDE9862CB1E7}"/>
              </a:ext>
            </a:extLst>
          </p:cNvPr>
          <p:cNvSpPr>
            <a:spLocks noGrp="1"/>
          </p:cNvSpPr>
          <p:nvPr>
            <p:ph type="sldNum" sz="quarter" idx="12"/>
          </p:nvPr>
        </p:nvSpPr>
        <p:spPr/>
        <p:txBody>
          <a:bodyPr/>
          <a:lstStyle/>
          <a:p>
            <a:fld id="{BB5F3973-DC6C-400D-99DF-AF0EA1371F9F}" type="slidenum">
              <a:rPr lang="en-GB" smtClean="0"/>
              <a:t>‹#›</a:t>
            </a:fld>
            <a:endParaRPr lang="en-GB"/>
          </a:p>
        </p:txBody>
      </p:sp>
    </p:spTree>
    <p:extLst>
      <p:ext uri="{BB962C8B-B14F-4D97-AF65-F5344CB8AC3E}">
        <p14:creationId xmlns:p14="http://schemas.microsoft.com/office/powerpoint/2010/main" val="3049099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AE43B-F7A0-4CC9-9689-0B68E5AAC40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EC9AC56-AB51-479B-8697-F3230F7FF7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F0E87BA-E8F3-4203-BF80-39772EAD1F5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AEA21BC-833F-459D-9DB4-D300846CBC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983819-EE0A-4B93-AA89-07381C1705F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C328B49-7A40-44FB-B16B-CE3D28D7235C}"/>
              </a:ext>
            </a:extLst>
          </p:cNvPr>
          <p:cNvSpPr>
            <a:spLocks noGrp="1"/>
          </p:cNvSpPr>
          <p:nvPr>
            <p:ph type="dt" sz="half" idx="10"/>
          </p:nvPr>
        </p:nvSpPr>
        <p:spPr/>
        <p:txBody>
          <a:bodyPr/>
          <a:lstStyle/>
          <a:p>
            <a:fld id="{94FE77FE-CC23-4499-80B0-D2C6FF4B86B5}" type="datetimeFigureOut">
              <a:rPr lang="en-GB" smtClean="0"/>
              <a:t>11/09/2021</a:t>
            </a:fld>
            <a:endParaRPr lang="en-GB"/>
          </a:p>
        </p:txBody>
      </p:sp>
      <p:sp>
        <p:nvSpPr>
          <p:cNvPr id="8" name="Footer Placeholder 7">
            <a:extLst>
              <a:ext uri="{FF2B5EF4-FFF2-40B4-BE49-F238E27FC236}">
                <a16:creationId xmlns:a16="http://schemas.microsoft.com/office/drawing/2014/main" id="{17E87C7A-BB62-43B9-B8D2-EAF304E24CB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14160A9-1529-409B-83C4-50CBE2AEAC24}"/>
              </a:ext>
            </a:extLst>
          </p:cNvPr>
          <p:cNvSpPr>
            <a:spLocks noGrp="1"/>
          </p:cNvSpPr>
          <p:nvPr>
            <p:ph type="sldNum" sz="quarter" idx="12"/>
          </p:nvPr>
        </p:nvSpPr>
        <p:spPr/>
        <p:txBody>
          <a:bodyPr/>
          <a:lstStyle/>
          <a:p>
            <a:fld id="{BB5F3973-DC6C-400D-99DF-AF0EA1371F9F}" type="slidenum">
              <a:rPr lang="en-GB" smtClean="0"/>
              <a:t>‹#›</a:t>
            </a:fld>
            <a:endParaRPr lang="en-GB"/>
          </a:p>
        </p:txBody>
      </p:sp>
    </p:spTree>
    <p:extLst>
      <p:ext uri="{BB962C8B-B14F-4D97-AF65-F5344CB8AC3E}">
        <p14:creationId xmlns:p14="http://schemas.microsoft.com/office/powerpoint/2010/main" val="499705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5F3EB-9A6D-43B8-9F13-17F5D087D53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9F2E41E-14BB-4828-9FD7-CFBDD04CABF6}"/>
              </a:ext>
            </a:extLst>
          </p:cNvPr>
          <p:cNvSpPr>
            <a:spLocks noGrp="1"/>
          </p:cNvSpPr>
          <p:nvPr>
            <p:ph type="dt" sz="half" idx="10"/>
          </p:nvPr>
        </p:nvSpPr>
        <p:spPr/>
        <p:txBody>
          <a:bodyPr/>
          <a:lstStyle/>
          <a:p>
            <a:fld id="{94FE77FE-CC23-4499-80B0-D2C6FF4B86B5}" type="datetimeFigureOut">
              <a:rPr lang="en-GB" smtClean="0"/>
              <a:t>11/09/2021</a:t>
            </a:fld>
            <a:endParaRPr lang="en-GB"/>
          </a:p>
        </p:txBody>
      </p:sp>
      <p:sp>
        <p:nvSpPr>
          <p:cNvPr id="4" name="Footer Placeholder 3">
            <a:extLst>
              <a:ext uri="{FF2B5EF4-FFF2-40B4-BE49-F238E27FC236}">
                <a16:creationId xmlns:a16="http://schemas.microsoft.com/office/drawing/2014/main" id="{703C6821-6532-45F6-A1EE-B229C59713C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000797C-73E4-4FFA-8194-74027DE09CEC}"/>
              </a:ext>
            </a:extLst>
          </p:cNvPr>
          <p:cNvSpPr>
            <a:spLocks noGrp="1"/>
          </p:cNvSpPr>
          <p:nvPr>
            <p:ph type="sldNum" sz="quarter" idx="12"/>
          </p:nvPr>
        </p:nvSpPr>
        <p:spPr/>
        <p:txBody>
          <a:bodyPr/>
          <a:lstStyle/>
          <a:p>
            <a:fld id="{BB5F3973-DC6C-400D-99DF-AF0EA1371F9F}" type="slidenum">
              <a:rPr lang="en-GB" smtClean="0"/>
              <a:t>‹#›</a:t>
            </a:fld>
            <a:endParaRPr lang="en-GB"/>
          </a:p>
        </p:txBody>
      </p:sp>
    </p:spTree>
    <p:extLst>
      <p:ext uri="{BB962C8B-B14F-4D97-AF65-F5344CB8AC3E}">
        <p14:creationId xmlns:p14="http://schemas.microsoft.com/office/powerpoint/2010/main" val="1982349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5531C9-1B09-49FE-B329-3C2BD29F4671}"/>
              </a:ext>
            </a:extLst>
          </p:cNvPr>
          <p:cNvSpPr>
            <a:spLocks noGrp="1"/>
          </p:cNvSpPr>
          <p:nvPr>
            <p:ph type="dt" sz="half" idx="10"/>
          </p:nvPr>
        </p:nvSpPr>
        <p:spPr/>
        <p:txBody>
          <a:bodyPr/>
          <a:lstStyle/>
          <a:p>
            <a:fld id="{94FE77FE-CC23-4499-80B0-D2C6FF4B86B5}" type="datetimeFigureOut">
              <a:rPr lang="en-GB" smtClean="0"/>
              <a:t>11/09/2021</a:t>
            </a:fld>
            <a:endParaRPr lang="en-GB"/>
          </a:p>
        </p:txBody>
      </p:sp>
      <p:sp>
        <p:nvSpPr>
          <p:cNvPr id="3" name="Footer Placeholder 2">
            <a:extLst>
              <a:ext uri="{FF2B5EF4-FFF2-40B4-BE49-F238E27FC236}">
                <a16:creationId xmlns:a16="http://schemas.microsoft.com/office/drawing/2014/main" id="{64EB37C6-42A7-48D6-9DCB-932DFD65388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893D208-709A-44F4-91F5-3A9198BCBA0C}"/>
              </a:ext>
            </a:extLst>
          </p:cNvPr>
          <p:cNvSpPr>
            <a:spLocks noGrp="1"/>
          </p:cNvSpPr>
          <p:nvPr>
            <p:ph type="sldNum" sz="quarter" idx="12"/>
          </p:nvPr>
        </p:nvSpPr>
        <p:spPr/>
        <p:txBody>
          <a:bodyPr/>
          <a:lstStyle/>
          <a:p>
            <a:fld id="{BB5F3973-DC6C-400D-99DF-AF0EA1371F9F}" type="slidenum">
              <a:rPr lang="en-GB" smtClean="0"/>
              <a:t>‹#›</a:t>
            </a:fld>
            <a:endParaRPr lang="en-GB"/>
          </a:p>
        </p:txBody>
      </p:sp>
    </p:spTree>
    <p:extLst>
      <p:ext uri="{BB962C8B-B14F-4D97-AF65-F5344CB8AC3E}">
        <p14:creationId xmlns:p14="http://schemas.microsoft.com/office/powerpoint/2010/main" val="404012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3DEC7-A743-4BE8-8C1B-FB4AC2E573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F1A20E2-5BE1-46ED-A9E3-6686FB10F6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F483F1D-7BE9-4A32-A043-2642FCC67F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7EE690-986B-4EFE-B0EA-37B272FE114C}"/>
              </a:ext>
            </a:extLst>
          </p:cNvPr>
          <p:cNvSpPr>
            <a:spLocks noGrp="1"/>
          </p:cNvSpPr>
          <p:nvPr>
            <p:ph type="dt" sz="half" idx="10"/>
          </p:nvPr>
        </p:nvSpPr>
        <p:spPr/>
        <p:txBody>
          <a:bodyPr/>
          <a:lstStyle/>
          <a:p>
            <a:fld id="{94FE77FE-CC23-4499-80B0-D2C6FF4B86B5}" type="datetimeFigureOut">
              <a:rPr lang="en-GB" smtClean="0"/>
              <a:t>11/09/2021</a:t>
            </a:fld>
            <a:endParaRPr lang="en-GB"/>
          </a:p>
        </p:txBody>
      </p:sp>
      <p:sp>
        <p:nvSpPr>
          <p:cNvPr id="6" name="Footer Placeholder 5">
            <a:extLst>
              <a:ext uri="{FF2B5EF4-FFF2-40B4-BE49-F238E27FC236}">
                <a16:creationId xmlns:a16="http://schemas.microsoft.com/office/drawing/2014/main" id="{5A3EF5E8-D737-4BE6-B347-DB1C148F0CF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A260135-6CDB-4CBF-9752-E2F8923CECCA}"/>
              </a:ext>
            </a:extLst>
          </p:cNvPr>
          <p:cNvSpPr>
            <a:spLocks noGrp="1"/>
          </p:cNvSpPr>
          <p:nvPr>
            <p:ph type="sldNum" sz="quarter" idx="12"/>
          </p:nvPr>
        </p:nvSpPr>
        <p:spPr/>
        <p:txBody>
          <a:bodyPr/>
          <a:lstStyle/>
          <a:p>
            <a:fld id="{BB5F3973-DC6C-400D-99DF-AF0EA1371F9F}" type="slidenum">
              <a:rPr lang="en-GB" smtClean="0"/>
              <a:t>‹#›</a:t>
            </a:fld>
            <a:endParaRPr lang="en-GB"/>
          </a:p>
        </p:txBody>
      </p:sp>
    </p:spTree>
    <p:extLst>
      <p:ext uri="{BB962C8B-B14F-4D97-AF65-F5344CB8AC3E}">
        <p14:creationId xmlns:p14="http://schemas.microsoft.com/office/powerpoint/2010/main" val="145113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2019D-D6B6-4994-BBE6-B9AED01316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A3545E0-5DBA-4C25-8F8E-0DE12B62FD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CF456F4-696B-4F45-AD2E-5292639B00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F834A2-EC46-49E0-8A82-2139C08F7BB5}"/>
              </a:ext>
            </a:extLst>
          </p:cNvPr>
          <p:cNvSpPr>
            <a:spLocks noGrp="1"/>
          </p:cNvSpPr>
          <p:nvPr>
            <p:ph type="dt" sz="half" idx="10"/>
          </p:nvPr>
        </p:nvSpPr>
        <p:spPr/>
        <p:txBody>
          <a:bodyPr/>
          <a:lstStyle/>
          <a:p>
            <a:fld id="{94FE77FE-CC23-4499-80B0-D2C6FF4B86B5}" type="datetimeFigureOut">
              <a:rPr lang="en-GB" smtClean="0"/>
              <a:t>11/09/2021</a:t>
            </a:fld>
            <a:endParaRPr lang="en-GB"/>
          </a:p>
        </p:txBody>
      </p:sp>
      <p:sp>
        <p:nvSpPr>
          <p:cNvPr id="6" name="Footer Placeholder 5">
            <a:extLst>
              <a:ext uri="{FF2B5EF4-FFF2-40B4-BE49-F238E27FC236}">
                <a16:creationId xmlns:a16="http://schemas.microsoft.com/office/drawing/2014/main" id="{93237A06-717C-4CB9-A59B-76F9EA95A49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AEC1BF8-EB62-4A20-A508-4632AFA89839}"/>
              </a:ext>
            </a:extLst>
          </p:cNvPr>
          <p:cNvSpPr>
            <a:spLocks noGrp="1"/>
          </p:cNvSpPr>
          <p:nvPr>
            <p:ph type="sldNum" sz="quarter" idx="12"/>
          </p:nvPr>
        </p:nvSpPr>
        <p:spPr/>
        <p:txBody>
          <a:bodyPr/>
          <a:lstStyle/>
          <a:p>
            <a:fld id="{BB5F3973-DC6C-400D-99DF-AF0EA1371F9F}" type="slidenum">
              <a:rPr lang="en-GB" smtClean="0"/>
              <a:t>‹#›</a:t>
            </a:fld>
            <a:endParaRPr lang="en-GB"/>
          </a:p>
        </p:txBody>
      </p:sp>
    </p:spTree>
    <p:extLst>
      <p:ext uri="{BB962C8B-B14F-4D97-AF65-F5344CB8AC3E}">
        <p14:creationId xmlns:p14="http://schemas.microsoft.com/office/powerpoint/2010/main" val="4257858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F14EEC-E742-44CE-BEC3-1479AFA794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4AFED74-8B06-45EC-9721-447F11A7AA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14A4923-0A5D-48C9-AD43-09446C9F6F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FE77FE-CC23-4499-80B0-D2C6FF4B86B5}" type="datetimeFigureOut">
              <a:rPr lang="en-GB" smtClean="0"/>
              <a:t>11/09/2021</a:t>
            </a:fld>
            <a:endParaRPr lang="en-GB"/>
          </a:p>
        </p:txBody>
      </p:sp>
      <p:sp>
        <p:nvSpPr>
          <p:cNvPr id="5" name="Footer Placeholder 4">
            <a:extLst>
              <a:ext uri="{FF2B5EF4-FFF2-40B4-BE49-F238E27FC236}">
                <a16:creationId xmlns:a16="http://schemas.microsoft.com/office/drawing/2014/main" id="{5E7F766F-D4C5-41CA-B5CC-B387D645B2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A45AC5D-29C0-4A03-9B10-F1CFFB9ACA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5F3973-DC6C-400D-99DF-AF0EA1371F9F}" type="slidenum">
              <a:rPr lang="en-GB" smtClean="0"/>
              <a:t>‹#›</a:t>
            </a:fld>
            <a:endParaRPr lang="en-GB"/>
          </a:p>
        </p:txBody>
      </p:sp>
    </p:spTree>
    <p:extLst>
      <p:ext uri="{BB962C8B-B14F-4D97-AF65-F5344CB8AC3E}">
        <p14:creationId xmlns:p14="http://schemas.microsoft.com/office/powerpoint/2010/main" val="31529430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ane.McCarthy@open.ac.uk"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childhoodbereavementnetwork.org.uk/training-and-events"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7681" y="1820411"/>
            <a:ext cx="9865454" cy="2642532"/>
          </a:xfrm>
        </p:spPr>
        <p:txBody>
          <a:bodyPr>
            <a:normAutofit/>
          </a:bodyPr>
          <a:lstStyle/>
          <a:p>
            <a:pPr algn="ctr"/>
            <a:r>
              <a:rPr lang="en-US" sz="3600" dirty="0" err="1"/>
              <a:t>Decolonising</a:t>
            </a:r>
            <a:r>
              <a:rPr lang="en-US" sz="3600" dirty="0"/>
              <a:t> Bereavement Studies:</a:t>
            </a:r>
            <a:br>
              <a:rPr lang="en-US" sz="3600" dirty="0"/>
            </a:br>
            <a:r>
              <a:rPr lang="en-US" sz="3200" dirty="0"/>
              <a:t>diversity and social justice in the aftermath of death</a:t>
            </a:r>
          </a:p>
        </p:txBody>
      </p:sp>
      <p:sp>
        <p:nvSpPr>
          <p:cNvPr id="3" name="Content Placeholder 2"/>
          <p:cNvSpPr>
            <a:spLocks noGrp="1"/>
          </p:cNvSpPr>
          <p:nvPr>
            <p:ph sz="quarter" idx="13"/>
          </p:nvPr>
        </p:nvSpPr>
        <p:spPr>
          <a:xfrm>
            <a:off x="913774" y="4102216"/>
            <a:ext cx="10363826" cy="1688983"/>
          </a:xfrm>
        </p:spPr>
        <p:txBody>
          <a:bodyPr>
            <a:normAutofit/>
          </a:bodyPr>
          <a:lstStyle/>
          <a:p>
            <a:pPr marL="0" indent="0">
              <a:buNone/>
            </a:pPr>
            <a:endParaRPr lang="en-US" cap="none" dirty="0"/>
          </a:p>
          <a:p>
            <a:pPr marL="0" indent="0" algn="ctr">
              <a:buNone/>
            </a:pPr>
            <a:r>
              <a:rPr lang="en-US" cap="none" dirty="0"/>
              <a:t>Jane </a:t>
            </a:r>
            <a:r>
              <a:rPr lang="en-US" cap="none" dirty="0" err="1"/>
              <a:t>Ribbens</a:t>
            </a:r>
            <a:r>
              <a:rPr lang="en-US" cap="none" dirty="0"/>
              <a:t> McCarthy</a:t>
            </a:r>
          </a:p>
          <a:p>
            <a:pPr marL="0" indent="0" algn="ctr">
              <a:buNone/>
            </a:pPr>
            <a:r>
              <a:rPr lang="en-US" sz="2000" dirty="0">
                <a:hlinkClick r:id="rId3"/>
              </a:rPr>
              <a:t>Jane.McCarthy@open.ac.uk</a:t>
            </a:r>
            <a:endParaRPr lang="en-US" sz="2000" dirty="0"/>
          </a:p>
          <a:p>
            <a:pPr marL="0" indent="0">
              <a:buNone/>
            </a:pPr>
            <a:endParaRPr lang="en-US" cap="none" dirty="0"/>
          </a:p>
          <a:p>
            <a:pPr marL="0" indent="0" algn="ctr">
              <a:buNone/>
            </a:pPr>
            <a:endParaRPr lang="en-US" dirty="0"/>
          </a:p>
          <a:p>
            <a:pPr marL="0" indent="0" algn="ctr">
              <a:buNone/>
            </a:pPr>
            <a:endParaRPr lang="en-US" dirty="0"/>
          </a:p>
          <a:p>
            <a:pPr marL="0" indent="0" algn="ctr">
              <a:buNone/>
            </a:pPr>
            <a:endParaRPr lang="en-US" cap="none" dirty="0"/>
          </a:p>
          <a:p>
            <a:pPr marL="0" indent="0" algn="ctr">
              <a:buNone/>
            </a:pPr>
            <a:endParaRPr lang="en-US" cap="none" dirty="0"/>
          </a:p>
        </p:txBody>
      </p:sp>
      <p:pic>
        <p:nvPicPr>
          <p:cNvPr id="8" name="Picture 7">
            <a:extLst>
              <a:ext uri="{FF2B5EF4-FFF2-40B4-BE49-F238E27FC236}">
                <a16:creationId xmlns:a16="http://schemas.microsoft.com/office/drawing/2014/main" id="{32054731-0B64-4B54-95CA-989FBADA44F0}"/>
              </a:ext>
            </a:extLst>
          </p:cNvPr>
          <p:cNvPicPr>
            <a:picLocks noChangeAspect="1"/>
          </p:cNvPicPr>
          <p:nvPr/>
        </p:nvPicPr>
        <p:blipFill>
          <a:blip r:embed="rId4"/>
          <a:stretch>
            <a:fillRect/>
          </a:stretch>
        </p:blipFill>
        <p:spPr>
          <a:xfrm>
            <a:off x="1881929" y="4404219"/>
            <a:ext cx="1205219" cy="890601"/>
          </a:xfrm>
          <a:prstGeom prst="rect">
            <a:avLst/>
          </a:prstGeom>
        </p:spPr>
      </p:pic>
      <p:pic>
        <p:nvPicPr>
          <p:cNvPr id="9" name="Picture 8">
            <a:extLst>
              <a:ext uri="{FF2B5EF4-FFF2-40B4-BE49-F238E27FC236}">
                <a16:creationId xmlns:a16="http://schemas.microsoft.com/office/drawing/2014/main" id="{FFBF61B6-2928-4D99-89B2-FCF2F09A2F1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96338" y="4462943"/>
            <a:ext cx="998290" cy="986763"/>
          </a:xfrm>
          <a:prstGeom prst="rect">
            <a:avLst/>
          </a:prstGeom>
        </p:spPr>
      </p:pic>
    </p:spTree>
    <p:extLst>
      <p:ext uri="{BB962C8B-B14F-4D97-AF65-F5344CB8AC3E}">
        <p14:creationId xmlns:p14="http://schemas.microsoft.com/office/powerpoint/2010/main" val="2833015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226" y="365125"/>
            <a:ext cx="11719420" cy="1325563"/>
          </a:xfrm>
        </p:spPr>
        <p:txBody>
          <a:bodyPr>
            <a:normAutofit/>
          </a:bodyPr>
          <a:lstStyle/>
          <a:p>
            <a:pPr algn="ctr"/>
            <a:r>
              <a:rPr lang="en-US" sz="3600" dirty="0"/>
              <a:t>Introduction: direction of travel</a:t>
            </a:r>
          </a:p>
        </p:txBody>
      </p:sp>
      <p:sp>
        <p:nvSpPr>
          <p:cNvPr id="3" name="Content Placeholder 2"/>
          <p:cNvSpPr>
            <a:spLocks noGrp="1"/>
          </p:cNvSpPr>
          <p:nvPr>
            <p:ph sz="quarter" idx="13"/>
          </p:nvPr>
        </p:nvSpPr>
        <p:spPr>
          <a:xfrm>
            <a:off x="913774" y="1484851"/>
            <a:ext cx="10363826" cy="4622333"/>
          </a:xfrm>
        </p:spPr>
        <p:txBody>
          <a:bodyPr>
            <a:normAutofit fontScale="92500"/>
          </a:bodyPr>
          <a:lstStyle/>
          <a:p>
            <a:pPr marL="0" indent="0">
              <a:buNone/>
            </a:pPr>
            <a:endParaRPr lang="en-US" dirty="0"/>
          </a:p>
          <a:p>
            <a:r>
              <a:rPr lang="en-US" dirty="0"/>
              <a:t>Contexts and positions from which ‘we’ are speaking</a:t>
            </a:r>
          </a:p>
          <a:p>
            <a:endParaRPr lang="en-US" dirty="0"/>
          </a:p>
          <a:p>
            <a:r>
              <a:rPr lang="en-US" dirty="0"/>
              <a:t>How to understand the question – decolonizing?  – range of possibilities</a:t>
            </a:r>
          </a:p>
          <a:p>
            <a:endParaRPr lang="en-US" dirty="0"/>
          </a:p>
          <a:p>
            <a:r>
              <a:rPr lang="en-US" cap="none" dirty="0"/>
              <a:t>How to understand the question – bereavement studies? – interdisciplinarity</a:t>
            </a:r>
          </a:p>
          <a:p>
            <a:endParaRPr lang="en-US" cap="none" dirty="0"/>
          </a:p>
          <a:p>
            <a:r>
              <a:rPr lang="en-US" cap="none" dirty="0" err="1"/>
              <a:t>Decolonisation</a:t>
            </a:r>
            <a:r>
              <a:rPr lang="en-US" cap="none" dirty="0"/>
              <a:t>, diversity, equality and social justice – the example of mental health</a:t>
            </a:r>
          </a:p>
          <a:p>
            <a:endParaRPr lang="en-US" cap="none" dirty="0"/>
          </a:p>
          <a:p>
            <a:endParaRPr lang="en-US" cap="none" dirty="0"/>
          </a:p>
          <a:p>
            <a:endParaRPr lang="en-US" cap="none" dirty="0"/>
          </a:p>
        </p:txBody>
      </p:sp>
    </p:spTree>
    <p:extLst>
      <p:ext uri="{BB962C8B-B14F-4D97-AF65-F5344CB8AC3E}">
        <p14:creationId xmlns:p14="http://schemas.microsoft.com/office/powerpoint/2010/main" val="4158162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5127" y="201337"/>
            <a:ext cx="9211111" cy="864065"/>
          </a:xfrm>
        </p:spPr>
        <p:txBody>
          <a:bodyPr>
            <a:normAutofit/>
          </a:bodyPr>
          <a:lstStyle/>
          <a:p>
            <a:pPr algn="ctr"/>
            <a:r>
              <a:rPr lang="en-US" sz="3200" b="1" dirty="0" err="1"/>
              <a:t>Decolonising</a:t>
            </a:r>
            <a:r>
              <a:rPr lang="en-US" sz="3200" b="1" dirty="0"/>
              <a:t>: power + inequalities over historical time?</a:t>
            </a:r>
          </a:p>
        </p:txBody>
      </p:sp>
      <p:sp>
        <p:nvSpPr>
          <p:cNvPr id="3" name="Content Placeholder 2"/>
          <p:cNvSpPr>
            <a:spLocks noGrp="1"/>
          </p:cNvSpPr>
          <p:nvPr>
            <p:ph sz="quarter" idx="13"/>
          </p:nvPr>
        </p:nvSpPr>
        <p:spPr>
          <a:xfrm>
            <a:off x="520117" y="1065402"/>
            <a:ext cx="11216081" cy="5712904"/>
          </a:xfrm>
        </p:spPr>
        <p:txBody>
          <a:bodyPr>
            <a:normAutofit fontScale="40000" lnSpcReduction="20000"/>
          </a:bodyPr>
          <a:lstStyle/>
          <a:p>
            <a:endParaRPr lang="en-US" cap="none" dirty="0"/>
          </a:p>
          <a:p>
            <a:r>
              <a:rPr lang="en-US" sz="3500" cap="none" dirty="0"/>
              <a:t>Issues of </a:t>
            </a:r>
            <a:r>
              <a:rPr lang="en-US" sz="3500" b="1" cap="none" dirty="0"/>
              <a:t>language + research methodologies</a:t>
            </a:r>
          </a:p>
          <a:p>
            <a:pPr lvl="1"/>
            <a:r>
              <a:rPr lang="en-US" sz="3500" dirty="0"/>
              <a:t>The ‘aftermath of death’ + power dynamics</a:t>
            </a:r>
            <a:endParaRPr lang="en-US" sz="3500" cap="none" dirty="0"/>
          </a:p>
          <a:p>
            <a:pPr marL="0" indent="0">
              <a:buNone/>
            </a:pPr>
            <a:endParaRPr lang="en-US" sz="3500" cap="none" dirty="0"/>
          </a:p>
          <a:p>
            <a:r>
              <a:rPr lang="en-US" sz="3500" b="1" cap="none" dirty="0"/>
              <a:t>Colonialism</a:t>
            </a:r>
            <a:r>
              <a:rPr lang="en-US" sz="3500" cap="none" dirty="0"/>
              <a:t> – specific histories across past and present - </a:t>
            </a:r>
            <a:r>
              <a:rPr lang="en-GB" sz="3500" dirty="0">
                <a:solidFill>
                  <a:srgbClr val="231F20"/>
                </a:solidFill>
                <a:effectLst/>
                <a:latin typeface="Calibri" panose="020F0502020204030204" pitchFamily="34" charset="0"/>
                <a:ea typeface="Calibri" panose="020F0502020204030204" pitchFamily="34" charset="0"/>
              </a:rPr>
              <a:t>‘</a:t>
            </a:r>
            <a:r>
              <a:rPr lang="en-GB" sz="3500" i="1" dirty="0">
                <a:solidFill>
                  <a:srgbClr val="231F20"/>
                </a:solidFill>
                <a:effectLst/>
                <a:latin typeface="Calibri" panose="020F0502020204030204" pitchFamily="34" charset="0"/>
                <a:ea typeface="Calibri" panose="020F0502020204030204" pitchFamily="34" charset="0"/>
              </a:rPr>
              <a:t>What does it mean to apply a term that emerged from a specific historical, political and geographic context, to today’s world?... </a:t>
            </a:r>
            <a:r>
              <a:rPr lang="en-GB" sz="3600" i="1" dirty="0">
                <a:effectLst/>
                <a:latin typeface="Calibri" panose="020F0502020204030204" pitchFamily="34" charset="0"/>
                <a:ea typeface="Calibri" panose="020F0502020204030204" pitchFamily="34" charset="0"/>
                <a:cs typeface="Calibri" panose="020F0502020204030204" pitchFamily="34" charset="0"/>
              </a:rPr>
              <a:t>many aspects of life can be colonized – land, knowledge, research, the self. Who benefits from unequal power relationships, who is centred and who is erased</a:t>
            </a:r>
            <a:r>
              <a:rPr lang="en-GB" sz="3600" dirty="0">
                <a:effectLst/>
                <a:latin typeface="Calibri" panose="020F0502020204030204" pitchFamily="34" charset="0"/>
                <a:ea typeface="Calibri" panose="020F0502020204030204" pitchFamily="34" charset="0"/>
                <a:cs typeface="Calibri" panose="020F0502020204030204" pitchFamily="34" charset="0"/>
              </a:rPr>
              <a:t>?’ </a:t>
            </a:r>
            <a:r>
              <a:rPr lang="en-GB" sz="3500" dirty="0">
                <a:effectLst/>
                <a:latin typeface="Calibri" panose="020F0502020204030204" pitchFamily="34" charset="0"/>
                <a:ea typeface="Calibri" panose="020F0502020204030204" pitchFamily="34" charset="0"/>
              </a:rPr>
              <a:t>(</a:t>
            </a:r>
            <a:r>
              <a:rPr lang="en-GB" sz="3500" dirty="0" err="1">
                <a:effectLst/>
                <a:latin typeface="Calibri" panose="020F0502020204030204" pitchFamily="34" charset="0"/>
                <a:ea typeface="Calibri" panose="020F0502020204030204" pitchFamily="34" charset="0"/>
              </a:rPr>
              <a:t>Bhambra</a:t>
            </a:r>
            <a:r>
              <a:rPr lang="en-GB" sz="3500" dirty="0">
                <a:effectLst/>
                <a:latin typeface="Calibri" panose="020F0502020204030204" pitchFamily="34" charset="0"/>
                <a:ea typeface="Calibri" panose="020F0502020204030204" pitchFamily="34" charset="0"/>
              </a:rPr>
              <a:t> et al, 2018)</a:t>
            </a:r>
            <a:endParaRPr lang="en-US" sz="3500" cap="none" dirty="0"/>
          </a:p>
          <a:p>
            <a:endParaRPr lang="en-US" sz="3500" cap="none" dirty="0"/>
          </a:p>
          <a:p>
            <a:r>
              <a:rPr lang="en-US" sz="3500" b="1" dirty="0"/>
              <a:t>S</a:t>
            </a:r>
            <a:r>
              <a:rPr lang="en-US" sz="3500" b="1" cap="none" dirty="0"/>
              <a:t>lavery + subjugation of indigenous peoples + genocide</a:t>
            </a:r>
          </a:p>
          <a:p>
            <a:endParaRPr lang="en-US" sz="3500" dirty="0"/>
          </a:p>
          <a:p>
            <a:r>
              <a:rPr lang="en-US" sz="3500" b="1" dirty="0"/>
              <a:t>Systemic racism</a:t>
            </a:r>
          </a:p>
          <a:p>
            <a:endParaRPr lang="en-US" sz="3500" dirty="0"/>
          </a:p>
          <a:p>
            <a:r>
              <a:rPr lang="en-US" sz="3500" b="1" cap="none" dirty="0"/>
              <a:t>Minoritized people and intersectionality – complexity!</a:t>
            </a:r>
          </a:p>
          <a:p>
            <a:pPr marL="0" indent="0">
              <a:buNone/>
            </a:pPr>
            <a:endParaRPr lang="en-US" sz="3500" cap="none" dirty="0"/>
          </a:p>
          <a:p>
            <a:r>
              <a:rPr lang="en-US" sz="3500" b="1" cap="none" dirty="0"/>
              <a:t>Relationships of exploitation </a:t>
            </a:r>
            <a:r>
              <a:rPr lang="en-US" sz="3500" cap="none" dirty="0"/>
              <a:t>– links to all forms of exploitation of people and planet – central issues of power and resources – whose voices are heard – social expectations and ‘policing’ of grief and links to broader social systems</a:t>
            </a:r>
          </a:p>
          <a:p>
            <a:pPr lvl="1"/>
            <a:r>
              <a:rPr lang="en-US" sz="3500" dirty="0"/>
              <a:t>‘</a:t>
            </a:r>
            <a:r>
              <a:rPr lang="en-US" sz="3500" i="1" dirty="0" err="1"/>
              <a:t>Decolonisation</a:t>
            </a:r>
            <a:r>
              <a:rPr lang="en-US" sz="3500" i="1" dirty="0"/>
              <a:t> empowers and encourages those who have been subjugated to free their minds and reclaim their lives…’ </a:t>
            </a:r>
            <a:r>
              <a:rPr lang="en-US" sz="3500" dirty="0"/>
              <a:t>(Fay, 2018)</a:t>
            </a:r>
            <a:endParaRPr lang="en-US" sz="3500" cap="none" dirty="0"/>
          </a:p>
          <a:p>
            <a:endParaRPr lang="en-US" sz="3500" cap="none" dirty="0"/>
          </a:p>
          <a:p>
            <a:r>
              <a:rPr lang="en-US" sz="3500" b="1" dirty="0"/>
              <a:t>Hegemonic claims to knowledge  </a:t>
            </a:r>
          </a:p>
          <a:p>
            <a:pPr lvl="1"/>
            <a:r>
              <a:rPr lang="en-GB" sz="3500" dirty="0"/>
              <a:t>“</a:t>
            </a:r>
            <a:r>
              <a:rPr lang="en-GB" sz="3500" i="1" dirty="0">
                <a:effectLst/>
                <a:ea typeface="Calibri" panose="020F0502020204030204" pitchFamily="34" charset="0"/>
              </a:rPr>
              <a:t>knowledge produced by dominant social groups tends to reproduce their worldview(s) while knowledge produced in the academy by marginalized people produces alternative ‘outsider’ perspectives</a:t>
            </a:r>
            <a:r>
              <a:rPr lang="en-GB" sz="3500" dirty="0">
                <a:effectLst/>
                <a:ea typeface="Calibri" panose="020F0502020204030204" pitchFamily="34" charset="0"/>
              </a:rPr>
              <a:t>…” (</a:t>
            </a:r>
            <a:r>
              <a:rPr lang="en-GB" sz="3500" dirty="0" err="1">
                <a:effectLst/>
                <a:ea typeface="Calibri" panose="020F0502020204030204" pitchFamily="34" charset="0"/>
              </a:rPr>
              <a:t>Meghji</a:t>
            </a:r>
            <a:r>
              <a:rPr lang="en-GB" sz="3500" dirty="0">
                <a:effectLst/>
                <a:ea typeface="Calibri" panose="020F0502020204030204" pitchFamily="34" charset="0"/>
              </a:rPr>
              <a:t>, 2020)</a:t>
            </a:r>
            <a:endParaRPr lang="en-US" sz="3500" dirty="0"/>
          </a:p>
        </p:txBody>
      </p:sp>
    </p:spTree>
    <p:extLst>
      <p:ext uri="{BB962C8B-B14F-4D97-AF65-F5344CB8AC3E}">
        <p14:creationId xmlns:p14="http://schemas.microsoft.com/office/powerpoint/2010/main" val="1258912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9468" y="117447"/>
            <a:ext cx="8086987" cy="612396"/>
          </a:xfrm>
        </p:spPr>
        <p:txBody>
          <a:bodyPr>
            <a:normAutofit/>
          </a:bodyPr>
          <a:lstStyle/>
          <a:p>
            <a:pPr algn="ctr"/>
            <a:r>
              <a:rPr lang="en-US" sz="3200" b="1" dirty="0"/>
              <a:t>What is ‘bereavement studies’? </a:t>
            </a:r>
          </a:p>
        </p:txBody>
      </p:sp>
      <p:sp>
        <p:nvSpPr>
          <p:cNvPr id="3" name="Content Placeholder 2"/>
          <p:cNvSpPr>
            <a:spLocks noGrp="1"/>
          </p:cNvSpPr>
          <p:nvPr>
            <p:ph sz="quarter" idx="13"/>
          </p:nvPr>
        </p:nvSpPr>
        <p:spPr>
          <a:xfrm>
            <a:off x="478172" y="729843"/>
            <a:ext cx="11425806" cy="6191074"/>
          </a:xfrm>
        </p:spPr>
        <p:txBody>
          <a:bodyPr>
            <a:normAutofit fontScale="47500" lnSpcReduction="20000"/>
          </a:bodyPr>
          <a:lstStyle/>
          <a:p>
            <a:r>
              <a:rPr lang="en-US" sz="3300" b="1" cap="none" dirty="0"/>
              <a:t>Diverse academic disciplines </a:t>
            </a:r>
          </a:p>
          <a:p>
            <a:pPr lvl="1"/>
            <a:r>
              <a:rPr lang="en-US" sz="3300" cap="none" dirty="0"/>
              <a:t>sociology, anthropology, history, (social) psychology, (human) geography, literature studies, theology </a:t>
            </a:r>
          </a:p>
          <a:p>
            <a:pPr lvl="1"/>
            <a:r>
              <a:rPr lang="en-US" sz="3300" cap="none" dirty="0"/>
              <a:t>implications for policy? </a:t>
            </a:r>
          </a:p>
          <a:p>
            <a:pPr lvl="1"/>
            <a:r>
              <a:rPr lang="en-US" sz="3300" dirty="0"/>
              <a:t>does</a:t>
            </a:r>
            <a:r>
              <a:rPr lang="en-US" sz="3300" cap="none" dirty="0"/>
              <a:t> each discipline need its own decolonizing perspective?</a:t>
            </a:r>
          </a:p>
          <a:p>
            <a:endParaRPr lang="en-US" sz="3300" cap="none" dirty="0"/>
          </a:p>
          <a:p>
            <a:r>
              <a:rPr lang="en-US" sz="3300" b="1" dirty="0"/>
              <a:t>Interventionist perspectives </a:t>
            </a:r>
          </a:p>
          <a:p>
            <a:pPr lvl="1"/>
            <a:r>
              <a:rPr lang="en-GB" sz="3300" dirty="0">
                <a:effectLst/>
                <a:ea typeface="Calibri" panose="020F0502020204030204" pitchFamily="34" charset="0"/>
                <a:cs typeface="Times New Roman" panose="02020603050405020304" pitchFamily="18" charset="0"/>
              </a:rPr>
              <a:t>(mental) health (medical issue); psychiatry; psychotherapy; social work; family systems theories; dedicated bereavement support services and ‘communities of practice’ (CBN)</a:t>
            </a:r>
          </a:p>
          <a:p>
            <a:pPr lvl="1"/>
            <a:r>
              <a:rPr lang="en-GB" sz="3300" dirty="0">
                <a:ea typeface="Calibri" panose="020F0502020204030204" pitchFamily="34" charset="0"/>
                <a:cs typeface="Times New Roman" panose="02020603050405020304" pitchFamily="18" charset="0"/>
              </a:rPr>
              <a:t>‘</a:t>
            </a:r>
            <a:r>
              <a:rPr lang="en-GB" sz="3300" i="1" dirty="0">
                <a:ea typeface="Calibri" panose="020F0502020204030204" pitchFamily="34" charset="0"/>
                <a:cs typeface="Times New Roman" panose="02020603050405020304" pitchFamily="18" charset="0"/>
              </a:rPr>
              <a:t>To conceptualise grief as an illness or disease that can be cured with therapy or medication is to individualize and privatize what used to be a communal response of grieving for the dead</a:t>
            </a:r>
            <a:r>
              <a:rPr lang="en-GB" sz="3300" dirty="0">
                <a:ea typeface="Calibri" panose="020F0502020204030204" pitchFamily="34" charset="0"/>
                <a:cs typeface="Times New Roman" panose="02020603050405020304" pitchFamily="18" charset="0"/>
              </a:rPr>
              <a:t>’. (</a:t>
            </a:r>
            <a:r>
              <a:rPr lang="en-GB" sz="3300" dirty="0" err="1">
                <a:ea typeface="Calibri" panose="020F0502020204030204" pitchFamily="34" charset="0"/>
                <a:cs typeface="Times New Roman" panose="02020603050405020304" pitchFamily="18" charset="0"/>
              </a:rPr>
              <a:t>Granek</a:t>
            </a:r>
            <a:r>
              <a:rPr lang="en-GB" sz="3300" dirty="0">
                <a:ea typeface="Calibri" panose="020F0502020204030204" pitchFamily="34" charset="0"/>
                <a:cs typeface="Times New Roman" panose="02020603050405020304" pitchFamily="18" charset="0"/>
              </a:rPr>
              <a:t>, 2016)</a:t>
            </a:r>
          </a:p>
          <a:p>
            <a:pPr lvl="1"/>
            <a:r>
              <a:rPr lang="en-GB" sz="3300" dirty="0">
                <a:effectLst/>
                <a:ea typeface="Calibri" panose="020F0502020204030204" pitchFamily="34" charset="0"/>
                <a:cs typeface="Times New Roman" panose="02020603050405020304" pitchFamily="18" charset="0"/>
              </a:rPr>
              <a:t>Very difficult for support services to avoid focusing on individual adjustment </a:t>
            </a:r>
          </a:p>
          <a:p>
            <a:pPr lvl="1"/>
            <a:r>
              <a:rPr lang="en-GB" sz="3300" dirty="0">
                <a:effectLst/>
                <a:ea typeface="Calibri" panose="020F0502020204030204" pitchFamily="34" charset="0"/>
              </a:rPr>
              <a:t>‘this is an area vociferously resistant to social work’s penchant for certainty and logic’ (Gray et al, 2013) </a:t>
            </a:r>
            <a:endParaRPr lang="en-GB" sz="3300" dirty="0">
              <a:effectLst/>
              <a:ea typeface="Calibri" panose="020F0502020204030204" pitchFamily="34" charset="0"/>
              <a:cs typeface="Times New Roman" panose="02020603050405020304" pitchFamily="18" charset="0"/>
            </a:endParaRPr>
          </a:p>
          <a:p>
            <a:endParaRPr lang="en-US" sz="3300" dirty="0"/>
          </a:p>
          <a:p>
            <a:r>
              <a:rPr lang="en-US" sz="3300" b="1" cap="none" dirty="0"/>
              <a:t>Individualist or relational frameworks </a:t>
            </a:r>
            <a:r>
              <a:rPr lang="en-US" sz="3300" cap="none" dirty="0"/>
              <a:t>– ontological and epistemological issues</a:t>
            </a:r>
          </a:p>
          <a:p>
            <a:endParaRPr lang="en-US" sz="3300" dirty="0"/>
          </a:p>
          <a:p>
            <a:r>
              <a:rPr lang="en-US" sz="3300" cap="none" dirty="0"/>
              <a:t>What </a:t>
            </a:r>
            <a:r>
              <a:rPr lang="en-US" sz="3300" b="1" cap="none" dirty="0"/>
              <a:t>core understandings </a:t>
            </a:r>
            <a:r>
              <a:rPr lang="en-US" sz="3300" cap="none" dirty="0"/>
              <a:t>are at stake? </a:t>
            </a:r>
            <a:r>
              <a:rPr lang="en-US" sz="3300" dirty="0" err="1"/>
              <a:t>e</a:t>
            </a:r>
            <a:r>
              <a:rPr lang="en-US" sz="3300" cap="none" dirty="0" err="1"/>
              <a:t>.g</a:t>
            </a:r>
            <a:r>
              <a:rPr lang="en-US" sz="3300" cap="none" dirty="0"/>
              <a:t> personhood, ‘family’, generational categories such as ‘child’, meanings of ‘suffering’</a:t>
            </a:r>
          </a:p>
          <a:p>
            <a:endParaRPr lang="en-US" sz="3300" dirty="0"/>
          </a:p>
          <a:p>
            <a:r>
              <a:rPr lang="en-US" sz="3300" b="1" cap="none" dirty="0"/>
              <a:t>Benefits and challenges: </a:t>
            </a:r>
          </a:p>
          <a:p>
            <a:pPr lvl="1"/>
            <a:r>
              <a:rPr lang="en-US" sz="3300" dirty="0"/>
              <a:t>loss of universalism?</a:t>
            </a:r>
          </a:p>
          <a:p>
            <a:pPr lvl="1"/>
            <a:r>
              <a:rPr lang="en-US" sz="3300" cap="none" dirty="0"/>
              <a:t>social justice + enriched understandings and valuable resources for responding to distress</a:t>
            </a:r>
          </a:p>
          <a:p>
            <a:pPr lvl="1"/>
            <a:r>
              <a:rPr lang="en-US" sz="3300" cap="none" dirty="0"/>
              <a:t>‘</a:t>
            </a:r>
            <a:r>
              <a:rPr lang="en-US" sz="3300" i="1" cap="none" dirty="0"/>
              <a:t>varieties of psychological, sociological and ecological</a:t>
            </a:r>
            <a:r>
              <a:rPr lang="en-US" sz="3300" i="1" dirty="0"/>
              <a:t> power imbalances all of which need rebalancing in the interests of human survival, sanity, safety, health and well-being… </a:t>
            </a:r>
            <a:r>
              <a:rPr lang="en-US" sz="3200" i="1" dirty="0"/>
              <a:t>Diversity can threaten our sense of unity but also extend our range and increase our resilience</a:t>
            </a:r>
            <a:r>
              <a:rPr lang="en-US" sz="3300" dirty="0"/>
              <a:t>’ (Fay, 2018)</a:t>
            </a:r>
            <a:endParaRPr lang="en-US" sz="3300" cap="none" dirty="0"/>
          </a:p>
          <a:p>
            <a:endParaRPr lang="en-US" cap="none" dirty="0"/>
          </a:p>
        </p:txBody>
      </p:sp>
    </p:spTree>
    <p:extLst>
      <p:ext uri="{BB962C8B-B14F-4D97-AF65-F5344CB8AC3E}">
        <p14:creationId xmlns:p14="http://schemas.microsoft.com/office/powerpoint/2010/main" val="198422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9468" y="251671"/>
            <a:ext cx="8086987" cy="989900"/>
          </a:xfrm>
        </p:spPr>
        <p:txBody>
          <a:bodyPr>
            <a:normAutofit/>
          </a:bodyPr>
          <a:lstStyle/>
          <a:p>
            <a:pPr algn="ctr"/>
            <a:r>
              <a:rPr lang="en-US" sz="3600" dirty="0"/>
              <a:t>Potential themes</a:t>
            </a:r>
          </a:p>
        </p:txBody>
      </p:sp>
      <p:sp>
        <p:nvSpPr>
          <p:cNvPr id="3" name="Content Placeholder 2"/>
          <p:cNvSpPr>
            <a:spLocks noGrp="1"/>
          </p:cNvSpPr>
          <p:nvPr>
            <p:ph sz="quarter" idx="13"/>
          </p:nvPr>
        </p:nvSpPr>
        <p:spPr>
          <a:xfrm>
            <a:off x="327170" y="1090569"/>
            <a:ext cx="11526473" cy="5629013"/>
          </a:xfrm>
        </p:spPr>
        <p:txBody>
          <a:bodyPr>
            <a:normAutofit fontScale="92500" lnSpcReduction="20000"/>
          </a:bodyPr>
          <a:lstStyle/>
          <a:p>
            <a:pPr marL="342900" lvl="0" indent="-342900">
              <a:lnSpc>
                <a:spcPct val="107000"/>
              </a:lnSpc>
              <a:buSzPts val="1000"/>
              <a:buFont typeface="Symbol" panose="05050102010706020507" pitchFamily="18" charset="2"/>
              <a:buChar char=""/>
              <a:tabLst>
                <a:tab pos="457200" algn="l"/>
              </a:tabLst>
            </a:pP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limitations, exclusions and </a:t>
            </a:r>
            <a:r>
              <a:rPr lang="en-GB"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assumptions of current ‘bereavement studies’</a:t>
            </a: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particularly those arising from colonial histories and racialisations?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SzPts val="1000"/>
              <a:buFont typeface="Symbol" panose="05050102010706020507" pitchFamily="18" charset="2"/>
              <a:buChar char=""/>
              <a:tabLst>
                <a:tab pos="457200" algn="l"/>
              </a:tabLst>
            </a:pPr>
            <a:r>
              <a:rPr lang="en-GB"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Colonial histories </a:t>
            </a: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what is the impact of colonial histories on experiences and knowledge of death and its aftermath, and how has that history shaped expectations and cultures of ‘bereavement’ for those communities today?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SzPts val="1000"/>
              <a:buFont typeface="Symbol" panose="05050102010706020507" pitchFamily="18" charset="2"/>
              <a:buChar char=""/>
              <a:tabLst>
                <a:tab pos="457200" algn="l"/>
              </a:tabLst>
            </a:pP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How do such colonial histories and neo-colonial power structures impact on deaths and their aftermath in </a:t>
            </a:r>
            <a:r>
              <a:rPr lang="en-GB"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post/neo colonial societies and societies built on slavery?  </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SzPts val="1000"/>
              <a:buFont typeface="Symbol" panose="05050102010706020507" pitchFamily="18" charset="2"/>
              <a:buChar char=""/>
              <a:tabLst>
                <a:tab pos="457200" algn="l"/>
              </a:tabLst>
            </a:pP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What are the </a:t>
            </a:r>
            <a:r>
              <a:rPr lang="en-GB"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material and psychological erosions</a:t>
            </a: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limitations of evidence, and neo colonial formations of knowledge that result?</a:t>
            </a:r>
          </a:p>
          <a:p>
            <a:pPr marL="342900" lvl="0" indent="-342900">
              <a:lnSpc>
                <a:spcPct val="107000"/>
              </a:lnSpc>
              <a:buSzPts val="1000"/>
              <a:buFont typeface="Symbol" panose="05050102010706020507" pitchFamily="18" charset="2"/>
              <a:buChar char=""/>
              <a:tabLst>
                <a:tab pos="457200" algn="l"/>
              </a:tabLst>
            </a:pPr>
            <a:r>
              <a:rPr lang="en-GB" sz="1800" dirty="0">
                <a:effectLst/>
                <a:latin typeface="Calibri" panose="020F0502020204030204" pitchFamily="34" charset="0"/>
                <a:ea typeface="Calibri" panose="020F0502020204030204" pitchFamily="34" charset="0"/>
                <a:cs typeface="Times New Roman" panose="02020603050405020304" pitchFamily="18" charset="0"/>
              </a:rPr>
              <a:t>How far do Anglophone and Western European assumptions extend? Issues of personhood, human be-</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ingness</a:t>
            </a:r>
            <a:r>
              <a:rPr lang="en-GB" sz="1800" dirty="0">
                <a:effectLst/>
                <a:latin typeface="Calibri" panose="020F0502020204030204" pitchFamily="34" charset="0"/>
                <a:ea typeface="Calibri" panose="020F0502020204030204" pitchFamily="34" charset="0"/>
                <a:cs typeface="Times New Roman" panose="02020603050405020304" pitchFamily="18" charset="0"/>
              </a:rPr>
              <a:t>, what values underpin these and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what perspectives on humanity are obscured</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07000"/>
              </a:lnSpc>
              <a:buSzPts val="1000"/>
              <a:buFont typeface="Symbol" panose="05050102010706020507" pitchFamily="18" charset="2"/>
              <a:buChar char=""/>
              <a:tabLst>
                <a:tab pos="457200" algn="l"/>
              </a:tabLst>
            </a:pP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relationship between 'bereavement studies' and </a:t>
            </a:r>
            <a:r>
              <a:rPr lang="en-GB"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'bereavement services': </a:t>
            </a: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how far are 'quality standards' and ‘best practice’ rooted in (white) communities of practice?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SzPts val="1000"/>
              <a:buFont typeface="Symbol" panose="05050102010706020507" pitchFamily="18" charset="2"/>
              <a:buChar char=""/>
              <a:tabLst>
                <a:tab pos="457200" algn="l"/>
              </a:tabLst>
            </a:pP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What is erased, imposed or suppressed by current practices and assumptions? How does that impact on </a:t>
            </a:r>
            <a:r>
              <a:rPr lang="en-GB"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support available to </a:t>
            </a:r>
            <a:r>
              <a:rPr lang="en-GB" sz="18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minoritised</a:t>
            </a:r>
            <a:r>
              <a:rPr lang="en-GB"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/racialised/colonial communities?</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SzPts val="1000"/>
              <a:buFont typeface="Symbol" panose="05050102010706020507" pitchFamily="18" charset="2"/>
              <a:buChar char=""/>
              <a:tabLst>
                <a:tab pos="457200" algn="l"/>
              </a:tabLst>
            </a:pPr>
            <a:r>
              <a:rPr lang="en-GB" sz="1800" dirty="0">
                <a:solidFill>
                  <a:srgbClr val="000000"/>
                </a:solidFill>
                <a:latin typeface="Calibri" panose="020F0502020204030204" pitchFamily="34" charset="0"/>
                <a:ea typeface="Times New Roman" panose="02020603050405020304" pitchFamily="18" charset="0"/>
                <a:cs typeface="Calibri" panose="020F0502020204030204" pitchFamily="34" charset="0"/>
              </a:rPr>
              <a:t>Can</a:t>
            </a: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individualised [mental] health perspectives take account of </a:t>
            </a:r>
            <a:r>
              <a:rPr lang="en-GB"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structural issues implicating colonialism  and social justice</a:t>
            </a: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issues of </a:t>
            </a:r>
            <a:r>
              <a:rPr lang="en-GB"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marginalisaton</a:t>
            </a: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GB"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minoritisation</a:t>
            </a: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racialisation, deprivation? </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b="1" dirty="0">
                <a:solidFill>
                  <a:srgbClr val="000000"/>
                </a:solidFill>
                <a:effectLst/>
                <a:latin typeface="Calibri" panose="020F0502020204030204" pitchFamily="34" charset="0"/>
                <a:ea typeface="Times New Roman" panose="02020603050405020304" pitchFamily="18" charset="0"/>
              </a:rPr>
              <a:t>Shared humanity / diversity and difference</a:t>
            </a:r>
            <a:r>
              <a:rPr lang="en-GB" sz="1800" dirty="0">
                <a:solidFill>
                  <a:srgbClr val="000000"/>
                </a:solidFill>
                <a:effectLst/>
                <a:latin typeface="Calibri" panose="020F0502020204030204" pitchFamily="34" charset="0"/>
                <a:ea typeface="Times New Roman" panose="02020603050405020304" pitchFamily="18" charset="0"/>
              </a:rPr>
              <a:t>: what is shared by all people in their experiences of the aftermath of death/bereavement? What may vary and why/how? What may be erased and/or imposed if we don't attend to difference, including the patterns of power dynamics associated with difference?</a:t>
            </a:r>
            <a:endParaRPr lang="en-US" cap="none" dirty="0"/>
          </a:p>
        </p:txBody>
      </p:sp>
    </p:spTree>
    <p:extLst>
      <p:ext uri="{BB962C8B-B14F-4D97-AF65-F5344CB8AC3E}">
        <p14:creationId xmlns:p14="http://schemas.microsoft.com/office/powerpoint/2010/main" val="3859836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9468" y="146809"/>
            <a:ext cx="8086987" cy="834703"/>
          </a:xfrm>
        </p:spPr>
        <p:txBody>
          <a:bodyPr>
            <a:normAutofit fontScale="90000"/>
          </a:bodyPr>
          <a:lstStyle/>
          <a:p>
            <a:pPr algn="ctr"/>
            <a:r>
              <a:rPr lang="en-US" sz="3600" b="1" dirty="0"/>
              <a:t>Social justice, equality, difference and equity</a:t>
            </a:r>
          </a:p>
        </p:txBody>
      </p:sp>
      <p:sp>
        <p:nvSpPr>
          <p:cNvPr id="3" name="Content Placeholder 2"/>
          <p:cNvSpPr>
            <a:spLocks noGrp="1"/>
          </p:cNvSpPr>
          <p:nvPr>
            <p:ph sz="quarter" idx="13"/>
          </p:nvPr>
        </p:nvSpPr>
        <p:spPr>
          <a:xfrm>
            <a:off x="453006" y="981512"/>
            <a:ext cx="11551639" cy="5876487"/>
          </a:xfrm>
        </p:spPr>
        <p:txBody>
          <a:bodyPr>
            <a:normAutofit fontScale="77500" lnSpcReduction="20000"/>
          </a:bodyPr>
          <a:lstStyle/>
          <a:p>
            <a:endParaRPr lang="en-US" cap="none" dirty="0"/>
          </a:p>
          <a:p>
            <a:r>
              <a:rPr lang="en-US" cap="none" dirty="0"/>
              <a:t>Does decolonization go further than issues of equality, diversity and inclusion?</a:t>
            </a:r>
          </a:p>
          <a:p>
            <a:pPr lvl="1"/>
            <a:r>
              <a:rPr lang="en-US" cap="none" dirty="0"/>
              <a:t>Equality of access to existing services?</a:t>
            </a:r>
          </a:p>
          <a:p>
            <a:pPr lvl="1"/>
            <a:r>
              <a:rPr lang="en-US" cap="none" dirty="0"/>
              <a:t>Equity through variable options?</a:t>
            </a:r>
          </a:p>
          <a:p>
            <a:pPr lvl="1"/>
            <a:r>
              <a:rPr lang="en-US" dirty="0"/>
              <a:t>Rethinking our ‘knowledge’ and how power relations are operating?</a:t>
            </a:r>
            <a:endParaRPr lang="en-US" cap="none" dirty="0"/>
          </a:p>
          <a:p>
            <a:endParaRPr lang="en-US" cap="none" dirty="0"/>
          </a:p>
          <a:p>
            <a:r>
              <a:rPr lang="en-US" dirty="0"/>
              <a:t>Some parallels with feminist forms of theorizing oppression</a:t>
            </a:r>
          </a:p>
          <a:p>
            <a:endParaRPr lang="en-US" dirty="0"/>
          </a:p>
          <a:p>
            <a:r>
              <a:rPr lang="en-US" cap="none" dirty="0"/>
              <a:t>The hegemony of Minority world mental health perspectives</a:t>
            </a:r>
          </a:p>
          <a:p>
            <a:pPr lvl="1"/>
            <a:r>
              <a:rPr lang="en-US" dirty="0" err="1"/>
              <a:t>decolonising</a:t>
            </a:r>
            <a:r>
              <a:rPr lang="en-US" dirty="0"/>
              <a:t> psychiatry, psychology, psychotherapy, trauma studies</a:t>
            </a:r>
          </a:p>
          <a:p>
            <a:pPr lvl="1"/>
            <a:r>
              <a:rPr lang="en-GB" dirty="0">
                <a:effectLst/>
                <a:latin typeface="Calibri" panose="020F0502020204030204" pitchFamily="34" charset="0"/>
                <a:ea typeface="Calibri" panose="020F0502020204030204" pitchFamily="34" charset="0"/>
                <a:cs typeface="Calibri" panose="020F0502020204030204" pitchFamily="34" charset="0"/>
              </a:rPr>
              <a:t>‘[There are inevitable] </a:t>
            </a:r>
            <a:r>
              <a:rPr lang="en-GB" i="1" dirty="0">
                <a:effectLst/>
                <a:latin typeface="Calibri" panose="020F0502020204030204" pitchFamily="34" charset="0"/>
                <a:ea typeface="Calibri" panose="020F0502020204030204" pitchFamily="34" charset="0"/>
                <a:cs typeface="Calibri" panose="020F0502020204030204" pitchFamily="34" charset="0"/>
              </a:rPr>
              <a:t>contradictory demands: on the one hand, to force trauma studies to fulfil its aspirations for cross-cultural understanding; on the other hand, to question whether trauma provides the best framework for thinking about the legacies of violence in the colonized/postcolonial world. These are both legitimate and essential projects that are worth pursuing, but they cut in different ways and</a:t>
            </a:r>
            <a:r>
              <a:rPr lang="en-GB" i="1" dirty="0">
                <a:latin typeface="Calibri" panose="020F0502020204030204" pitchFamily="34" charset="0"/>
                <a:ea typeface="Calibri" panose="020F0502020204030204" pitchFamily="34" charset="0"/>
                <a:cs typeface="Times New Roman" panose="02020603050405020304" pitchFamily="18" charset="0"/>
              </a:rPr>
              <a:t> </a:t>
            </a:r>
            <a:r>
              <a:rPr lang="en-GB" i="1" dirty="0">
                <a:effectLst/>
                <a:latin typeface="Calibri" panose="020F0502020204030204" pitchFamily="34" charset="0"/>
                <a:ea typeface="Calibri" panose="020F0502020204030204" pitchFamily="34" charset="0"/>
                <a:cs typeface="Calibri" panose="020F0502020204030204" pitchFamily="34" charset="0"/>
              </a:rPr>
              <a:t>produce inevitable tensions</a:t>
            </a:r>
            <a:r>
              <a:rPr lang="en-GB" dirty="0">
                <a:effectLst/>
                <a:latin typeface="Calibri" panose="020F0502020204030204" pitchFamily="34" charset="0"/>
                <a:ea typeface="Calibri" panose="020F0502020204030204" pitchFamily="34" charset="0"/>
                <a:cs typeface="Calibri" panose="020F0502020204030204" pitchFamily="34" charset="0"/>
              </a:rPr>
              <a:t>’ (Rothberg, 2008)</a:t>
            </a:r>
            <a:endParaRPr lang="en-US" dirty="0"/>
          </a:p>
          <a:p>
            <a:pPr lvl="1"/>
            <a:endParaRPr lang="en-US" dirty="0"/>
          </a:p>
          <a:p>
            <a:r>
              <a:rPr lang="en-US" dirty="0"/>
              <a:t>Does decolonization raise questions about i</a:t>
            </a:r>
            <a:r>
              <a:rPr lang="en-US" cap="none" dirty="0"/>
              <a:t>ndividuality, connectedness, wellbeing, suffering and distress? </a:t>
            </a:r>
            <a:r>
              <a:rPr lang="en-US" sz="2000" cap="none" dirty="0"/>
              <a:t>(‘What Really Matters?’, Kleinman, 2006) </a:t>
            </a:r>
            <a:endParaRPr lang="en-US" cap="none" dirty="0"/>
          </a:p>
          <a:p>
            <a:pPr lvl="1"/>
            <a:r>
              <a:rPr lang="en-US" cap="none" dirty="0"/>
              <a:t>Multiple overlappin</a:t>
            </a:r>
            <a:r>
              <a:rPr lang="en-US" dirty="0"/>
              <a:t>g crises are leading to ‘</a:t>
            </a:r>
            <a:r>
              <a:rPr lang="en-US" i="1" dirty="0"/>
              <a:t>global structural violence resulting from a distortion of value systems that demand a re-evaluation of our future and us as global citizens</a:t>
            </a:r>
            <a:r>
              <a:rPr lang="en-US" dirty="0"/>
              <a:t>’ (</a:t>
            </a:r>
            <a:r>
              <a:rPr lang="en-US" dirty="0" err="1"/>
              <a:t>Benator</a:t>
            </a:r>
            <a:r>
              <a:rPr lang="en-US" dirty="0"/>
              <a:t>, 2016)</a:t>
            </a:r>
            <a:endParaRPr lang="en-US" cap="none" dirty="0"/>
          </a:p>
        </p:txBody>
      </p:sp>
    </p:spTree>
    <p:extLst>
      <p:ext uri="{BB962C8B-B14F-4D97-AF65-F5344CB8AC3E}">
        <p14:creationId xmlns:p14="http://schemas.microsoft.com/office/powerpoint/2010/main" val="1943159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2848" y="167780"/>
            <a:ext cx="9722840" cy="746620"/>
          </a:xfrm>
        </p:spPr>
        <p:txBody>
          <a:bodyPr>
            <a:normAutofit fontScale="90000"/>
          </a:bodyPr>
          <a:lstStyle/>
          <a:p>
            <a:pPr algn="ctr"/>
            <a:r>
              <a:rPr lang="en-US" sz="3600" b="1" dirty="0"/>
              <a:t>Are </a:t>
            </a:r>
            <a:r>
              <a:rPr lang="en-US" sz="3600" b="1" dirty="0" err="1"/>
              <a:t>Angolophone</a:t>
            </a:r>
            <a:r>
              <a:rPr lang="en-US" sz="3600" b="1" dirty="0"/>
              <a:t> and Western European countries out of step? Some pervasive themes across Majority worlds</a:t>
            </a:r>
          </a:p>
        </p:txBody>
      </p:sp>
      <p:sp>
        <p:nvSpPr>
          <p:cNvPr id="3" name="Content Placeholder 2"/>
          <p:cNvSpPr>
            <a:spLocks noGrp="1"/>
          </p:cNvSpPr>
          <p:nvPr>
            <p:ph sz="quarter" idx="13"/>
          </p:nvPr>
        </p:nvSpPr>
        <p:spPr>
          <a:xfrm>
            <a:off x="913774" y="1057015"/>
            <a:ext cx="10363826" cy="5570288"/>
          </a:xfrm>
        </p:spPr>
        <p:txBody>
          <a:bodyPr>
            <a:normAutofit/>
          </a:bodyPr>
          <a:lstStyle/>
          <a:p>
            <a:pPr marL="342900" lvl="0" indent="-342900">
              <a:lnSpc>
                <a:spcPct val="107000"/>
              </a:lnSpc>
              <a:buFont typeface="Calibri" panose="020F0502020204030204" pitchFamily="34" charset="0"/>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Community/family</a:t>
            </a:r>
          </a:p>
          <a:p>
            <a:pPr marL="342900" lvl="0" indent="-342900">
              <a:lnSpc>
                <a:spcPct val="107000"/>
              </a:lnSpc>
              <a:buFont typeface="Calibri" panose="020F0502020204030204" pitchFamily="34" charset="0"/>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Ancestors + liminality of the (newly) deceased </a:t>
            </a:r>
          </a:p>
          <a:p>
            <a:pPr marL="342900" lvl="0" indent="-342900">
              <a:lnSpc>
                <a:spcPct val="107000"/>
              </a:lnSpc>
              <a:buFont typeface="Calibri" panose="020F0502020204030204" pitchFamily="34" charset="0"/>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Personhood as relational including ancestors + the living world </a:t>
            </a:r>
            <a:r>
              <a:rPr lang="en-GB" sz="1800" dirty="0">
                <a:latin typeface="Calibri" panose="020F0502020204030204" pitchFamily="34" charset="0"/>
                <a:ea typeface="Calibri" panose="020F0502020204030204" pitchFamily="34" charset="0"/>
                <a:cs typeface="Times New Roman" panose="02020603050405020304" pitchFamily="18" charset="0"/>
              </a:rPr>
              <a:t>+</a:t>
            </a:r>
            <a:r>
              <a:rPr lang="en-GB" sz="1800" dirty="0">
                <a:effectLst/>
                <a:latin typeface="Calibri" panose="020F0502020204030204" pitchFamily="34" charset="0"/>
                <a:ea typeface="Calibri" panose="020F0502020204030204" pitchFamily="34" charset="0"/>
                <a:cs typeface="Times New Roman" panose="02020603050405020304" pitchFamily="18" charset="0"/>
              </a:rPr>
              <a:t> the land itself</a:t>
            </a:r>
          </a:p>
          <a:p>
            <a:pPr marL="342900" lvl="0" indent="-342900">
              <a:lnSpc>
                <a:spcPct val="107000"/>
              </a:lnSpc>
              <a:buFont typeface="Calibri" panose="020F0502020204030204" pitchFamily="34" charset="0"/>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Significance of funerary customs and rituals for the wellbeing of living + dead – sites of resistance</a:t>
            </a:r>
          </a:p>
          <a:p>
            <a:pPr marL="342900" lvl="0" indent="-342900">
              <a:lnSpc>
                <a:spcPct val="107000"/>
              </a:lnSpc>
              <a:buFont typeface="Calibri" panose="020F0502020204030204" pitchFamily="34" charset="0"/>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‘Grief’ as embodied – being with the body, physical connection - bodies as a site of political power </a:t>
            </a:r>
          </a:p>
          <a:p>
            <a:pPr marL="342900" lvl="0" indent="-342900">
              <a:lnSpc>
                <a:spcPct val="107000"/>
              </a:lnSpc>
              <a:buFont typeface="Calibri" panose="020F0502020204030204" pitchFamily="34" charset="0"/>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Avoidance of binary/categorical thinking – possibilities of acknowledging multiple ‘realities’</a:t>
            </a:r>
          </a:p>
          <a:p>
            <a:pPr marL="342900" lvl="0" indent="-342900">
              <a:lnSpc>
                <a:spcPct val="107000"/>
              </a:lnSpc>
              <a:buFont typeface="Calibri" panose="020F0502020204030204" pitchFamily="34" charset="0"/>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Importance of stories as a way of understanding life, as well as a research methodology</a:t>
            </a:r>
          </a:p>
          <a:p>
            <a:pPr marL="342900" lvl="0" indent="-342900">
              <a:lnSpc>
                <a:spcPct val="107000"/>
              </a:lnSpc>
              <a:buFont typeface="Calibri" panose="020F0502020204030204" pitchFamily="34" charset="0"/>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Neo-colonialism of Anglophone and Western European views and knowledge, which may itself be invisible to many in Majority worlds themselves.</a:t>
            </a:r>
          </a:p>
          <a:p>
            <a:pPr marL="342900" lvl="0" indent="-342900">
              <a:lnSpc>
                <a:spcPct val="107000"/>
              </a:lnSpc>
              <a:spcAft>
                <a:spcPts val="800"/>
              </a:spcAft>
              <a:buFont typeface="Calibri" panose="020F0502020204030204" pitchFamily="34" charset="0"/>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Different meanings and significance of death e.g. legacy of slavery such that death can be about freedom, liberation, dignity, independence, autonomy (Kami Fletcher, DDD15) + significance of meanings of dignity </a:t>
            </a:r>
          </a:p>
          <a:p>
            <a:pPr marL="342900" lvl="0" indent="-342900">
              <a:lnSpc>
                <a:spcPct val="107000"/>
              </a:lnSpc>
              <a:spcAft>
                <a:spcPts val="800"/>
              </a:spcAft>
              <a:buFont typeface="Calibri" panose="020F0502020204030204" pitchFamily="34" charset="0"/>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Berenice Golding and Laura Pusey on Nine Nights (DDD15): community response and sharing in face of communities and families lost through history of slavery; history of shame so public presentation is key; death as ‘homegoing’, a refuge from a racist world; time of both joy and sorrow. </a:t>
            </a:r>
          </a:p>
          <a:p>
            <a:endParaRPr lang="en-US" cap="none" dirty="0"/>
          </a:p>
        </p:txBody>
      </p:sp>
    </p:spTree>
    <p:extLst>
      <p:ext uri="{BB962C8B-B14F-4D97-AF65-F5344CB8AC3E}">
        <p14:creationId xmlns:p14="http://schemas.microsoft.com/office/powerpoint/2010/main" val="3625453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9468" y="365125"/>
            <a:ext cx="8086987" cy="1002281"/>
          </a:xfrm>
        </p:spPr>
        <p:txBody>
          <a:bodyPr>
            <a:normAutofit/>
          </a:bodyPr>
          <a:lstStyle/>
          <a:p>
            <a:pPr algn="ctr"/>
            <a:r>
              <a:rPr lang="en-US" sz="3600" dirty="0"/>
              <a:t>Opening up conversations</a:t>
            </a:r>
          </a:p>
        </p:txBody>
      </p:sp>
      <p:sp>
        <p:nvSpPr>
          <p:cNvPr id="3" name="Content Placeholder 2"/>
          <p:cNvSpPr>
            <a:spLocks noGrp="1"/>
          </p:cNvSpPr>
          <p:nvPr>
            <p:ph sz="quarter" idx="13"/>
          </p:nvPr>
        </p:nvSpPr>
        <p:spPr>
          <a:xfrm>
            <a:off x="913774" y="1367406"/>
            <a:ext cx="10363826" cy="4915948"/>
          </a:xfrm>
        </p:spPr>
        <p:txBody>
          <a:bodyPr>
            <a:normAutofit fontScale="85000" lnSpcReduction="20000"/>
          </a:bodyPr>
          <a:lstStyle/>
          <a:p>
            <a:r>
              <a:rPr lang="en-US" dirty="0"/>
              <a:t>Absence of any established body of work addressing these issues in bereavement fields</a:t>
            </a:r>
          </a:p>
          <a:p>
            <a:endParaRPr lang="en-US" dirty="0"/>
          </a:p>
          <a:p>
            <a:r>
              <a:rPr lang="en-US" cap="none" dirty="0"/>
              <a:t>Need to hear voices that come from outside </a:t>
            </a:r>
            <a:r>
              <a:rPr lang="en-US" dirty="0"/>
              <a:t>the</a:t>
            </a:r>
            <a:r>
              <a:rPr lang="en-US" cap="none" dirty="0"/>
              <a:t> established parameters for understanding the aftermath of death</a:t>
            </a:r>
          </a:p>
          <a:p>
            <a:endParaRPr lang="en-US" cap="none" dirty="0"/>
          </a:p>
          <a:p>
            <a:r>
              <a:rPr lang="en-US" dirty="0"/>
              <a:t>Difficult to speak from personal experience within </a:t>
            </a:r>
            <a:r>
              <a:rPr lang="en-US"/>
              <a:t>academic settings </a:t>
            </a:r>
            <a:r>
              <a:rPr lang="en-US" dirty="0"/>
              <a:t>+ distrust of researchers</a:t>
            </a:r>
          </a:p>
          <a:p>
            <a:endParaRPr lang="en-US" dirty="0"/>
          </a:p>
          <a:p>
            <a:r>
              <a:rPr lang="en-GB" dirty="0">
                <a:effectLst/>
                <a:latin typeface="Calibri" panose="020F0502020204030204" pitchFamily="34" charset="0"/>
                <a:ea typeface="Calibri" panose="020F0502020204030204" pitchFamily="34" charset="0"/>
                <a:cs typeface="Times New Roman" panose="02020603050405020304" pitchFamily="18" charset="0"/>
              </a:rPr>
              <a:t>For bereavement services, what is the predominant knowledge and expertise? What is it based on? What are the implications of such questions for services and training for responding to other people’s ‘bereavement’</a:t>
            </a:r>
          </a:p>
          <a:p>
            <a:endParaRPr lang="en-US" dirty="0"/>
          </a:p>
          <a:p>
            <a:r>
              <a:rPr lang="en-US" dirty="0"/>
              <a:t>Active listening and engagement, with care and humility</a:t>
            </a:r>
          </a:p>
          <a:p>
            <a:endParaRPr lang="en-US" cap="none" dirty="0"/>
          </a:p>
        </p:txBody>
      </p:sp>
    </p:spTree>
    <p:extLst>
      <p:ext uri="{BB962C8B-B14F-4D97-AF65-F5344CB8AC3E}">
        <p14:creationId xmlns:p14="http://schemas.microsoft.com/office/powerpoint/2010/main" val="2087674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9468" y="134225"/>
            <a:ext cx="8086987" cy="755008"/>
          </a:xfrm>
        </p:spPr>
        <p:txBody>
          <a:bodyPr>
            <a:normAutofit/>
          </a:bodyPr>
          <a:lstStyle/>
          <a:p>
            <a:pPr algn="ctr"/>
            <a:r>
              <a:rPr lang="en-US" sz="2800" dirty="0"/>
              <a:t>References</a:t>
            </a:r>
          </a:p>
        </p:txBody>
      </p:sp>
      <p:sp>
        <p:nvSpPr>
          <p:cNvPr id="3" name="Content Placeholder 2"/>
          <p:cNvSpPr>
            <a:spLocks noGrp="1"/>
          </p:cNvSpPr>
          <p:nvPr>
            <p:ph sz="quarter" idx="13"/>
          </p:nvPr>
        </p:nvSpPr>
        <p:spPr>
          <a:xfrm>
            <a:off x="914087" y="1048624"/>
            <a:ext cx="10363826" cy="5486400"/>
          </a:xfrm>
        </p:spPr>
        <p:txBody>
          <a:bodyPr>
            <a:normAutofit fontScale="62500" lnSpcReduction="20000"/>
          </a:bodyPr>
          <a:lstStyle/>
          <a:p>
            <a:pPr marL="0" indent="0">
              <a:buNone/>
            </a:pPr>
            <a:r>
              <a:rPr lang="en-US" dirty="0"/>
              <a:t>Benatar, S.R. (2016) ‘Living, Suffering and dying in a globalized world’, in Harris, D.L. and </a:t>
            </a:r>
            <a:r>
              <a:rPr lang="en-US" dirty="0" err="1"/>
              <a:t>Bordere</a:t>
            </a:r>
            <a:r>
              <a:rPr lang="en-US" dirty="0"/>
              <a:t>, T. (eds) </a:t>
            </a:r>
            <a:r>
              <a:rPr lang="en-US" i="1" dirty="0"/>
              <a:t>Handbook of Social Justice in Loss and Grief: Exploring Diversity, Equity and Inclusion. </a:t>
            </a:r>
            <a:r>
              <a:rPr lang="en-US" dirty="0"/>
              <a:t>Abingdon: Routledge. </a:t>
            </a:r>
          </a:p>
          <a:p>
            <a:pPr marL="0" indent="0">
              <a:buNone/>
            </a:pPr>
            <a:r>
              <a:rPr lang="en-US" cap="none" dirty="0" err="1"/>
              <a:t>Bhambra</a:t>
            </a:r>
            <a:r>
              <a:rPr lang="en-US" dirty="0"/>
              <a:t>, G., </a:t>
            </a:r>
            <a:r>
              <a:rPr lang="en-GB" sz="2900" b="0" i="0" u="none" strike="noStrike" baseline="0" dirty="0" err="1"/>
              <a:t>Gebrial</a:t>
            </a:r>
            <a:r>
              <a:rPr lang="en-GB" sz="2900" b="0" i="0" u="none" strike="noStrike" baseline="0" dirty="0"/>
              <a:t>, D. and </a:t>
            </a:r>
            <a:r>
              <a:rPr lang="en-GB" sz="2900" b="0" i="0" u="none" strike="noStrike" baseline="0" dirty="0" err="1"/>
              <a:t>Nişancıoğlu</a:t>
            </a:r>
            <a:r>
              <a:rPr lang="en-GB" sz="2900" b="0" i="0" u="none" strike="noStrike" baseline="0" dirty="0"/>
              <a:t>, K. (eds)</a:t>
            </a:r>
            <a:r>
              <a:rPr lang="en-US" sz="2900" dirty="0"/>
              <a:t> </a:t>
            </a:r>
            <a:r>
              <a:rPr lang="en-US" dirty="0"/>
              <a:t>(2018) ‘Introduction’, </a:t>
            </a:r>
            <a:r>
              <a:rPr lang="en-US" i="1" dirty="0" err="1"/>
              <a:t>Decolonising</a:t>
            </a:r>
            <a:r>
              <a:rPr lang="en-US" i="1" dirty="0"/>
              <a:t> the University.</a:t>
            </a:r>
            <a:r>
              <a:rPr lang="en-US" dirty="0"/>
              <a:t> London: Pluto Press</a:t>
            </a:r>
          </a:p>
          <a:p>
            <a:pPr marL="0" indent="0">
              <a:buNone/>
            </a:pPr>
            <a:r>
              <a:rPr lang="en-US" cap="none" dirty="0"/>
              <a:t>CBN, Childhood Bereavement </a:t>
            </a:r>
            <a:r>
              <a:rPr lang="en-US" cap="none"/>
              <a:t>Network (2021) </a:t>
            </a:r>
            <a:r>
              <a:rPr lang="en-US" cap="none" dirty="0">
                <a:hlinkClick r:id="rId3"/>
              </a:rPr>
              <a:t>https://childhoodbereavementnetwork.org.uk/</a:t>
            </a:r>
            <a:r>
              <a:rPr lang="en-US" cap="none">
                <a:hlinkClick r:id="rId3"/>
              </a:rPr>
              <a:t>training-and-events</a:t>
            </a:r>
            <a:r>
              <a:rPr lang="en-US" cap="none"/>
              <a:t> accessed 11.09.2021</a:t>
            </a:r>
            <a:endParaRPr lang="en-US" cap="none" dirty="0"/>
          </a:p>
          <a:p>
            <a:pPr marL="0" indent="0">
              <a:lnSpc>
                <a:spcPct val="107000"/>
              </a:lnSpc>
              <a:spcAft>
                <a:spcPts val="0"/>
              </a:spcAft>
              <a:buNone/>
            </a:pPr>
            <a:r>
              <a:rPr lang="en-US" cap="none" dirty="0"/>
              <a:t>Fay, J. (2018) ‘</a:t>
            </a:r>
            <a:r>
              <a:rPr lang="en-GB" sz="2900" dirty="0">
                <a:effectLst/>
                <a:ea typeface="Calibri" panose="020F0502020204030204" pitchFamily="34" charset="0"/>
                <a:cs typeface="ArialUnicodeMS"/>
              </a:rPr>
              <a:t>Decolonising mental health services one prejudice at a</a:t>
            </a:r>
            <a:r>
              <a:rPr lang="en-GB" sz="2900" dirty="0">
                <a:ea typeface="Calibri" panose="020F0502020204030204" pitchFamily="34" charset="0"/>
                <a:cs typeface="Times New Roman" panose="02020603050405020304" pitchFamily="18" charset="0"/>
              </a:rPr>
              <a:t> </a:t>
            </a:r>
            <a:r>
              <a:rPr lang="en-GB" sz="2900" dirty="0">
                <a:effectLst/>
                <a:ea typeface="Calibri" panose="020F0502020204030204" pitchFamily="34" charset="0"/>
                <a:cs typeface="ArialUnicodeMS"/>
              </a:rPr>
              <a:t>time: psychological, sociological, ecological, and cultural considerations,’ </a:t>
            </a:r>
            <a:r>
              <a:rPr lang="en-GB" sz="2900" i="1" dirty="0">
                <a:effectLst/>
                <a:ea typeface="Calibri" panose="020F0502020204030204" pitchFamily="34" charset="0"/>
                <a:cs typeface="ArialUnicodeMS"/>
              </a:rPr>
              <a:t>Settler Colonial Studies</a:t>
            </a:r>
            <a:r>
              <a:rPr lang="en-GB" sz="2900" dirty="0">
                <a:effectLst/>
                <a:ea typeface="Calibri" panose="020F0502020204030204" pitchFamily="34" charset="0"/>
                <a:cs typeface="ArialUnicodeMS"/>
              </a:rPr>
              <a:t>, 8:1, 47-59</a:t>
            </a:r>
            <a:endParaRPr lang="en-US" sz="2900" cap="none" dirty="0"/>
          </a:p>
          <a:p>
            <a:pPr marL="0" indent="0">
              <a:buNone/>
            </a:pPr>
            <a:r>
              <a:rPr lang="en-US" cap="none" dirty="0"/>
              <a:t>Fletcher, K. (2021) ‘A fight for burial rights: the importance of autonomous Black burial grounds then and now.’ </a:t>
            </a:r>
            <a:r>
              <a:rPr lang="en-GB" b="0" i="1" dirty="0">
                <a:solidFill>
                  <a:srgbClr val="000000"/>
                </a:solidFill>
                <a:effectLst/>
                <a:latin typeface="Cambria" panose="02040503050406030204" pitchFamily="18" charset="0"/>
              </a:rPr>
              <a:t>15</a:t>
            </a:r>
            <a:r>
              <a:rPr lang="en-GB" b="0" i="1" baseline="30000" dirty="0">
                <a:solidFill>
                  <a:srgbClr val="000000"/>
                </a:solidFill>
                <a:effectLst/>
                <a:latin typeface="Cambria" panose="02040503050406030204" pitchFamily="18" charset="0"/>
              </a:rPr>
              <a:t>th</a:t>
            </a:r>
            <a:r>
              <a:rPr lang="en-GB" b="0" i="1" dirty="0">
                <a:solidFill>
                  <a:srgbClr val="000000"/>
                </a:solidFill>
                <a:effectLst/>
                <a:latin typeface="Cambria" panose="02040503050406030204" pitchFamily="18" charset="0"/>
              </a:rPr>
              <a:t> International </a:t>
            </a:r>
            <a:r>
              <a:rPr lang="en-GB" i="1" dirty="0">
                <a:solidFill>
                  <a:srgbClr val="000000"/>
                </a:solidFill>
                <a:latin typeface="Cambria" panose="02040503050406030204" pitchFamily="18" charset="0"/>
              </a:rPr>
              <a:t>Conference on </a:t>
            </a:r>
            <a:r>
              <a:rPr lang="en-GB" b="0" i="1" dirty="0">
                <a:solidFill>
                  <a:srgbClr val="000000"/>
                </a:solidFill>
                <a:effectLst/>
                <a:latin typeface="Cambria" panose="02040503050406030204" pitchFamily="18" charset="0"/>
              </a:rPr>
              <a:t>Death, Dying and Disposal.</a:t>
            </a:r>
            <a:r>
              <a:rPr lang="en-GB" b="0" dirty="0">
                <a:solidFill>
                  <a:srgbClr val="000000"/>
                </a:solidFill>
                <a:effectLst/>
                <a:latin typeface="Cambria" panose="02040503050406030204" pitchFamily="18" charset="0"/>
              </a:rPr>
              <a:t> Hosted by Manchester Metropolitan University. </a:t>
            </a:r>
            <a:endParaRPr lang="en-US" cap="none" dirty="0"/>
          </a:p>
          <a:p>
            <a:pPr marL="0" indent="0">
              <a:buNone/>
            </a:pPr>
            <a:r>
              <a:rPr lang="en-US" dirty="0"/>
              <a:t>Golding, B. and Pusey, L. (2021) </a:t>
            </a:r>
            <a:r>
              <a:rPr lang="en-GB" b="0" dirty="0">
                <a:solidFill>
                  <a:srgbClr val="000000"/>
                </a:solidFill>
                <a:effectLst/>
                <a:latin typeface="Cambria" panose="02040503050406030204" pitchFamily="18" charset="0"/>
              </a:rPr>
              <a:t>‘Personal reflections on bereavement in the midst of a pandemic: how it affected the way we, the Black community, celebrated the lives of those we lost.’ </a:t>
            </a:r>
            <a:r>
              <a:rPr lang="en-GB" b="0" i="1" dirty="0">
                <a:solidFill>
                  <a:srgbClr val="000000"/>
                </a:solidFill>
                <a:effectLst/>
                <a:latin typeface="Cambria" panose="02040503050406030204" pitchFamily="18" charset="0"/>
              </a:rPr>
              <a:t>15</a:t>
            </a:r>
            <a:r>
              <a:rPr lang="en-GB" b="0" i="1" baseline="30000" dirty="0">
                <a:solidFill>
                  <a:srgbClr val="000000"/>
                </a:solidFill>
                <a:effectLst/>
                <a:latin typeface="Cambria" panose="02040503050406030204" pitchFamily="18" charset="0"/>
              </a:rPr>
              <a:t>th</a:t>
            </a:r>
            <a:r>
              <a:rPr lang="en-GB" b="0" i="1" dirty="0">
                <a:solidFill>
                  <a:srgbClr val="000000"/>
                </a:solidFill>
                <a:effectLst/>
                <a:latin typeface="Cambria" panose="02040503050406030204" pitchFamily="18" charset="0"/>
              </a:rPr>
              <a:t> International </a:t>
            </a:r>
            <a:r>
              <a:rPr lang="en-GB" i="1" dirty="0">
                <a:solidFill>
                  <a:srgbClr val="000000"/>
                </a:solidFill>
                <a:latin typeface="Cambria" panose="02040503050406030204" pitchFamily="18" charset="0"/>
              </a:rPr>
              <a:t>Conference on </a:t>
            </a:r>
            <a:r>
              <a:rPr lang="en-GB" b="0" i="1" dirty="0">
                <a:solidFill>
                  <a:srgbClr val="000000"/>
                </a:solidFill>
                <a:effectLst/>
                <a:latin typeface="Cambria" panose="02040503050406030204" pitchFamily="18" charset="0"/>
              </a:rPr>
              <a:t>Death, Dying and Disposal. </a:t>
            </a:r>
            <a:r>
              <a:rPr lang="en-GB" b="0" dirty="0">
                <a:solidFill>
                  <a:srgbClr val="000000"/>
                </a:solidFill>
                <a:effectLst/>
                <a:latin typeface="Cambria" panose="02040503050406030204" pitchFamily="18" charset="0"/>
              </a:rPr>
              <a:t>Hosted by Manchester Metropolitan University. </a:t>
            </a:r>
            <a:endParaRPr lang="en-US" dirty="0"/>
          </a:p>
          <a:p>
            <a:pPr marL="0" indent="0">
              <a:buNone/>
            </a:pPr>
            <a:r>
              <a:rPr lang="en-US" dirty="0" err="1"/>
              <a:t>Granek</a:t>
            </a:r>
            <a:r>
              <a:rPr lang="en-US" dirty="0"/>
              <a:t>, L. (2016) ‘Medicalizing grief’, in </a:t>
            </a:r>
            <a:r>
              <a:rPr lang="en-US" dirty="0" err="1"/>
              <a:t>Harris,D.L</a:t>
            </a:r>
            <a:r>
              <a:rPr lang="en-US" dirty="0"/>
              <a:t>. and </a:t>
            </a:r>
            <a:r>
              <a:rPr lang="en-US" dirty="0" err="1"/>
              <a:t>Bordere</a:t>
            </a:r>
            <a:r>
              <a:rPr lang="en-US" dirty="0"/>
              <a:t>, T. (eds) </a:t>
            </a:r>
            <a:r>
              <a:rPr lang="en-US" i="1" dirty="0"/>
              <a:t>Handbook of Social Justice in Loss and Grief: Exploring Diversity, Equity and Inclusion. </a:t>
            </a:r>
            <a:r>
              <a:rPr lang="en-US" dirty="0"/>
              <a:t>Abingdon: Routledge. </a:t>
            </a:r>
          </a:p>
          <a:p>
            <a:pPr marL="0" indent="0">
              <a:buNone/>
            </a:pPr>
            <a:r>
              <a:rPr lang="en-US" dirty="0"/>
              <a:t>Gray, M., Coates, J., Yellow Bird, M., and Hetherington, T. (eds) (2013) </a:t>
            </a:r>
            <a:r>
              <a:rPr lang="en-US" i="1" dirty="0"/>
              <a:t>Decolonizing Social Work. </a:t>
            </a:r>
            <a:r>
              <a:rPr lang="en-GB" sz="2000" b="0" i="1" dirty="0">
                <a:solidFill>
                  <a:srgbClr val="555555"/>
                </a:solidFill>
                <a:effectLst/>
                <a:latin typeface="robotoregular"/>
              </a:rPr>
              <a:t>ProQuest </a:t>
            </a:r>
            <a:r>
              <a:rPr lang="en-GB" sz="2000" b="0" i="1" dirty="0" err="1">
                <a:solidFill>
                  <a:srgbClr val="555555"/>
                </a:solidFill>
                <a:effectLst/>
                <a:latin typeface="robotoregular"/>
              </a:rPr>
              <a:t>Ebook</a:t>
            </a:r>
            <a:r>
              <a:rPr lang="en-GB" sz="2000" b="0" i="1" dirty="0">
                <a:solidFill>
                  <a:srgbClr val="555555"/>
                </a:solidFill>
                <a:effectLst/>
                <a:latin typeface="robotoregular"/>
              </a:rPr>
              <a:t> Central</a:t>
            </a:r>
            <a:r>
              <a:rPr lang="en-GB" sz="2000" b="0" i="0" dirty="0">
                <a:solidFill>
                  <a:srgbClr val="555555"/>
                </a:solidFill>
                <a:effectLst/>
                <a:latin typeface="robotoregular"/>
              </a:rPr>
              <a:t>, https://ebookcentral.proquest.com/lib/open/detail.action?docID=1182736.</a:t>
            </a:r>
            <a:r>
              <a:rPr lang="en-GB" sz="2900" b="1" dirty="0">
                <a:solidFill>
                  <a:srgbClr val="555555"/>
                </a:solidFill>
                <a:effectLst/>
                <a:ea typeface="Calibri" panose="020F0502020204030204" pitchFamily="34" charset="0"/>
                <a:cs typeface="Helvetica" panose="020B0604020202020204" pitchFamily="34" charset="0"/>
              </a:rPr>
              <a:t> </a:t>
            </a:r>
            <a:endParaRPr lang="en-US" sz="2900" dirty="0"/>
          </a:p>
          <a:p>
            <a:pPr marL="0" indent="0">
              <a:lnSpc>
                <a:spcPct val="107000"/>
              </a:lnSpc>
              <a:spcAft>
                <a:spcPts val="0"/>
              </a:spcAft>
              <a:buNone/>
            </a:pPr>
            <a:r>
              <a:rPr lang="en-US" dirty="0"/>
              <a:t>M</a:t>
            </a:r>
            <a:r>
              <a:rPr lang="en-GB" sz="2800" dirty="0" err="1">
                <a:effectLst/>
                <a:ea typeface="Calibri" panose="020F0502020204030204" pitchFamily="34" charset="0"/>
              </a:rPr>
              <a:t>eghji</a:t>
            </a:r>
            <a:r>
              <a:rPr lang="en-GB" sz="2800" dirty="0">
                <a:effectLst/>
                <a:ea typeface="Calibri" panose="020F0502020204030204" pitchFamily="34" charset="0"/>
              </a:rPr>
              <a:t>, A. (2020) </a:t>
            </a:r>
            <a:r>
              <a:rPr lang="en-GB" sz="2800" i="1" dirty="0">
                <a:effectLst/>
                <a:ea typeface="Calibri" panose="020F0502020204030204" pitchFamily="34" charset="0"/>
              </a:rPr>
              <a:t>Decolonizing Sociology: An Introduction.</a:t>
            </a:r>
            <a:r>
              <a:rPr lang="en-GB" sz="1800" b="1" dirty="0">
                <a:solidFill>
                  <a:srgbClr val="111111"/>
                </a:solidFill>
                <a:effectLst/>
                <a:ea typeface="Times New Roman" panose="02020603050405020304" pitchFamily="18" charset="0"/>
                <a:cs typeface="Helvetica" panose="020B0604020202020204" pitchFamily="34" charset="0"/>
              </a:rPr>
              <a:t> </a:t>
            </a:r>
            <a:endParaRPr lang="en-US" dirty="0"/>
          </a:p>
          <a:p>
            <a:pPr marL="0" indent="0">
              <a:buNone/>
            </a:pPr>
            <a:r>
              <a:rPr lang="en-US" dirty="0"/>
              <a:t>Rothberg, M. (2008</a:t>
            </a:r>
            <a:r>
              <a:rPr lang="en-GB" b="0" i="0" dirty="0">
                <a:solidFill>
                  <a:srgbClr val="000000"/>
                </a:solidFill>
                <a:effectLst/>
              </a:rPr>
              <a:t>). ‘Decolonizing trauma studies: a response’. </a:t>
            </a:r>
            <a:r>
              <a:rPr lang="en-GB" b="0" i="1" dirty="0">
                <a:solidFill>
                  <a:srgbClr val="000000"/>
                </a:solidFill>
                <a:effectLst/>
              </a:rPr>
              <a:t>Studies in the Novel,</a:t>
            </a:r>
            <a:r>
              <a:rPr lang="en-GB" b="0" i="0" dirty="0">
                <a:solidFill>
                  <a:srgbClr val="000000"/>
                </a:solidFill>
                <a:effectLst/>
              </a:rPr>
              <a:t> </a:t>
            </a:r>
            <a:r>
              <a:rPr lang="en-GB" b="0" i="1" dirty="0">
                <a:solidFill>
                  <a:srgbClr val="000000"/>
                </a:solidFill>
                <a:effectLst/>
              </a:rPr>
              <a:t>40</a:t>
            </a:r>
            <a:r>
              <a:rPr lang="en-GB" b="0" i="0" dirty="0">
                <a:solidFill>
                  <a:srgbClr val="000000"/>
                </a:solidFill>
                <a:effectLst/>
              </a:rPr>
              <a:t>(1/2), 224-234</a:t>
            </a:r>
            <a:endParaRPr lang="en-US" dirty="0"/>
          </a:p>
          <a:p>
            <a:pPr marL="0" indent="0">
              <a:buNone/>
            </a:pPr>
            <a:endParaRPr lang="en-US" cap="none" dirty="0"/>
          </a:p>
        </p:txBody>
      </p:sp>
    </p:spTree>
    <p:extLst>
      <p:ext uri="{BB962C8B-B14F-4D97-AF65-F5344CB8AC3E}">
        <p14:creationId xmlns:p14="http://schemas.microsoft.com/office/powerpoint/2010/main" val="16220181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4799</TotalTime>
  <Words>1748</Words>
  <Application>Microsoft Office PowerPoint</Application>
  <PresentationFormat>Widescreen</PresentationFormat>
  <Paragraphs>121</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Cambria</vt:lpstr>
      <vt:lpstr>robotoregular</vt:lpstr>
      <vt:lpstr>Symbol</vt:lpstr>
      <vt:lpstr>Office Theme</vt:lpstr>
      <vt:lpstr>Decolonising Bereavement Studies: diversity and social justice in the aftermath of death</vt:lpstr>
      <vt:lpstr>Introduction: direction of travel</vt:lpstr>
      <vt:lpstr>Decolonising: power + inequalities over historical time?</vt:lpstr>
      <vt:lpstr>What is ‘bereavement studies’? </vt:lpstr>
      <vt:lpstr>Potential themes</vt:lpstr>
      <vt:lpstr>Social justice, equality, difference and equity</vt:lpstr>
      <vt:lpstr>Are Angolophone and Western European countries out of step? Some pervasive themes across Majority worlds</vt:lpstr>
      <vt:lpstr>Opening up conversations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Outline</dc:title>
  <dc:creator>Jane McCarthy</dc:creator>
  <cp:lastModifiedBy>Jane McCarthy</cp:lastModifiedBy>
  <cp:revision>20</cp:revision>
  <dcterms:created xsi:type="dcterms:W3CDTF">2021-08-21T11:32:39Z</dcterms:created>
  <dcterms:modified xsi:type="dcterms:W3CDTF">2021-09-11T16:57:40Z</dcterms:modified>
</cp:coreProperties>
</file>