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8" r:id="rId3"/>
    <p:sldId id="259" r:id="rId4"/>
    <p:sldId id="301" r:id="rId5"/>
    <p:sldId id="261" r:id="rId6"/>
    <p:sldId id="374" r:id="rId7"/>
    <p:sldId id="262" r:id="rId8"/>
    <p:sldId id="264" r:id="rId9"/>
    <p:sldId id="265" r:id="rId10"/>
    <p:sldId id="266" r:id="rId11"/>
    <p:sldId id="273" r:id="rId12"/>
    <p:sldId id="268" r:id="rId13"/>
    <p:sldId id="267" r:id="rId14"/>
    <p:sldId id="269" r:id="rId15"/>
    <p:sldId id="375" r:id="rId16"/>
    <p:sldId id="275" r:id="rId17"/>
    <p:sldId id="276" r:id="rId18"/>
    <p:sldId id="277" r:id="rId19"/>
    <p:sldId id="376" r:id="rId20"/>
    <p:sldId id="278" r:id="rId21"/>
    <p:sldId id="377" r:id="rId22"/>
    <p:sldId id="378" r:id="rId23"/>
    <p:sldId id="299" r:id="rId24"/>
    <p:sldId id="379" r:id="rId25"/>
    <p:sldId id="284" r:id="rId26"/>
    <p:sldId id="300" r:id="rId27"/>
    <p:sldId id="274" r:id="rId28"/>
    <p:sldId id="384" r:id="rId29"/>
    <p:sldId id="287" r:id="rId30"/>
    <p:sldId id="288" r:id="rId31"/>
    <p:sldId id="289" r:id="rId32"/>
    <p:sldId id="290" r:id="rId33"/>
    <p:sldId id="292" r:id="rId34"/>
    <p:sldId id="394" r:id="rId35"/>
    <p:sldId id="412" r:id="rId36"/>
    <p:sldId id="395" r:id="rId37"/>
    <p:sldId id="392" r:id="rId38"/>
    <p:sldId id="295" r:id="rId39"/>
    <p:sldId id="296" r:id="rId40"/>
    <p:sldId id="293" r:id="rId41"/>
    <p:sldId id="294" r:id="rId42"/>
    <p:sldId id="393" r:id="rId43"/>
    <p:sldId id="373" r:id="rId44"/>
    <p:sldId id="405" r:id="rId45"/>
    <p:sldId id="410" r:id="rId46"/>
    <p:sldId id="406" r:id="rId47"/>
    <p:sldId id="371" r:id="rId48"/>
    <p:sldId id="409" r:id="rId49"/>
    <p:sldId id="411" r:id="rId50"/>
    <p:sldId id="40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3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3CE04-83F7-481D-835E-62B51B3FA0E5}" type="datetimeFigureOut">
              <a:rPr lang="en-GB" smtClean="0"/>
              <a:t>08/09/2021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061CE-69BE-4DD8-B781-C2890A58A39B}" type="slidenum">
              <a:rPr lang="en-GB" smtClean="0"/>
              <a:t>‹#›</a:t>
            </a:fld>
            <a:endParaRPr lang="en-GB"/>
          </a:p>
        </p:txBody>
      </p:sp>
    </p:spTree>
    <p:extLst>
      <p:ext uri="{BB962C8B-B14F-4D97-AF65-F5344CB8AC3E}">
        <p14:creationId xmlns:p14="http://schemas.microsoft.com/office/powerpoint/2010/main" val="243748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B061CE-69BE-4DD8-B781-C2890A58A39B}" type="slidenum">
              <a:rPr lang="en-GB" smtClean="0"/>
              <a:t>49</a:t>
            </a:fld>
            <a:endParaRPr lang="en-GB"/>
          </a:p>
        </p:txBody>
      </p:sp>
    </p:spTree>
    <p:extLst>
      <p:ext uri="{BB962C8B-B14F-4D97-AF65-F5344CB8AC3E}">
        <p14:creationId xmlns:p14="http://schemas.microsoft.com/office/powerpoint/2010/main" val="189876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F732B-9A08-4132-8931-E4E91C7A9AC5}"/>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4F37BCE6-10EA-4DE8-968B-1B9D2269199A}"/>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D326C929-EED8-4C3D-A7C0-454A6464362D}"/>
              </a:ext>
            </a:extLst>
          </p:cNvPr>
          <p:cNvSpPr txBox="1">
            <a:spLocks noGrp="1"/>
          </p:cNvSpPr>
          <p:nvPr>
            <p:ph type="dt" sz="half" idx="7"/>
          </p:nvPr>
        </p:nvSpPr>
        <p:spPr/>
        <p:txBody>
          <a:bodyPr/>
          <a:lstStyle>
            <a:lvl1pPr>
              <a:defRPr/>
            </a:lvl1pPr>
          </a:lstStyle>
          <a:p>
            <a:pPr lvl="0"/>
            <a:fld id="{0765FC25-480D-4682-B1E2-32F237A1A02D}" type="datetime1">
              <a:rPr lang="en-GB"/>
              <a:pPr lvl="0"/>
              <a:t>08/09/2021</a:t>
            </a:fld>
            <a:endParaRPr lang="en-GB"/>
          </a:p>
        </p:txBody>
      </p:sp>
      <p:sp>
        <p:nvSpPr>
          <p:cNvPr id="5" name="Footer Placeholder 4">
            <a:extLst>
              <a:ext uri="{FF2B5EF4-FFF2-40B4-BE49-F238E27FC236}">
                <a16:creationId xmlns:a16="http://schemas.microsoft.com/office/drawing/2014/main" id="{10BFAD36-CA7E-4810-A681-E6409DD4253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6F498A7-51DB-4AA3-8D15-55DFE3226565}"/>
              </a:ext>
            </a:extLst>
          </p:cNvPr>
          <p:cNvSpPr txBox="1">
            <a:spLocks noGrp="1"/>
          </p:cNvSpPr>
          <p:nvPr>
            <p:ph type="sldNum" sz="quarter" idx="8"/>
          </p:nvPr>
        </p:nvSpPr>
        <p:spPr/>
        <p:txBody>
          <a:bodyPr/>
          <a:lstStyle>
            <a:lvl1pPr>
              <a:defRPr/>
            </a:lvl1pPr>
          </a:lstStyle>
          <a:p>
            <a:pPr lvl="0"/>
            <a:fld id="{53C9000B-23CE-4E95-B50C-D2D416401211}" type="slidenum">
              <a:t>‹#›</a:t>
            </a:fld>
            <a:endParaRPr lang="en-GB"/>
          </a:p>
        </p:txBody>
      </p:sp>
    </p:spTree>
    <p:extLst>
      <p:ext uri="{BB962C8B-B14F-4D97-AF65-F5344CB8AC3E}">
        <p14:creationId xmlns:p14="http://schemas.microsoft.com/office/powerpoint/2010/main" val="1715556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879CC-EE7F-4F56-802F-ACF58BAFAC4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DCA10011-FF9C-411F-B6E3-79990E3776D2}"/>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722031-0D42-4B33-82E9-711F694BA810}"/>
              </a:ext>
            </a:extLst>
          </p:cNvPr>
          <p:cNvSpPr txBox="1">
            <a:spLocks noGrp="1"/>
          </p:cNvSpPr>
          <p:nvPr>
            <p:ph type="dt" sz="half" idx="7"/>
          </p:nvPr>
        </p:nvSpPr>
        <p:spPr/>
        <p:txBody>
          <a:bodyPr/>
          <a:lstStyle>
            <a:lvl1pPr>
              <a:defRPr/>
            </a:lvl1pPr>
          </a:lstStyle>
          <a:p>
            <a:pPr lvl="0"/>
            <a:fld id="{1C6E09BC-16C0-46FA-9830-D5E416325B15}" type="datetime1">
              <a:rPr lang="en-GB"/>
              <a:pPr lvl="0"/>
              <a:t>08/09/2021</a:t>
            </a:fld>
            <a:endParaRPr lang="en-GB"/>
          </a:p>
        </p:txBody>
      </p:sp>
      <p:sp>
        <p:nvSpPr>
          <p:cNvPr id="5" name="Footer Placeholder 4">
            <a:extLst>
              <a:ext uri="{FF2B5EF4-FFF2-40B4-BE49-F238E27FC236}">
                <a16:creationId xmlns:a16="http://schemas.microsoft.com/office/drawing/2014/main" id="{238BA044-6ED5-4DC1-B392-FDB6ED3EE99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7DB01F9-A112-4528-8EBC-EE548BBBA248}"/>
              </a:ext>
            </a:extLst>
          </p:cNvPr>
          <p:cNvSpPr txBox="1">
            <a:spLocks noGrp="1"/>
          </p:cNvSpPr>
          <p:nvPr>
            <p:ph type="sldNum" sz="quarter" idx="8"/>
          </p:nvPr>
        </p:nvSpPr>
        <p:spPr/>
        <p:txBody>
          <a:bodyPr/>
          <a:lstStyle>
            <a:lvl1pPr>
              <a:defRPr/>
            </a:lvl1pPr>
          </a:lstStyle>
          <a:p>
            <a:pPr lvl="0"/>
            <a:fld id="{0202E398-120A-42A9-9B72-B9DD930F7455}" type="slidenum">
              <a:t>‹#›</a:t>
            </a:fld>
            <a:endParaRPr lang="en-GB"/>
          </a:p>
        </p:txBody>
      </p:sp>
    </p:spTree>
    <p:extLst>
      <p:ext uri="{BB962C8B-B14F-4D97-AF65-F5344CB8AC3E}">
        <p14:creationId xmlns:p14="http://schemas.microsoft.com/office/powerpoint/2010/main" val="303351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1B55C-9BAD-4D34-94DA-CDEDA8AE886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A8D391C-F7EF-4D54-8C25-56D56C87E104}"/>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F4CDE-B74C-4AC9-B007-DE93ED0E4442}"/>
              </a:ext>
            </a:extLst>
          </p:cNvPr>
          <p:cNvSpPr txBox="1">
            <a:spLocks noGrp="1"/>
          </p:cNvSpPr>
          <p:nvPr>
            <p:ph type="dt" sz="half" idx="7"/>
          </p:nvPr>
        </p:nvSpPr>
        <p:spPr/>
        <p:txBody>
          <a:bodyPr/>
          <a:lstStyle>
            <a:lvl1pPr>
              <a:defRPr/>
            </a:lvl1pPr>
          </a:lstStyle>
          <a:p>
            <a:pPr lvl="0"/>
            <a:fld id="{675EDFDB-F7AE-4875-951F-310E1959F0A5}" type="datetime1">
              <a:rPr lang="en-GB"/>
              <a:pPr lvl="0"/>
              <a:t>08/09/2021</a:t>
            </a:fld>
            <a:endParaRPr lang="en-GB"/>
          </a:p>
        </p:txBody>
      </p:sp>
      <p:sp>
        <p:nvSpPr>
          <p:cNvPr id="5" name="Footer Placeholder 4">
            <a:extLst>
              <a:ext uri="{FF2B5EF4-FFF2-40B4-BE49-F238E27FC236}">
                <a16:creationId xmlns:a16="http://schemas.microsoft.com/office/drawing/2014/main" id="{92EED385-B12F-4B36-A1AD-3B93B4064B5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94251DD-1B2C-43D9-8601-8F27DE299776}"/>
              </a:ext>
            </a:extLst>
          </p:cNvPr>
          <p:cNvSpPr txBox="1">
            <a:spLocks noGrp="1"/>
          </p:cNvSpPr>
          <p:nvPr>
            <p:ph type="sldNum" sz="quarter" idx="8"/>
          </p:nvPr>
        </p:nvSpPr>
        <p:spPr/>
        <p:txBody>
          <a:bodyPr/>
          <a:lstStyle>
            <a:lvl1pPr>
              <a:defRPr/>
            </a:lvl1pPr>
          </a:lstStyle>
          <a:p>
            <a:pPr lvl="0"/>
            <a:fld id="{845608FF-3DD4-4500-A654-22AF9724A0E0}" type="slidenum">
              <a:t>‹#›</a:t>
            </a:fld>
            <a:endParaRPr lang="en-GB"/>
          </a:p>
        </p:txBody>
      </p:sp>
    </p:spTree>
    <p:extLst>
      <p:ext uri="{BB962C8B-B14F-4D97-AF65-F5344CB8AC3E}">
        <p14:creationId xmlns:p14="http://schemas.microsoft.com/office/powerpoint/2010/main" val="366717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CF8A-4DB1-4FE4-AF96-2934F87FCFD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FC4F475C-EEC8-4CC9-86B3-1E40B543769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2868DB-222E-4454-9D90-1614033252AF}"/>
              </a:ext>
            </a:extLst>
          </p:cNvPr>
          <p:cNvSpPr txBox="1">
            <a:spLocks noGrp="1"/>
          </p:cNvSpPr>
          <p:nvPr>
            <p:ph type="dt" sz="half" idx="7"/>
          </p:nvPr>
        </p:nvSpPr>
        <p:spPr/>
        <p:txBody>
          <a:bodyPr/>
          <a:lstStyle>
            <a:lvl1pPr>
              <a:defRPr/>
            </a:lvl1pPr>
          </a:lstStyle>
          <a:p>
            <a:pPr lvl="0"/>
            <a:fld id="{512338CE-1858-4961-A3BA-B9998BEDD4E4}" type="datetime1">
              <a:rPr lang="en-GB"/>
              <a:pPr lvl="0"/>
              <a:t>08/09/2021</a:t>
            </a:fld>
            <a:endParaRPr lang="en-GB"/>
          </a:p>
        </p:txBody>
      </p:sp>
      <p:sp>
        <p:nvSpPr>
          <p:cNvPr id="5" name="Footer Placeholder 4">
            <a:extLst>
              <a:ext uri="{FF2B5EF4-FFF2-40B4-BE49-F238E27FC236}">
                <a16:creationId xmlns:a16="http://schemas.microsoft.com/office/drawing/2014/main" id="{9F9AB003-193F-4D66-A4A3-FC24C523132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1D6EE1C-D79E-4761-B867-EE23A57C92EB}"/>
              </a:ext>
            </a:extLst>
          </p:cNvPr>
          <p:cNvSpPr txBox="1">
            <a:spLocks noGrp="1"/>
          </p:cNvSpPr>
          <p:nvPr>
            <p:ph type="sldNum" sz="quarter" idx="8"/>
          </p:nvPr>
        </p:nvSpPr>
        <p:spPr/>
        <p:txBody>
          <a:bodyPr/>
          <a:lstStyle>
            <a:lvl1pPr>
              <a:defRPr/>
            </a:lvl1pPr>
          </a:lstStyle>
          <a:p>
            <a:pPr lvl="0"/>
            <a:fld id="{65744AA2-D27A-4137-A8DA-F5994C30DEA1}" type="slidenum">
              <a:t>‹#›</a:t>
            </a:fld>
            <a:endParaRPr lang="en-GB"/>
          </a:p>
        </p:txBody>
      </p:sp>
    </p:spTree>
    <p:extLst>
      <p:ext uri="{BB962C8B-B14F-4D97-AF65-F5344CB8AC3E}">
        <p14:creationId xmlns:p14="http://schemas.microsoft.com/office/powerpoint/2010/main" val="42077598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DCAB-C3BE-4BDC-B50B-E57A63EA448D}"/>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76AB263-47FC-4B3E-A953-B002B8803F2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DBD3A50B-011F-4CB4-81E6-586EA876AF6C}"/>
              </a:ext>
            </a:extLst>
          </p:cNvPr>
          <p:cNvSpPr txBox="1">
            <a:spLocks noGrp="1"/>
          </p:cNvSpPr>
          <p:nvPr>
            <p:ph type="dt" sz="half" idx="7"/>
          </p:nvPr>
        </p:nvSpPr>
        <p:spPr/>
        <p:txBody>
          <a:bodyPr/>
          <a:lstStyle>
            <a:lvl1pPr>
              <a:defRPr/>
            </a:lvl1pPr>
          </a:lstStyle>
          <a:p>
            <a:pPr lvl="0"/>
            <a:fld id="{ACFA9DA8-E6D1-45FD-85BC-FB20CB9B55CC}" type="datetime1">
              <a:rPr lang="en-GB"/>
              <a:pPr lvl="0"/>
              <a:t>08/09/2021</a:t>
            </a:fld>
            <a:endParaRPr lang="en-GB"/>
          </a:p>
        </p:txBody>
      </p:sp>
      <p:sp>
        <p:nvSpPr>
          <p:cNvPr id="5" name="Footer Placeholder 4">
            <a:extLst>
              <a:ext uri="{FF2B5EF4-FFF2-40B4-BE49-F238E27FC236}">
                <a16:creationId xmlns:a16="http://schemas.microsoft.com/office/drawing/2014/main" id="{F86754D9-39F9-4990-AA0A-EAB55585863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3E28076-8560-4F83-B360-A70D0B45345D}"/>
              </a:ext>
            </a:extLst>
          </p:cNvPr>
          <p:cNvSpPr txBox="1">
            <a:spLocks noGrp="1"/>
          </p:cNvSpPr>
          <p:nvPr>
            <p:ph type="sldNum" sz="quarter" idx="8"/>
          </p:nvPr>
        </p:nvSpPr>
        <p:spPr/>
        <p:txBody>
          <a:bodyPr/>
          <a:lstStyle>
            <a:lvl1pPr>
              <a:defRPr/>
            </a:lvl1pPr>
          </a:lstStyle>
          <a:p>
            <a:pPr lvl="0"/>
            <a:fld id="{AFA1C038-FCB4-4428-92DD-0518E498520F}" type="slidenum">
              <a:t>‹#›</a:t>
            </a:fld>
            <a:endParaRPr lang="en-GB"/>
          </a:p>
        </p:txBody>
      </p:sp>
    </p:spTree>
    <p:extLst>
      <p:ext uri="{BB962C8B-B14F-4D97-AF65-F5344CB8AC3E}">
        <p14:creationId xmlns:p14="http://schemas.microsoft.com/office/powerpoint/2010/main" val="322110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96D4-37AF-4EFC-B2EA-A2F04339D4E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078DBF5-1470-4462-BAE2-F2F24B21A13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749811-B07F-4A5D-8AFC-E7FC3F04043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16010A-DDAB-4AE2-BFA0-7A50656F4134}"/>
              </a:ext>
            </a:extLst>
          </p:cNvPr>
          <p:cNvSpPr txBox="1">
            <a:spLocks noGrp="1"/>
          </p:cNvSpPr>
          <p:nvPr>
            <p:ph type="dt" sz="half" idx="7"/>
          </p:nvPr>
        </p:nvSpPr>
        <p:spPr/>
        <p:txBody>
          <a:bodyPr/>
          <a:lstStyle>
            <a:lvl1pPr>
              <a:defRPr/>
            </a:lvl1pPr>
          </a:lstStyle>
          <a:p>
            <a:pPr lvl="0"/>
            <a:fld id="{1B1EE812-27E2-4E60-A05C-375692281C2A}" type="datetime1">
              <a:rPr lang="en-GB"/>
              <a:pPr lvl="0"/>
              <a:t>08/09/2021</a:t>
            </a:fld>
            <a:endParaRPr lang="en-GB"/>
          </a:p>
        </p:txBody>
      </p:sp>
      <p:sp>
        <p:nvSpPr>
          <p:cNvPr id="6" name="Footer Placeholder 5">
            <a:extLst>
              <a:ext uri="{FF2B5EF4-FFF2-40B4-BE49-F238E27FC236}">
                <a16:creationId xmlns:a16="http://schemas.microsoft.com/office/drawing/2014/main" id="{D2FB817A-92E2-4F6C-9432-11D523578FB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54BE26E-3C11-47BE-A03B-0BE3C6205BF8}"/>
              </a:ext>
            </a:extLst>
          </p:cNvPr>
          <p:cNvSpPr txBox="1">
            <a:spLocks noGrp="1"/>
          </p:cNvSpPr>
          <p:nvPr>
            <p:ph type="sldNum" sz="quarter" idx="8"/>
          </p:nvPr>
        </p:nvSpPr>
        <p:spPr/>
        <p:txBody>
          <a:bodyPr/>
          <a:lstStyle>
            <a:lvl1pPr>
              <a:defRPr/>
            </a:lvl1pPr>
          </a:lstStyle>
          <a:p>
            <a:pPr lvl="0"/>
            <a:fld id="{406A8D9F-4DA9-4F20-89EA-9C65C3962FB7}" type="slidenum">
              <a:t>‹#›</a:t>
            </a:fld>
            <a:endParaRPr lang="en-GB"/>
          </a:p>
        </p:txBody>
      </p:sp>
    </p:spTree>
    <p:extLst>
      <p:ext uri="{BB962C8B-B14F-4D97-AF65-F5344CB8AC3E}">
        <p14:creationId xmlns:p14="http://schemas.microsoft.com/office/powerpoint/2010/main" val="21792784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7CE-39DC-4107-AD0A-46E6F050EC09}"/>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48E2C51-C3FF-47A2-A259-B4CABC32AD6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ACD3BF20-ACA1-4B16-8991-A3FE11A0D94A}"/>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106FD2-05FF-4F93-9EE9-DDE279085224}"/>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E08E671F-D298-446F-8ED2-C205AC99851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5FA241-B0B2-438C-A9E8-851D13E8D0FE}"/>
              </a:ext>
            </a:extLst>
          </p:cNvPr>
          <p:cNvSpPr txBox="1">
            <a:spLocks noGrp="1"/>
          </p:cNvSpPr>
          <p:nvPr>
            <p:ph type="dt" sz="half" idx="7"/>
          </p:nvPr>
        </p:nvSpPr>
        <p:spPr/>
        <p:txBody>
          <a:bodyPr/>
          <a:lstStyle>
            <a:lvl1pPr>
              <a:defRPr/>
            </a:lvl1pPr>
          </a:lstStyle>
          <a:p>
            <a:pPr lvl="0"/>
            <a:fld id="{1853EE7B-C88A-4FDD-9424-ADD0B8A82371}" type="datetime1">
              <a:rPr lang="en-GB"/>
              <a:pPr lvl="0"/>
              <a:t>08/09/2021</a:t>
            </a:fld>
            <a:endParaRPr lang="en-GB"/>
          </a:p>
        </p:txBody>
      </p:sp>
      <p:sp>
        <p:nvSpPr>
          <p:cNvPr id="8" name="Footer Placeholder 7">
            <a:extLst>
              <a:ext uri="{FF2B5EF4-FFF2-40B4-BE49-F238E27FC236}">
                <a16:creationId xmlns:a16="http://schemas.microsoft.com/office/drawing/2014/main" id="{E6AF91ED-22C2-445C-B963-A3E7A048C431}"/>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7ECB5EA-1DD0-4F46-A7C2-2C1C70773E15}"/>
              </a:ext>
            </a:extLst>
          </p:cNvPr>
          <p:cNvSpPr txBox="1">
            <a:spLocks noGrp="1"/>
          </p:cNvSpPr>
          <p:nvPr>
            <p:ph type="sldNum" sz="quarter" idx="8"/>
          </p:nvPr>
        </p:nvSpPr>
        <p:spPr/>
        <p:txBody>
          <a:bodyPr/>
          <a:lstStyle>
            <a:lvl1pPr>
              <a:defRPr/>
            </a:lvl1pPr>
          </a:lstStyle>
          <a:p>
            <a:pPr lvl="0"/>
            <a:fld id="{717B0283-9CF4-46A5-8322-0716C83943A6}" type="slidenum">
              <a:t>‹#›</a:t>
            </a:fld>
            <a:endParaRPr lang="en-GB"/>
          </a:p>
        </p:txBody>
      </p:sp>
    </p:spTree>
    <p:extLst>
      <p:ext uri="{BB962C8B-B14F-4D97-AF65-F5344CB8AC3E}">
        <p14:creationId xmlns:p14="http://schemas.microsoft.com/office/powerpoint/2010/main" val="28007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FC3B-517F-489B-9048-27F3F5537F9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CA7BD5E-6F2E-4DDA-8F95-ED67EC1B1D79}"/>
              </a:ext>
            </a:extLst>
          </p:cNvPr>
          <p:cNvSpPr txBox="1">
            <a:spLocks noGrp="1"/>
          </p:cNvSpPr>
          <p:nvPr>
            <p:ph type="dt" sz="half" idx="7"/>
          </p:nvPr>
        </p:nvSpPr>
        <p:spPr/>
        <p:txBody>
          <a:bodyPr/>
          <a:lstStyle>
            <a:lvl1pPr>
              <a:defRPr/>
            </a:lvl1pPr>
          </a:lstStyle>
          <a:p>
            <a:pPr lvl="0"/>
            <a:fld id="{30695AA5-69C6-42C3-80E7-86261C055B39}" type="datetime1">
              <a:rPr lang="en-GB"/>
              <a:pPr lvl="0"/>
              <a:t>08/09/2021</a:t>
            </a:fld>
            <a:endParaRPr lang="en-GB"/>
          </a:p>
        </p:txBody>
      </p:sp>
      <p:sp>
        <p:nvSpPr>
          <p:cNvPr id="4" name="Footer Placeholder 3">
            <a:extLst>
              <a:ext uri="{FF2B5EF4-FFF2-40B4-BE49-F238E27FC236}">
                <a16:creationId xmlns:a16="http://schemas.microsoft.com/office/drawing/2014/main" id="{C1416907-3D77-4864-8151-AB32522A9C37}"/>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F5A01F74-C013-468A-842C-83AFD5279252}"/>
              </a:ext>
            </a:extLst>
          </p:cNvPr>
          <p:cNvSpPr txBox="1">
            <a:spLocks noGrp="1"/>
          </p:cNvSpPr>
          <p:nvPr>
            <p:ph type="sldNum" sz="quarter" idx="8"/>
          </p:nvPr>
        </p:nvSpPr>
        <p:spPr/>
        <p:txBody>
          <a:bodyPr/>
          <a:lstStyle>
            <a:lvl1pPr>
              <a:defRPr/>
            </a:lvl1pPr>
          </a:lstStyle>
          <a:p>
            <a:pPr lvl="0"/>
            <a:fld id="{1D6E68E5-8550-49D2-BA1B-097F72F9225A}" type="slidenum">
              <a:t>‹#›</a:t>
            </a:fld>
            <a:endParaRPr lang="en-GB"/>
          </a:p>
        </p:txBody>
      </p:sp>
    </p:spTree>
    <p:extLst>
      <p:ext uri="{BB962C8B-B14F-4D97-AF65-F5344CB8AC3E}">
        <p14:creationId xmlns:p14="http://schemas.microsoft.com/office/powerpoint/2010/main" val="261998586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D3EAE9-B4F4-42B4-8725-9B70C7646FCD}"/>
              </a:ext>
            </a:extLst>
          </p:cNvPr>
          <p:cNvSpPr txBox="1">
            <a:spLocks noGrp="1"/>
          </p:cNvSpPr>
          <p:nvPr>
            <p:ph type="dt" sz="half" idx="7"/>
          </p:nvPr>
        </p:nvSpPr>
        <p:spPr/>
        <p:txBody>
          <a:bodyPr/>
          <a:lstStyle>
            <a:lvl1pPr>
              <a:defRPr/>
            </a:lvl1pPr>
          </a:lstStyle>
          <a:p>
            <a:pPr lvl="0"/>
            <a:fld id="{814E3159-8DCF-409D-A400-455365F0AF85}" type="datetime1">
              <a:rPr lang="en-GB"/>
              <a:pPr lvl="0"/>
              <a:t>08/09/2021</a:t>
            </a:fld>
            <a:endParaRPr lang="en-GB"/>
          </a:p>
        </p:txBody>
      </p:sp>
      <p:sp>
        <p:nvSpPr>
          <p:cNvPr id="3" name="Footer Placeholder 2">
            <a:extLst>
              <a:ext uri="{FF2B5EF4-FFF2-40B4-BE49-F238E27FC236}">
                <a16:creationId xmlns:a16="http://schemas.microsoft.com/office/drawing/2014/main" id="{C93E129B-E5AC-4131-AF91-55C9F3E7E93E}"/>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9B2F64C6-4BFF-443A-9E73-6A8F57C420C7}"/>
              </a:ext>
            </a:extLst>
          </p:cNvPr>
          <p:cNvSpPr txBox="1">
            <a:spLocks noGrp="1"/>
          </p:cNvSpPr>
          <p:nvPr>
            <p:ph type="sldNum" sz="quarter" idx="8"/>
          </p:nvPr>
        </p:nvSpPr>
        <p:spPr/>
        <p:txBody>
          <a:bodyPr/>
          <a:lstStyle>
            <a:lvl1pPr>
              <a:defRPr/>
            </a:lvl1pPr>
          </a:lstStyle>
          <a:p>
            <a:pPr lvl="0"/>
            <a:fld id="{A130DE88-04C6-4A47-9B16-F1F8F9A28531}" type="slidenum">
              <a:t>‹#›</a:t>
            </a:fld>
            <a:endParaRPr lang="en-GB"/>
          </a:p>
        </p:txBody>
      </p:sp>
    </p:spTree>
    <p:extLst>
      <p:ext uri="{BB962C8B-B14F-4D97-AF65-F5344CB8AC3E}">
        <p14:creationId xmlns:p14="http://schemas.microsoft.com/office/powerpoint/2010/main" val="415862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B2A3-2B4A-4D00-B788-B9C6A5CE30D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3C7779B-DE77-437B-94FB-FD764AA266E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C399C0-5956-4AAC-9B44-CACABD61FF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5B6EA54B-ADFC-4C93-AEDE-D40E60213120}"/>
              </a:ext>
            </a:extLst>
          </p:cNvPr>
          <p:cNvSpPr txBox="1">
            <a:spLocks noGrp="1"/>
          </p:cNvSpPr>
          <p:nvPr>
            <p:ph type="dt" sz="half" idx="7"/>
          </p:nvPr>
        </p:nvSpPr>
        <p:spPr/>
        <p:txBody>
          <a:bodyPr/>
          <a:lstStyle>
            <a:lvl1pPr>
              <a:defRPr/>
            </a:lvl1pPr>
          </a:lstStyle>
          <a:p>
            <a:pPr lvl="0"/>
            <a:fld id="{DE78DB54-27B3-4B9D-95E6-74B426B0BBA6}" type="datetime1">
              <a:rPr lang="en-GB"/>
              <a:pPr lvl="0"/>
              <a:t>08/09/2021</a:t>
            </a:fld>
            <a:endParaRPr lang="en-GB"/>
          </a:p>
        </p:txBody>
      </p:sp>
      <p:sp>
        <p:nvSpPr>
          <p:cNvPr id="6" name="Footer Placeholder 5">
            <a:extLst>
              <a:ext uri="{FF2B5EF4-FFF2-40B4-BE49-F238E27FC236}">
                <a16:creationId xmlns:a16="http://schemas.microsoft.com/office/drawing/2014/main" id="{C3CA13D2-45DF-43A2-A9BE-9C6D12AF2EB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9B697E3-CB07-4ED6-BCE3-CED48BC1D936}"/>
              </a:ext>
            </a:extLst>
          </p:cNvPr>
          <p:cNvSpPr txBox="1">
            <a:spLocks noGrp="1"/>
          </p:cNvSpPr>
          <p:nvPr>
            <p:ph type="sldNum" sz="quarter" idx="8"/>
          </p:nvPr>
        </p:nvSpPr>
        <p:spPr/>
        <p:txBody>
          <a:bodyPr/>
          <a:lstStyle>
            <a:lvl1pPr>
              <a:defRPr/>
            </a:lvl1pPr>
          </a:lstStyle>
          <a:p>
            <a:pPr lvl="0"/>
            <a:fld id="{AC55467E-25A7-44DB-93EF-A61907092C7C}" type="slidenum">
              <a:t>‹#›</a:t>
            </a:fld>
            <a:endParaRPr lang="en-GB"/>
          </a:p>
        </p:txBody>
      </p:sp>
    </p:spTree>
    <p:extLst>
      <p:ext uri="{BB962C8B-B14F-4D97-AF65-F5344CB8AC3E}">
        <p14:creationId xmlns:p14="http://schemas.microsoft.com/office/powerpoint/2010/main" val="279862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474E-8ACC-4856-B1A9-1E48EE3FEA9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A4311547-54DB-4E7B-8679-E8E54B00603D}"/>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4DF29EFD-691C-4796-A875-E0BADD7C9A0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E2380189-04AD-43AE-8A56-137DF450470C}"/>
              </a:ext>
            </a:extLst>
          </p:cNvPr>
          <p:cNvSpPr txBox="1">
            <a:spLocks noGrp="1"/>
          </p:cNvSpPr>
          <p:nvPr>
            <p:ph type="dt" sz="half" idx="7"/>
          </p:nvPr>
        </p:nvSpPr>
        <p:spPr/>
        <p:txBody>
          <a:bodyPr/>
          <a:lstStyle>
            <a:lvl1pPr>
              <a:defRPr/>
            </a:lvl1pPr>
          </a:lstStyle>
          <a:p>
            <a:pPr lvl="0"/>
            <a:fld id="{0BF024E7-EC88-49B6-B074-6D6DC0DBEC1F}" type="datetime1">
              <a:rPr lang="en-GB"/>
              <a:pPr lvl="0"/>
              <a:t>08/09/2021</a:t>
            </a:fld>
            <a:endParaRPr lang="en-GB"/>
          </a:p>
        </p:txBody>
      </p:sp>
      <p:sp>
        <p:nvSpPr>
          <p:cNvPr id="6" name="Footer Placeholder 5">
            <a:extLst>
              <a:ext uri="{FF2B5EF4-FFF2-40B4-BE49-F238E27FC236}">
                <a16:creationId xmlns:a16="http://schemas.microsoft.com/office/drawing/2014/main" id="{564E40BE-5EDC-4A0A-93C0-BC732814CDCD}"/>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14C0E68-5BA5-415A-A2A7-F15FD5366D7B}"/>
              </a:ext>
            </a:extLst>
          </p:cNvPr>
          <p:cNvSpPr txBox="1">
            <a:spLocks noGrp="1"/>
          </p:cNvSpPr>
          <p:nvPr>
            <p:ph type="sldNum" sz="quarter" idx="8"/>
          </p:nvPr>
        </p:nvSpPr>
        <p:spPr/>
        <p:txBody>
          <a:bodyPr/>
          <a:lstStyle>
            <a:lvl1pPr>
              <a:defRPr/>
            </a:lvl1pPr>
          </a:lstStyle>
          <a:p>
            <a:pPr lvl="0"/>
            <a:fld id="{CE87DC52-57CD-47F6-B72A-5774EE316E9C}" type="slidenum">
              <a:t>‹#›</a:t>
            </a:fld>
            <a:endParaRPr lang="en-GB"/>
          </a:p>
        </p:txBody>
      </p:sp>
    </p:spTree>
    <p:extLst>
      <p:ext uri="{BB962C8B-B14F-4D97-AF65-F5344CB8AC3E}">
        <p14:creationId xmlns:p14="http://schemas.microsoft.com/office/powerpoint/2010/main" val="127253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2E92A4-AE20-4B38-9A71-B75779B9DF0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9713C286-CA61-412B-9D16-88FFD0700FB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224D71-241A-4E92-A109-784437778156}"/>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B5F9901D-9704-4F50-A36F-2E172969C4FA}" type="datetime1">
              <a:rPr lang="en-GB"/>
              <a:pPr lvl="0"/>
              <a:t>08/09/2021</a:t>
            </a:fld>
            <a:endParaRPr lang="en-GB"/>
          </a:p>
        </p:txBody>
      </p:sp>
      <p:sp>
        <p:nvSpPr>
          <p:cNvPr id="5" name="Footer Placeholder 4">
            <a:extLst>
              <a:ext uri="{FF2B5EF4-FFF2-40B4-BE49-F238E27FC236}">
                <a16:creationId xmlns:a16="http://schemas.microsoft.com/office/drawing/2014/main" id="{31C925CD-87C9-45E2-B55C-BC50A89CC3C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E9D250C-339A-4412-82E1-0BFE66511999}"/>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7FA887A0-EB54-4495-9779-9F3CEB120812}"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atherine.pestano@open.ac.uk" TargetMode="External"/><Relationship Id="rId2" Type="http://schemas.openxmlformats.org/officeDocument/2006/relationships/hyperlink" Target="mailto:jitka.vseteckova@open.ac.uk" TargetMode="External"/><Relationship Id="rId1" Type="http://schemas.openxmlformats.org/officeDocument/2006/relationships/slideLayout" Target="../slideLayouts/slideLayout2.xml"/><Relationship Id="rId5" Type="http://schemas.openxmlformats.org/officeDocument/2006/relationships/hyperlink" Target="https://ordo.open.ac.uk/collections/Ageing_Well_Public_Talks_2021-22/5493216" TargetMode="External"/><Relationship Id="rId4" Type="http://schemas.openxmlformats.org/officeDocument/2006/relationships/hyperlink" Target="http://www.open.ac.uk/people/jv2595"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thebms.org.uk/" TargetMode="External"/><Relationship Id="rId3" Type="http://schemas.openxmlformats.org/officeDocument/2006/relationships/hyperlink" Target="https://www.nice.org.uk/guidance/NG23" TargetMode="External"/><Relationship Id="rId7" Type="http://schemas.openxmlformats.org/officeDocument/2006/relationships/hyperlink" Target="https://henpicked.net/menopause-hub/" TargetMode="External"/><Relationship Id="rId2" Type="http://schemas.openxmlformats.org/officeDocument/2006/relationships/hyperlink" Target="https://www.imsociety.org/education/world-menopause-day/" TargetMode="External"/><Relationship Id="rId1" Type="http://schemas.openxmlformats.org/officeDocument/2006/relationships/slideLayout" Target="../slideLayouts/slideLayout2.xml"/><Relationship Id="rId6" Type="http://schemas.openxmlformats.org/officeDocument/2006/relationships/hyperlink" Target="https://www.menopausematters.co.uk/" TargetMode="External"/><Relationship Id="rId5" Type="http://schemas.openxmlformats.org/officeDocument/2006/relationships/hyperlink" Target="https://www.menopausedoctor.co.uk/" TargetMode="External"/><Relationship Id="rId4" Type="http://schemas.openxmlformats.org/officeDocument/2006/relationships/hyperlink" Target="https://www.pausitivity.co.uk/" TargetMode="External"/><Relationship Id="rId9" Type="http://schemas.openxmlformats.org/officeDocument/2006/relationships/hyperlink" Target="https://www.nhs.uk/conditions/male-menopaus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0QHAS88C-LU" TargetMode="External"/><Relationship Id="rId2" Type="http://schemas.openxmlformats.org/officeDocument/2006/relationships/hyperlink" Target="https://theretirementcafe.co.uk/077-dr-jitka/" TargetMode="External"/><Relationship Id="rId1" Type="http://schemas.openxmlformats.org/officeDocument/2006/relationships/slideLayout" Target="../slideLayouts/slideLayout2.xml"/><Relationship Id="rId6" Type="http://schemas.openxmlformats.org/officeDocument/2006/relationships/hyperlink" Target="https://www.youtube.com/watch?v=965w7K8XPdo" TargetMode="External"/><Relationship Id="rId5" Type="http://schemas.openxmlformats.org/officeDocument/2006/relationships/hyperlink" Target="https://www.youtube.com/watch?v=dq5OXEBk3CA&amp;feature=youtu.be" TargetMode="External"/><Relationship Id="rId4" Type="http://schemas.openxmlformats.org/officeDocument/2006/relationships/hyperlink" Target="https://youtu.be/vE6J9J_ovO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open.edu/openlearn/health-sports-psychology/social-care-social-work/keep-me-walking-people-living-dementia-and-outdoor-environments" TargetMode="External"/><Relationship Id="rId3" Type="http://schemas.openxmlformats.org/officeDocument/2006/relationships/hyperlink" Target="https://www.open.edu/openlearn/health-sports-psychology/mental-health/5-reasons-why-exercising-outdoors-great-people-who-have-dementia" TargetMode="External"/><Relationship Id="rId7" Type="http://schemas.openxmlformats.org/officeDocument/2006/relationships/hyperlink" Target="https://www.open.edu/openlearn/health-sports-psychology/health/ageing-well-public-talk-series-plan-2020/2021" TargetMode="External"/><Relationship Id="rId2" Type="http://schemas.openxmlformats.org/officeDocument/2006/relationships/hyperlink" Target="https://www.open.edu/openlearn/health-sports-psychology/health/the-ageing-well-public-talks" TargetMode="External"/><Relationship Id="rId1" Type="http://schemas.openxmlformats.org/officeDocument/2006/relationships/slideLayout" Target="../slideLayouts/slideLayout2.xml"/><Relationship Id="rId6" Type="http://schemas.openxmlformats.org/officeDocument/2006/relationships/hyperlink" Target="https://www.open.edu/openlearn/health-sports-psychology/health/the-ageing-brain-use-it-or-lose-it" TargetMode="External"/><Relationship Id="rId5" Type="http://schemas.openxmlformats.org/officeDocument/2006/relationships/hyperlink" Target="https://www.open.edu/openlearn/health-sports-psychology/mental-health/five-pillars-ageing-well" TargetMode="External"/><Relationship Id="rId4" Type="http://schemas.openxmlformats.org/officeDocument/2006/relationships/hyperlink" Target="https://www.open.edu/openlearn/health-sports-psychology/mental-health/depression-mood-and-exercise?in_menu=622279" TargetMode="External"/><Relationship Id="rId9" Type="http://schemas.openxmlformats.org/officeDocument/2006/relationships/hyperlink" Target="https://www.open.edu/openlearn/health-sports-psychology/health/advance-care-planning-acp-discuss-decide-document-and-shar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open.edu/openlearn/health-sports-psychology/health/the-impact-walking-and-socialising-through-5-ways-cafe-on-people-living-dementia-and-their-carers" TargetMode="External"/><Relationship Id="rId2" Type="http://schemas.openxmlformats.org/officeDocument/2006/relationships/hyperlink" Target="https://www.open.edu/openlearn/health-sports-psychology/mental-health/the-benefits-mindfulness-and-five-common-myths-surrounding-it" TargetMode="External"/><Relationship Id="rId1" Type="http://schemas.openxmlformats.org/officeDocument/2006/relationships/slideLayout" Target="../slideLayouts/slideLayout2.xml"/><Relationship Id="rId6" Type="http://schemas.openxmlformats.org/officeDocument/2006/relationships/hyperlink" Target="https://www.open.edu/openlearn/health-sports-psychology/mental-health/the-benefits-outdoor-green-and-blue-spaces" TargetMode="External"/><Relationship Id="rId5" Type="http://schemas.openxmlformats.org/officeDocument/2006/relationships/hyperlink" Target="https://www.open.edu/openlearn/health-sports-psychology/health/what-happens-our-brain-we-age-and-how-can-we-stop-the-decline" TargetMode="External"/><Relationship Id="rId4" Type="http://schemas.openxmlformats.org/officeDocument/2006/relationships/hyperlink" Target="https://www.open.edu/openlearn/health-sports-psychology/mental-health/outdoor-therapy-the-benefits-walking-and-talkin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open.edu/openlearn/health-sports-psychology/social-care-social-work/older-carers-covid-19-and-physical-activity" TargetMode="External"/><Relationship Id="rId3" Type="http://schemas.openxmlformats.org/officeDocument/2006/relationships/hyperlink" Target="https://youtu.be/LU4pXFgcGos" TargetMode="External"/><Relationship Id="rId7" Type="http://schemas.openxmlformats.org/officeDocument/2006/relationships/hyperlink" Target="http://www.open.edu/openlearn/health-sports-psychology/social-care-social-work/young-carerscovid-19-and-physical-activity" TargetMode="External"/><Relationship Id="rId2" Type="http://schemas.openxmlformats.org/officeDocument/2006/relationships/hyperlink" Target="https://www.open.edu/openlearn/health-sports-psychology/how-age-well-while-self-isolating" TargetMode="External"/><Relationship Id="rId1" Type="http://schemas.openxmlformats.org/officeDocument/2006/relationships/slideLayout" Target="../slideLayouts/slideLayout2.xml"/><Relationship Id="rId6" Type="http://schemas.openxmlformats.org/officeDocument/2006/relationships/hyperlink" Target="https://www.open.edu/openlearn/health-sports-psychology/social-care-social-work/how-can-adult-carers-get-the-best-support-during-covid-19-pandemic-and-beyond" TargetMode="External"/><Relationship Id="rId5" Type="http://schemas.openxmlformats.org/officeDocument/2006/relationships/hyperlink" Target="https://www.open.edu/openlearn/health-sports-psychology/social-care-social-work/the-effects-self-isolation-and-lack-physical-activity-on-carers" TargetMode="External"/><Relationship Id="rId4" Type="http://schemas.openxmlformats.org/officeDocument/2006/relationships/hyperlink" Target="https://youtu.be/M9yUC-MUugA" TargetMode="External"/><Relationship Id="rId9" Type="http://schemas.openxmlformats.org/officeDocument/2006/relationships/hyperlink" Target="https://www.open.edu/openlearn/health-sports-psychology/health/how-can-acceptance-and-commitment-therapy-help-carers-challenging-times-such-the-covid-19-pandemic"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ordo.open.ac.uk/collections/Ageing_Well_Public_Talks_2020-21/5122166" TargetMode="External"/><Relationship Id="rId2" Type="http://schemas.openxmlformats.org/officeDocument/2006/relationships/hyperlink" Target="https://ordo.open.ac.uk/collections/Ageing_Well_Public_Talks_2021-22/5493216" TargetMode="External"/><Relationship Id="rId1" Type="http://schemas.openxmlformats.org/officeDocument/2006/relationships/slideLayout" Target="../slideLayouts/slideLayout2.xml"/><Relationship Id="rId6" Type="http://schemas.openxmlformats.org/officeDocument/2006/relationships/hyperlink" Target="https://selsdotlife.wordpress.com/2020/04/01/home-exercises-for-older-adults-no-equipment-no-problem/" TargetMode="External"/><Relationship Id="rId5" Type="http://schemas.openxmlformats.org/officeDocument/2006/relationships/hyperlink" Target="https://www.open.edu/openlearncreate/course/view.php?id=5016" TargetMode="External"/><Relationship Id="rId4" Type="http://schemas.openxmlformats.org/officeDocument/2006/relationships/hyperlink" Target="https://doi.org/10.21954/ou.rd.c.4716437.v1"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hyperlink" Target="https://ordo.open.ac.uk/collections/Ageing_Well_Public_Talks_2020-21/512216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C61E-2DDD-4590-AA5C-DC5857331449}"/>
              </a:ext>
            </a:extLst>
          </p:cNvPr>
          <p:cNvSpPr txBox="1">
            <a:spLocks noGrp="1"/>
          </p:cNvSpPr>
          <p:nvPr>
            <p:ph type="ctrTitle"/>
          </p:nvPr>
        </p:nvSpPr>
        <p:spPr>
          <a:xfrm>
            <a:off x="5431279" y="2235205"/>
            <a:ext cx="6501164" cy="2387598"/>
          </a:xfrm>
        </p:spPr>
        <p:txBody>
          <a:bodyPr/>
          <a:lstStyle/>
          <a:p>
            <a:pPr lvl="0"/>
            <a:r>
              <a:rPr lang="en-GB" sz="5400" b="1">
                <a:solidFill>
                  <a:srgbClr val="203864"/>
                </a:solidFill>
              </a:rPr>
              <a:t>Ageing Well Public Talk Series</a:t>
            </a:r>
            <a:br>
              <a:rPr lang="en-GB" sz="5400" b="1">
                <a:solidFill>
                  <a:srgbClr val="203864"/>
                </a:solidFill>
              </a:rPr>
            </a:br>
            <a:r>
              <a:rPr lang="en-US" sz="5400" b="1">
                <a:solidFill>
                  <a:srgbClr val="203864"/>
                </a:solidFill>
              </a:rPr>
              <a:t>2021/22</a:t>
            </a:r>
            <a:endParaRPr lang="en-GB" sz="5400" b="1">
              <a:solidFill>
                <a:srgbClr val="203864"/>
              </a:solidFill>
            </a:endParaRPr>
          </a:p>
        </p:txBody>
      </p:sp>
      <p:sp>
        <p:nvSpPr>
          <p:cNvPr id="3" name="Subtitle 2">
            <a:extLst>
              <a:ext uri="{FF2B5EF4-FFF2-40B4-BE49-F238E27FC236}">
                <a16:creationId xmlns:a16="http://schemas.microsoft.com/office/drawing/2014/main" id="{F9A22E7E-952F-43A0-8328-06D8D0AE9176}"/>
              </a:ext>
            </a:extLst>
          </p:cNvPr>
          <p:cNvSpPr txBox="1">
            <a:spLocks noGrp="1"/>
          </p:cNvSpPr>
          <p:nvPr>
            <p:ph type="subTitle" idx="1"/>
          </p:nvPr>
        </p:nvSpPr>
        <p:spPr>
          <a:xfrm>
            <a:off x="4959559" y="4983480"/>
            <a:ext cx="7232437" cy="1688659"/>
          </a:xfrm>
        </p:spPr>
        <p:txBody>
          <a:bodyPr/>
          <a:lstStyle/>
          <a:p>
            <a:pPr lvl="0" fontAlgn="ctr">
              <a:lnSpc>
                <a:spcPct val="60000"/>
              </a:lnSpc>
              <a:spcBef>
                <a:spcPts val="0"/>
              </a:spcBef>
            </a:pPr>
            <a:endParaRPr lang="en-GB" sz="2000" b="1">
              <a:solidFill>
                <a:srgbClr val="203864"/>
              </a:solidFill>
            </a:endParaRPr>
          </a:p>
          <a:p>
            <a:pPr lvl="0">
              <a:lnSpc>
                <a:spcPct val="60000"/>
              </a:lnSpc>
            </a:pPr>
            <a:endParaRPr lang="en-GB" sz="2000"/>
          </a:p>
        </p:txBody>
      </p:sp>
      <p:pic>
        <p:nvPicPr>
          <p:cNvPr id="4" name="Picture 3">
            <a:extLst>
              <a:ext uri="{FF2B5EF4-FFF2-40B4-BE49-F238E27FC236}">
                <a16:creationId xmlns:a16="http://schemas.microsoft.com/office/drawing/2014/main" id="{53F25BA9-B87D-4604-9EB9-3B219400C9A4}"/>
              </a:ext>
            </a:extLst>
          </p:cNvPr>
          <p:cNvPicPr>
            <a:picLocks noChangeAspect="1"/>
          </p:cNvPicPr>
          <p:nvPr/>
        </p:nvPicPr>
        <p:blipFill>
          <a:blip r:embed="rId2"/>
          <a:stretch>
            <a:fillRect/>
          </a:stretch>
        </p:blipFill>
        <p:spPr>
          <a:xfrm>
            <a:off x="0" y="0"/>
            <a:ext cx="5577840" cy="6858000"/>
          </a:xfrm>
          <a:prstGeom prst="rect">
            <a:avLst/>
          </a:prstGeom>
          <a:noFill/>
          <a:ln>
            <a:noFill/>
          </a:ln>
        </p:spPr>
      </p:pic>
      <p:pic>
        <p:nvPicPr>
          <p:cNvPr id="5" name="Picture 4">
            <a:extLst>
              <a:ext uri="{FF2B5EF4-FFF2-40B4-BE49-F238E27FC236}">
                <a16:creationId xmlns:a16="http://schemas.microsoft.com/office/drawing/2014/main" id="{FCEF2F52-9A04-4976-96C9-6B0DAD5E2BE8}"/>
              </a:ext>
            </a:extLst>
          </p:cNvPr>
          <p:cNvPicPr>
            <a:picLocks noChangeAspect="1"/>
          </p:cNvPicPr>
          <p:nvPr/>
        </p:nvPicPr>
        <p:blipFill>
          <a:blip r:embed="rId3"/>
          <a:stretch>
            <a:fillRect/>
          </a:stretch>
        </p:blipFill>
        <p:spPr>
          <a:xfrm>
            <a:off x="9554812" y="377820"/>
            <a:ext cx="2377632" cy="12751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812D913-EE36-473F-9FC7-ECB028F68DC1}"/>
              </a:ext>
            </a:extLst>
          </p:cNvPr>
          <p:cNvPicPr>
            <a:picLocks noChangeAspect="1"/>
          </p:cNvPicPr>
          <p:nvPr/>
        </p:nvPicPr>
        <p:blipFill>
          <a:blip r:embed="rId2"/>
          <a:stretch>
            <a:fillRect/>
          </a:stretch>
        </p:blipFill>
        <p:spPr>
          <a:xfrm>
            <a:off x="1192944" y="0"/>
            <a:ext cx="9883374"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AE987A-5C94-4EA9-A0A2-9B37B98E42F2}"/>
              </a:ext>
            </a:extLst>
          </p:cNvPr>
          <p:cNvSpPr txBox="1">
            <a:spLocks noGrp="1"/>
          </p:cNvSpPr>
          <p:nvPr>
            <p:ph idx="1"/>
          </p:nvPr>
        </p:nvSpPr>
        <p:spPr>
          <a:xfrm>
            <a:off x="483077" y="2872148"/>
            <a:ext cx="10818961" cy="3985851"/>
          </a:xfrm>
        </p:spPr>
        <p:txBody>
          <a:bodyPr/>
          <a:lstStyle/>
          <a:p>
            <a:pPr marL="0" lvl="0" indent="0">
              <a:lnSpc>
                <a:spcPct val="80000"/>
              </a:lnSpc>
              <a:buNone/>
            </a:pPr>
            <a:r>
              <a:rPr lang="en-GB" b="1">
                <a:solidFill>
                  <a:srgbClr val="203864"/>
                </a:solidFill>
              </a:rPr>
              <a:t>STANDING UP / SITTING DOWN</a:t>
            </a:r>
          </a:p>
          <a:p>
            <a:pPr marL="0" lvl="0" indent="0">
              <a:lnSpc>
                <a:spcPct val="80000"/>
              </a:lnSpc>
              <a:buNone/>
            </a:pPr>
            <a:endParaRPr lang="en-GB" b="1">
              <a:solidFill>
                <a:srgbClr val="203864"/>
              </a:solidFill>
            </a:endParaRPr>
          </a:p>
          <a:p>
            <a:pPr lvl="0">
              <a:lnSpc>
                <a:spcPct val="80000"/>
              </a:lnSpc>
            </a:pPr>
            <a:r>
              <a:rPr lang="en-GB" b="1">
                <a:solidFill>
                  <a:srgbClr val="203864"/>
                </a:solidFill>
              </a:rPr>
              <a:t>Raising up principle - STRAIGHTENING YOUR SPINE</a:t>
            </a:r>
          </a:p>
          <a:p>
            <a:pPr lvl="0">
              <a:lnSpc>
                <a:spcPct val="80000"/>
              </a:lnSpc>
            </a:pPr>
            <a:r>
              <a:rPr lang="en-GB" b="1">
                <a:solidFill>
                  <a:srgbClr val="203864"/>
                </a:solidFill>
              </a:rPr>
              <a:t>Proprioception – feeling different parts of your feet on the floor</a:t>
            </a:r>
          </a:p>
          <a:p>
            <a:pPr lvl="0">
              <a:lnSpc>
                <a:spcPct val="80000"/>
              </a:lnSpc>
            </a:pPr>
            <a:r>
              <a:rPr lang="en-GB" b="1">
                <a:solidFill>
                  <a:srgbClr val="203864"/>
                </a:solidFill>
              </a:rPr>
              <a:t>Slightly pressing the inner side of your foot to the floor</a:t>
            </a:r>
          </a:p>
          <a:p>
            <a:pPr lvl="0">
              <a:lnSpc>
                <a:spcPct val="80000"/>
              </a:lnSpc>
            </a:pPr>
            <a:r>
              <a:rPr lang="en-GB" b="1">
                <a:solidFill>
                  <a:srgbClr val="203864"/>
                </a:solidFill>
              </a:rPr>
              <a:t>Stretching your toes</a:t>
            </a:r>
          </a:p>
          <a:p>
            <a:pPr lvl="0">
              <a:lnSpc>
                <a:spcPct val="80000"/>
              </a:lnSpc>
            </a:pPr>
            <a:r>
              <a:rPr lang="en-GB" b="1">
                <a:solidFill>
                  <a:srgbClr val="203864"/>
                </a:solidFill>
              </a:rPr>
              <a:t>Pushing yourselves away from the ground</a:t>
            </a:r>
          </a:p>
          <a:p>
            <a:pPr lvl="0">
              <a:lnSpc>
                <a:spcPct val="80000"/>
              </a:lnSpc>
            </a:pPr>
            <a:r>
              <a:rPr lang="en-GB" b="1">
                <a:solidFill>
                  <a:srgbClr val="203864"/>
                </a:solidFill>
              </a:rPr>
              <a:t>Moving head or arms should not necessarily change the way we stand</a:t>
            </a:r>
          </a:p>
          <a:p>
            <a:pPr lvl="0">
              <a:lnSpc>
                <a:spcPct val="80000"/>
              </a:lnSpc>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5DD3-4002-4A48-8905-C022E1BF8DFF}"/>
              </a:ext>
            </a:extLst>
          </p:cNvPr>
          <p:cNvSpPr txBox="1">
            <a:spLocks noGrp="1"/>
          </p:cNvSpPr>
          <p:nvPr>
            <p:ph type="title"/>
          </p:nvPr>
        </p:nvSpPr>
        <p:spPr/>
        <p:txBody>
          <a:bodyPr/>
          <a:lstStyle/>
          <a:p>
            <a:pPr lvl="0"/>
            <a:r>
              <a:rPr lang="en-GB" b="1">
                <a:solidFill>
                  <a:srgbClr val="203864"/>
                </a:solidFill>
              </a:rPr>
              <a:t>Ageing &amp; Epidemiology – basic facts</a:t>
            </a:r>
          </a:p>
        </p:txBody>
      </p:sp>
      <p:sp>
        <p:nvSpPr>
          <p:cNvPr id="3" name="Content Placeholder 2">
            <a:extLst>
              <a:ext uri="{FF2B5EF4-FFF2-40B4-BE49-F238E27FC236}">
                <a16:creationId xmlns:a16="http://schemas.microsoft.com/office/drawing/2014/main" id="{619EDEC4-760C-4635-9F7D-3439E5A03174}"/>
              </a:ext>
            </a:extLst>
          </p:cNvPr>
          <p:cNvSpPr txBox="1">
            <a:spLocks noGrp="1"/>
          </p:cNvSpPr>
          <p:nvPr>
            <p:ph idx="1"/>
          </p:nvPr>
        </p:nvSpPr>
        <p:spPr>
          <a:xfrm>
            <a:off x="396813" y="2329132"/>
            <a:ext cx="10956980" cy="4106177"/>
          </a:xfrm>
        </p:spPr>
        <p:txBody>
          <a:bodyPr/>
          <a:lstStyle/>
          <a:p>
            <a:pPr lvl="0"/>
            <a:r>
              <a:rPr lang="en-GB"/>
              <a:t>The world’s population is rapidly ageing.</a:t>
            </a:r>
          </a:p>
          <a:p>
            <a:pPr lvl="0"/>
            <a:endParaRPr lang="en-GB"/>
          </a:p>
          <a:p>
            <a:pPr lvl="0"/>
            <a:r>
              <a:rPr lang="en-GB"/>
              <a:t>Within the next five years, for the first time in human history, the </a:t>
            </a:r>
            <a:r>
              <a:rPr lang="en-GB" b="1">
                <a:solidFill>
                  <a:srgbClr val="203864"/>
                </a:solidFill>
              </a:rPr>
              <a:t>number of adults aged 65 and over will outnumber children under the age of 5</a:t>
            </a:r>
            <a:r>
              <a:rPr lang="en-GB"/>
              <a:t>.</a:t>
            </a:r>
          </a:p>
          <a:p>
            <a:pPr lvl="0"/>
            <a:endParaRPr lang="en-GB"/>
          </a:p>
          <a:p>
            <a:pPr lvl="0"/>
            <a:r>
              <a:rPr lang="en-GB"/>
              <a:t>Ageing processes bring a decline in physical and cognitive domain. This decline proceeds at variable speed for different organs and different individuals. This is why the </a:t>
            </a:r>
            <a:r>
              <a:rPr lang="en-GB" b="1">
                <a:solidFill>
                  <a:srgbClr val="203864"/>
                </a:solidFill>
              </a:rPr>
              <a:t>ageing</a:t>
            </a:r>
            <a:r>
              <a:rPr lang="en-GB"/>
              <a:t> in general </a:t>
            </a:r>
            <a:r>
              <a:rPr lang="en-GB" b="1">
                <a:solidFill>
                  <a:srgbClr val="203864"/>
                </a:solidFill>
              </a:rPr>
              <a:t>is so difficult to predict</a:t>
            </a:r>
            <a:r>
              <a:rPr lang="en-GB"/>
              <a:t>.</a:t>
            </a:r>
          </a:p>
          <a:p>
            <a:pPr lvl="0"/>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1373C16-1FE2-456D-81F2-DBD6DA3B933C}"/>
              </a:ext>
            </a:extLst>
          </p:cNvPr>
          <p:cNvSpPr txBox="1">
            <a:spLocks noGrp="1"/>
          </p:cNvSpPr>
          <p:nvPr>
            <p:ph idx="1"/>
          </p:nvPr>
        </p:nvSpPr>
        <p:spPr>
          <a:xfrm>
            <a:off x="345057" y="834499"/>
            <a:ext cx="11524887" cy="5825093"/>
          </a:xfrm>
        </p:spPr>
        <p:txBody>
          <a:bodyPr/>
          <a:lstStyle/>
          <a:p>
            <a:pPr lvl="0"/>
            <a:endParaRPr lang="en-GB" dirty="0"/>
          </a:p>
          <a:p>
            <a:pPr lvl="0"/>
            <a:r>
              <a:rPr lang="en-GB" dirty="0"/>
              <a:t>There are some </a:t>
            </a:r>
            <a:r>
              <a:rPr lang="en-GB" b="1" dirty="0">
                <a:solidFill>
                  <a:srgbClr val="203864"/>
                </a:solidFill>
              </a:rPr>
              <a:t>genetic</a:t>
            </a:r>
            <a:r>
              <a:rPr lang="en-GB" dirty="0"/>
              <a:t> predispositions that may slightly speed up or slow down the ageing processes or show us what we need to be aware of in terms of age related conditions in our predecessors. </a:t>
            </a:r>
          </a:p>
          <a:p>
            <a:pPr lvl="0"/>
            <a:endParaRPr lang="en-GB" dirty="0"/>
          </a:p>
          <a:p>
            <a:pPr lvl="0"/>
            <a:r>
              <a:rPr lang="en-GB" dirty="0"/>
              <a:t>However, the </a:t>
            </a:r>
            <a:r>
              <a:rPr lang="en-GB" b="1" dirty="0">
                <a:solidFill>
                  <a:srgbClr val="203864"/>
                </a:solidFill>
              </a:rPr>
              <a:t>genetic predisposition does not affect 100% of how our ageing might look like especially if we decide to help it. </a:t>
            </a:r>
          </a:p>
          <a:p>
            <a:pPr lvl="0"/>
            <a:endParaRPr lang="en-GB" dirty="0"/>
          </a:p>
          <a:p>
            <a:pPr lvl="0"/>
            <a:r>
              <a:rPr lang="en-GB" b="1" dirty="0">
                <a:solidFill>
                  <a:srgbClr val="203864"/>
                </a:solidFill>
              </a:rPr>
              <a:t>Ageing is a process </a:t>
            </a:r>
            <a:r>
              <a:rPr lang="en-GB" dirty="0"/>
              <a:t>and this process </a:t>
            </a:r>
            <a:r>
              <a:rPr lang="en-GB" b="1" dirty="0">
                <a:solidFill>
                  <a:srgbClr val="203864"/>
                </a:solidFill>
              </a:rPr>
              <a:t>starts when we are born</a:t>
            </a:r>
            <a:r>
              <a:rPr lang="en-GB" dirty="0"/>
              <a:t>, therefore ageing does not affect us only from 60 or 65 years onwards (although most often discussed age cut off when it comes to ageing – just manifesting faster)</a:t>
            </a:r>
          </a:p>
          <a:p>
            <a:pPr lvl="0"/>
            <a:endParaRPr lang="en-GB" dirty="0"/>
          </a:p>
          <a:p>
            <a:pPr lvl="0"/>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E964A90-0F1C-4EE8-A70A-57FFBBC09F49}"/>
              </a:ext>
            </a:extLst>
          </p:cNvPr>
          <p:cNvSpPr txBox="1">
            <a:spLocks noGrp="1"/>
          </p:cNvSpPr>
          <p:nvPr>
            <p:ph idx="1"/>
          </p:nvPr>
        </p:nvSpPr>
        <p:spPr>
          <a:xfrm>
            <a:off x="229772" y="628243"/>
            <a:ext cx="11732455" cy="5601513"/>
          </a:xfrm>
        </p:spPr>
        <p:txBody>
          <a:bodyPr/>
          <a:lstStyle/>
          <a:p>
            <a:pPr lvl="0">
              <a:lnSpc>
                <a:spcPct val="70000"/>
              </a:lnSpc>
            </a:pPr>
            <a:endParaRPr lang="en-GB" sz="2600" dirty="0"/>
          </a:p>
          <a:p>
            <a:pPr lvl="0">
              <a:lnSpc>
                <a:spcPct val="100000"/>
              </a:lnSpc>
            </a:pPr>
            <a:r>
              <a:rPr lang="en-GB" sz="2600" b="1" dirty="0">
                <a:solidFill>
                  <a:srgbClr val="203864"/>
                </a:solidFill>
              </a:rPr>
              <a:t>Ageing well </a:t>
            </a:r>
            <a:r>
              <a:rPr lang="en-GB" sz="2600" dirty="0"/>
              <a:t>has become increasingly important also because we live older for longer</a:t>
            </a:r>
          </a:p>
          <a:p>
            <a:pPr lvl="0">
              <a:lnSpc>
                <a:spcPct val="100000"/>
              </a:lnSpc>
            </a:pPr>
            <a:endParaRPr lang="en-GB" sz="2600" dirty="0"/>
          </a:p>
          <a:p>
            <a:pPr lvl="0">
              <a:lnSpc>
                <a:spcPct val="100000"/>
              </a:lnSpc>
            </a:pPr>
            <a:r>
              <a:rPr lang="en-GB" sz="2600" dirty="0"/>
              <a:t>The  majority of epidemiologic studies have found </a:t>
            </a:r>
            <a:r>
              <a:rPr lang="en-GB" sz="2600" b="1" dirty="0">
                <a:solidFill>
                  <a:srgbClr val="203864"/>
                </a:solidFill>
              </a:rPr>
              <a:t>slower</a:t>
            </a:r>
            <a:r>
              <a:rPr lang="en-GB" sz="2600" dirty="0"/>
              <a:t> rates of </a:t>
            </a:r>
            <a:r>
              <a:rPr lang="en-GB" sz="2600" b="1" dirty="0">
                <a:solidFill>
                  <a:srgbClr val="203864"/>
                </a:solidFill>
              </a:rPr>
              <a:t>cognitive and physical decline </a:t>
            </a:r>
            <a:r>
              <a:rPr lang="en-GB" sz="2600" dirty="0"/>
              <a:t>among those who routinely engage in </a:t>
            </a:r>
            <a:r>
              <a:rPr lang="en-GB" sz="2600" b="1" dirty="0">
                <a:solidFill>
                  <a:srgbClr val="203864"/>
                </a:solidFill>
              </a:rPr>
              <a:t>more cognitively and or physically demanding tasks </a:t>
            </a:r>
            <a:r>
              <a:rPr lang="en-GB" sz="2600" dirty="0"/>
              <a:t>compared to those with a more mentally and physically sedentary lifestyles.</a:t>
            </a:r>
          </a:p>
          <a:p>
            <a:pPr lvl="0">
              <a:lnSpc>
                <a:spcPct val="100000"/>
              </a:lnSpc>
            </a:pPr>
            <a:endParaRPr lang="en-GB" sz="2600" dirty="0"/>
          </a:p>
          <a:p>
            <a:pPr lvl="0">
              <a:lnSpc>
                <a:spcPct val="100000"/>
              </a:lnSpc>
            </a:pPr>
            <a:r>
              <a:rPr lang="en-GB" sz="2600" b="1" dirty="0">
                <a:solidFill>
                  <a:srgbClr val="203864"/>
                </a:solidFill>
              </a:rPr>
              <a:t>Nutrition, hydration, physical, social &amp; cognitive stimulation (includes learning) – five pillars of ageing well</a:t>
            </a:r>
          </a:p>
          <a:p>
            <a:pPr lvl="0">
              <a:lnSpc>
                <a:spcPct val="100000"/>
              </a:lnSpc>
            </a:pPr>
            <a:endParaRPr lang="en-GB" sz="2600" b="1" dirty="0">
              <a:solidFill>
                <a:srgbClr val="203864"/>
              </a:solidFill>
            </a:endParaRPr>
          </a:p>
          <a:p>
            <a:pPr lvl="0">
              <a:lnSpc>
                <a:spcPct val="100000"/>
              </a:lnSpc>
            </a:pPr>
            <a:r>
              <a:rPr lang="en-GB" sz="2600" b="1" dirty="0">
                <a:solidFill>
                  <a:srgbClr val="203864"/>
                </a:solidFill>
              </a:rPr>
              <a:t>The way we live </a:t>
            </a:r>
            <a:r>
              <a:rPr lang="en-GB" sz="2600" dirty="0"/>
              <a:t>our lives will </a:t>
            </a:r>
            <a:r>
              <a:rPr lang="en-GB" sz="2600" b="1" dirty="0">
                <a:solidFill>
                  <a:srgbClr val="203864"/>
                </a:solidFill>
              </a:rPr>
              <a:t>affect the way we age – Are we ready to make those choices?</a:t>
            </a:r>
            <a:r>
              <a:rPr lang="en-GB" sz="2600" dirty="0"/>
              <a:t> </a:t>
            </a:r>
          </a:p>
          <a:p>
            <a:pPr lvl="0">
              <a:lnSpc>
                <a:spcPct val="100000"/>
              </a:lnSpc>
            </a:pPr>
            <a:endParaRPr lang="en-GB" sz="2400" b="1" dirty="0">
              <a:solidFill>
                <a:srgbClr val="203864"/>
              </a:solidFill>
            </a:endParaRPr>
          </a:p>
          <a:p>
            <a:pPr lvl="0">
              <a:lnSpc>
                <a:spcPct val="70000"/>
              </a:lnSpc>
            </a:pPr>
            <a:endParaRPr lang="en-GB" sz="2400" dirty="0"/>
          </a:p>
          <a:p>
            <a:pPr lvl="0">
              <a:lnSpc>
                <a:spcPct val="70000"/>
              </a:lnSpc>
            </a:pP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7B44E9A-7596-47EB-91AE-CA1B59F449CB}"/>
              </a:ext>
            </a:extLst>
          </p:cNvPr>
          <p:cNvSpPr>
            <a:spLocks noMove="1" noResize="1"/>
          </p:cNvSpPr>
          <p:nvPr/>
        </p:nvSpPr>
        <p:spPr>
          <a:xfrm>
            <a:off x="336883" y="321173"/>
            <a:ext cx="7174245" cy="5896746"/>
          </a:xfrm>
          <a:prstGeom prst="rect">
            <a:avLst/>
          </a:prstGeom>
          <a:solidFill>
            <a:srgbClr val="000000">
              <a:alpha val="15000"/>
            </a:srgbClr>
          </a:solidFill>
          <a:ln w="127001">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E212892F-FEAA-4223-8B05-3633878F4CB7}"/>
              </a:ext>
            </a:extLst>
          </p:cNvPr>
          <p:cNvPicPr>
            <a:picLocks noChangeAspect="1"/>
          </p:cNvPicPr>
          <p:nvPr/>
        </p:nvPicPr>
        <p:blipFill>
          <a:blip r:embed="rId2"/>
          <a:stretch>
            <a:fillRect/>
          </a:stretch>
        </p:blipFill>
        <p:spPr>
          <a:xfrm>
            <a:off x="7820991" y="2690448"/>
            <a:ext cx="4206889" cy="3846377"/>
          </a:xfrm>
          <a:prstGeom prst="rect">
            <a:avLst/>
          </a:prstGeom>
          <a:noFill/>
          <a:ln>
            <a:noFill/>
          </a:ln>
        </p:spPr>
      </p:pic>
      <p:pic>
        <p:nvPicPr>
          <p:cNvPr id="4" name="Picture 4" descr="A close up of a logo&#10;&#10;Description generated with very high confidence">
            <a:extLst>
              <a:ext uri="{FF2B5EF4-FFF2-40B4-BE49-F238E27FC236}">
                <a16:creationId xmlns:a16="http://schemas.microsoft.com/office/drawing/2014/main" id="{BF15EBF1-6C64-4229-8787-AF463BE318C6}"/>
              </a:ext>
            </a:extLst>
          </p:cNvPr>
          <p:cNvPicPr>
            <a:picLocks noChangeAspect="1"/>
          </p:cNvPicPr>
          <p:nvPr/>
        </p:nvPicPr>
        <p:blipFill>
          <a:blip r:embed="rId3"/>
          <a:stretch>
            <a:fillRect/>
          </a:stretch>
        </p:blipFill>
        <p:spPr>
          <a:xfrm>
            <a:off x="10298247" y="629582"/>
            <a:ext cx="1193045" cy="1274161"/>
          </a:xfrm>
          <a:prstGeom prst="rect">
            <a:avLst/>
          </a:prstGeom>
          <a:noFill/>
          <a:ln>
            <a:noFill/>
          </a:ln>
        </p:spPr>
      </p:pic>
      <p:pic>
        <p:nvPicPr>
          <p:cNvPr id="6" name="Content Placeholder 3">
            <a:extLst>
              <a:ext uri="{FF2B5EF4-FFF2-40B4-BE49-F238E27FC236}">
                <a16:creationId xmlns:a16="http://schemas.microsoft.com/office/drawing/2014/main" id="{B9704DAB-2D51-4F59-B0F2-B7ABB0C57FA0}"/>
              </a:ext>
            </a:extLst>
          </p:cNvPr>
          <p:cNvPicPr>
            <a:picLocks noChangeAspect="1"/>
          </p:cNvPicPr>
          <p:nvPr/>
        </p:nvPicPr>
        <p:blipFill>
          <a:blip r:embed="rId4"/>
          <a:stretch>
            <a:fillRect/>
          </a:stretch>
        </p:blipFill>
        <p:spPr>
          <a:xfrm>
            <a:off x="474783" y="524024"/>
            <a:ext cx="6922410" cy="55250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65F2-7921-42B3-BBFD-6616161CBFC2}"/>
              </a:ext>
            </a:extLst>
          </p:cNvPr>
          <p:cNvSpPr txBox="1">
            <a:spLocks noGrp="1"/>
          </p:cNvSpPr>
          <p:nvPr>
            <p:ph type="title"/>
          </p:nvPr>
        </p:nvSpPr>
        <p:spPr>
          <a:xfrm>
            <a:off x="838203" y="179597"/>
            <a:ext cx="10515600" cy="1325559"/>
          </a:xfrm>
        </p:spPr>
        <p:txBody>
          <a:bodyPr/>
          <a:lstStyle/>
          <a:p>
            <a:pPr lvl="0"/>
            <a:r>
              <a:rPr lang="en-GB" b="1">
                <a:solidFill>
                  <a:srgbClr val="203864"/>
                </a:solidFill>
              </a:rPr>
              <a:t>Basic biomedical aspects of ageing</a:t>
            </a:r>
          </a:p>
        </p:txBody>
      </p:sp>
      <p:sp>
        <p:nvSpPr>
          <p:cNvPr id="3" name="Content Placeholder 2">
            <a:extLst>
              <a:ext uri="{FF2B5EF4-FFF2-40B4-BE49-F238E27FC236}">
                <a16:creationId xmlns:a16="http://schemas.microsoft.com/office/drawing/2014/main" id="{F557DD8A-5710-4D0A-A2D9-9A03E4D12163}"/>
              </a:ext>
            </a:extLst>
          </p:cNvPr>
          <p:cNvSpPr txBox="1">
            <a:spLocks noGrp="1"/>
          </p:cNvSpPr>
          <p:nvPr>
            <p:ph idx="1"/>
          </p:nvPr>
        </p:nvSpPr>
        <p:spPr/>
        <p:txBody>
          <a:bodyPr/>
          <a:lstStyle/>
          <a:p>
            <a:pPr lvl="0">
              <a:lnSpc>
                <a:spcPct val="80000"/>
              </a:lnSpc>
            </a:pPr>
            <a:r>
              <a:rPr lang="en-GB" dirty="0"/>
              <a:t>Ageing processes bring about decline to which we try to adapt</a:t>
            </a:r>
          </a:p>
          <a:p>
            <a:pPr lvl="0">
              <a:lnSpc>
                <a:spcPct val="80000"/>
              </a:lnSpc>
            </a:pPr>
            <a:r>
              <a:rPr lang="en-GB" dirty="0"/>
              <a:t>Ageing influences the decline of organs and tissues as well as whole systems</a:t>
            </a:r>
          </a:p>
          <a:p>
            <a:pPr lvl="0">
              <a:lnSpc>
                <a:spcPct val="80000"/>
              </a:lnSpc>
            </a:pPr>
            <a:r>
              <a:rPr lang="en-GB" dirty="0"/>
              <a:t>The way our organs age is different for each and every one of us</a:t>
            </a:r>
          </a:p>
          <a:p>
            <a:pPr lvl="0">
              <a:lnSpc>
                <a:spcPct val="80000"/>
              </a:lnSpc>
            </a:pPr>
            <a:r>
              <a:rPr lang="en-GB" dirty="0"/>
              <a:t>The way the systems age is different for each and every one of us</a:t>
            </a:r>
          </a:p>
          <a:p>
            <a:pPr marL="0" lvl="0" indent="0">
              <a:lnSpc>
                <a:spcPct val="80000"/>
              </a:lnSpc>
              <a:buNone/>
            </a:pPr>
            <a:endParaRPr lang="en-GB" dirty="0"/>
          </a:p>
          <a:p>
            <a:pPr marL="0" lvl="0" indent="0">
              <a:lnSpc>
                <a:spcPct val="80000"/>
              </a:lnSpc>
              <a:buNone/>
            </a:pPr>
            <a:r>
              <a:rPr lang="en-GB" dirty="0"/>
              <a:t>Main influences:</a:t>
            </a:r>
          </a:p>
          <a:p>
            <a:pPr lvl="0">
              <a:lnSpc>
                <a:spcPct val="80000"/>
              </a:lnSpc>
            </a:pPr>
            <a:r>
              <a:rPr lang="en-GB" b="1" dirty="0">
                <a:solidFill>
                  <a:srgbClr val="203864"/>
                </a:solidFill>
              </a:rPr>
              <a:t>Genetics</a:t>
            </a:r>
          </a:p>
          <a:p>
            <a:pPr lvl="0">
              <a:lnSpc>
                <a:spcPct val="80000"/>
              </a:lnSpc>
            </a:pPr>
            <a:r>
              <a:rPr lang="en-GB" b="1" dirty="0">
                <a:solidFill>
                  <a:srgbClr val="203864"/>
                </a:solidFill>
              </a:rPr>
              <a:t>Epigenetics </a:t>
            </a:r>
          </a:p>
          <a:p>
            <a:pPr marL="0" lvl="0" indent="0">
              <a:lnSpc>
                <a:spcPct val="80000"/>
              </a:lnSpc>
              <a:buNone/>
            </a:pPr>
            <a:endParaRPr lang="en-GB" dirty="0"/>
          </a:p>
          <a:p>
            <a:pPr marL="0" lvl="0" indent="0">
              <a:lnSpc>
                <a:spcPct val="80000"/>
              </a:lnSpc>
              <a:buNone/>
            </a:pPr>
            <a:endParaRPr lang="en-GB" dirty="0"/>
          </a:p>
          <a:p>
            <a:pPr marL="0" lvl="0" indent="0">
              <a:lnSpc>
                <a:spcPct val="80000"/>
              </a:lnSpc>
              <a:buNone/>
            </a:pP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5B46-21F7-4572-A454-D79E8F2439D1}"/>
              </a:ext>
            </a:extLst>
          </p:cNvPr>
          <p:cNvSpPr txBox="1">
            <a:spLocks noGrp="1"/>
          </p:cNvSpPr>
          <p:nvPr>
            <p:ph type="title"/>
          </p:nvPr>
        </p:nvSpPr>
        <p:spPr>
          <a:xfrm>
            <a:off x="498759" y="500057"/>
            <a:ext cx="10515600" cy="1325559"/>
          </a:xfrm>
        </p:spPr>
        <p:txBody>
          <a:bodyPr/>
          <a:lstStyle/>
          <a:p>
            <a:pPr lvl="0"/>
            <a:r>
              <a:rPr lang="en-GB" b="1">
                <a:solidFill>
                  <a:srgbClr val="203864"/>
                </a:solidFill>
              </a:rPr>
              <a:t>Genetics – are we victims of our genes?</a:t>
            </a:r>
            <a:r>
              <a:rPr lang="en-GB"/>
              <a:t> </a:t>
            </a:r>
          </a:p>
        </p:txBody>
      </p:sp>
      <p:sp>
        <p:nvSpPr>
          <p:cNvPr id="3" name="Content Placeholder 2">
            <a:extLst>
              <a:ext uri="{FF2B5EF4-FFF2-40B4-BE49-F238E27FC236}">
                <a16:creationId xmlns:a16="http://schemas.microsoft.com/office/drawing/2014/main" id="{2D41D257-A1F5-4B8E-9C26-36741B0A4084}"/>
              </a:ext>
            </a:extLst>
          </p:cNvPr>
          <p:cNvSpPr txBox="1">
            <a:spLocks noGrp="1"/>
          </p:cNvSpPr>
          <p:nvPr>
            <p:ph idx="1"/>
          </p:nvPr>
        </p:nvSpPr>
        <p:spPr>
          <a:xfrm>
            <a:off x="498759" y="1825627"/>
            <a:ext cx="11326087" cy="4658301"/>
          </a:xfrm>
        </p:spPr>
        <p:txBody>
          <a:bodyPr/>
          <a:lstStyle/>
          <a:p>
            <a:pPr lvl="0">
              <a:lnSpc>
                <a:spcPct val="70000"/>
              </a:lnSpc>
            </a:pPr>
            <a:endParaRPr lang="en-GB" sz="2400"/>
          </a:p>
          <a:p>
            <a:pPr lvl="0">
              <a:lnSpc>
                <a:spcPct val="70000"/>
              </a:lnSpc>
            </a:pPr>
            <a:r>
              <a:rPr lang="en-GB" sz="2400"/>
              <a:t>Increases/may increase the predisposition to certain types of diseases or conditions</a:t>
            </a:r>
          </a:p>
          <a:p>
            <a:pPr lvl="0">
              <a:lnSpc>
                <a:spcPct val="70000"/>
              </a:lnSpc>
            </a:pPr>
            <a:r>
              <a:rPr lang="en-GB" sz="2400"/>
              <a:t>We cannot change the genetic set we have</a:t>
            </a:r>
          </a:p>
          <a:p>
            <a:pPr lvl="0">
              <a:lnSpc>
                <a:spcPct val="70000"/>
              </a:lnSpc>
            </a:pPr>
            <a:r>
              <a:rPr lang="en-GB" sz="2400"/>
              <a:t>We still don’t know enough about genetics &amp; how it works</a:t>
            </a:r>
          </a:p>
          <a:p>
            <a:pPr lvl="0">
              <a:lnSpc>
                <a:spcPct val="70000"/>
              </a:lnSpc>
            </a:pPr>
            <a:r>
              <a:rPr lang="en-GB" sz="2400"/>
              <a:t>We can get some conditions as our parents and grandparents had but we may also only carry forward the specific gene these conditions are linking to …</a:t>
            </a:r>
          </a:p>
          <a:p>
            <a:pPr lvl="0">
              <a:lnSpc>
                <a:spcPct val="70000"/>
              </a:lnSpc>
            </a:pPr>
            <a:r>
              <a:rPr lang="en-GB" sz="2400"/>
              <a:t>We don’t know enough about our predecessors </a:t>
            </a:r>
          </a:p>
          <a:p>
            <a:pPr lvl="0">
              <a:lnSpc>
                <a:spcPct val="70000"/>
              </a:lnSpc>
            </a:pPr>
            <a:endParaRPr lang="en-GB" sz="2400"/>
          </a:p>
          <a:p>
            <a:pPr lvl="0">
              <a:lnSpc>
                <a:spcPct val="70000"/>
              </a:lnSpc>
            </a:pPr>
            <a:endParaRPr lang="en-GB" sz="2400"/>
          </a:p>
          <a:p>
            <a:pPr lvl="0">
              <a:lnSpc>
                <a:spcPct val="70000"/>
              </a:lnSpc>
            </a:pPr>
            <a:r>
              <a:rPr lang="en-GB" sz="2400"/>
              <a:t>…but we can influence to some extent if it manifests, how soon and in which way it might manifest</a:t>
            </a:r>
          </a:p>
          <a:p>
            <a:pPr lvl="0">
              <a:lnSpc>
                <a:spcPct val="70000"/>
              </a:lnSpc>
            </a:pPr>
            <a:r>
              <a:rPr lang="en-GB" sz="2400"/>
              <a:t>So in other words it often doesn’t so much matter what we have but what we actually do with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33474-73CB-4657-9760-2F65BCA9FD1E}"/>
              </a:ext>
            </a:extLst>
          </p:cNvPr>
          <p:cNvSpPr txBox="1">
            <a:spLocks noGrp="1"/>
          </p:cNvSpPr>
          <p:nvPr>
            <p:ph type="title"/>
          </p:nvPr>
        </p:nvSpPr>
        <p:spPr>
          <a:xfrm>
            <a:off x="270159" y="747512"/>
            <a:ext cx="10515600" cy="1325559"/>
          </a:xfrm>
        </p:spPr>
        <p:txBody>
          <a:bodyPr/>
          <a:lstStyle/>
          <a:p>
            <a:pPr lvl="0"/>
            <a:r>
              <a:rPr lang="en-GB" sz="3600" b="1">
                <a:solidFill>
                  <a:srgbClr val="203864"/>
                </a:solidFill>
              </a:rPr>
              <a:t>Epigenetics – are we victims of our nurture?</a:t>
            </a:r>
            <a:br>
              <a:rPr lang="en-GB" sz="2300" b="1">
                <a:solidFill>
                  <a:srgbClr val="203864"/>
                </a:solidFill>
              </a:rPr>
            </a:br>
            <a:br>
              <a:rPr lang="en-GB" sz="2300"/>
            </a:br>
            <a:endParaRPr lang="en-GB" sz="2300"/>
          </a:p>
        </p:txBody>
      </p:sp>
      <p:sp>
        <p:nvSpPr>
          <p:cNvPr id="3" name="Content Placeholder 2">
            <a:extLst>
              <a:ext uri="{FF2B5EF4-FFF2-40B4-BE49-F238E27FC236}">
                <a16:creationId xmlns:a16="http://schemas.microsoft.com/office/drawing/2014/main" id="{EC443A0F-B070-43BB-8B6C-7CC2C27D9413}"/>
              </a:ext>
            </a:extLst>
          </p:cNvPr>
          <p:cNvSpPr txBox="1">
            <a:spLocks noGrp="1"/>
          </p:cNvSpPr>
          <p:nvPr>
            <p:ph idx="1"/>
          </p:nvPr>
        </p:nvSpPr>
        <p:spPr>
          <a:xfrm>
            <a:off x="270159" y="1690689"/>
            <a:ext cx="11083634" cy="4486275"/>
          </a:xfrm>
        </p:spPr>
        <p:txBody>
          <a:bodyPr/>
          <a:lstStyle/>
          <a:p>
            <a:pPr lvl="0">
              <a:lnSpc>
                <a:spcPct val="80000"/>
              </a:lnSpc>
            </a:pPr>
            <a:endParaRPr lang="en-GB"/>
          </a:p>
          <a:p>
            <a:pPr lvl="0">
              <a:lnSpc>
                <a:spcPct val="80000"/>
              </a:lnSpc>
            </a:pPr>
            <a:r>
              <a:rPr lang="en-GB"/>
              <a:t>The families we are born into, their habits, their friends and other people and places that surround them, the places and people we surround ourselves with, the habits we form …</a:t>
            </a:r>
          </a:p>
          <a:p>
            <a:pPr lvl="0">
              <a:lnSpc>
                <a:spcPct val="80000"/>
              </a:lnSpc>
            </a:pPr>
            <a:endParaRPr lang="en-GB"/>
          </a:p>
          <a:p>
            <a:pPr lvl="0">
              <a:lnSpc>
                <a:spcPct val="80000"/>
              </a:lnSpc>
            </a:pPr>
            <a:r>
              <a:rPr lang="en-GB"/>
              <a:t>Influence of the environment from the day of conception</a:t>
            </a:r>
          </a:p>
          <a:p>
            <a:pPr lvl="0">
              <a:lnSpc>
                <a:spcPct val="80000"/>
              </a:lnSpc>
            </a:pPr>
            <a:endParaRPr lang="en-GB"/>
          </a:p>
          <a:p>
            <a:pPr lvl="0">
              <a:lnSpc>
                <a:spcPct val="80000"/>
              </a:lnSpc>
            </a:pPr>
            <a:r>
              <a:rPr lang="en-GB"/>
              <a:t>We have some degree of control over this</a:t>
            </a:r>
          </a:p>
          <a:p>
            <a:pPr marL="0" lvl="0" indent="0">
              <a:lnSpc>
                <a:spcPct val="80000"/>
              </a:lnSpc>
              <a:buNone/>
            </a:pPr>
            <a:r>
              <a:rPr lang="en-GB"/>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8F664-6970-4092-A289-FD06148BC15C}"/>
              </a:ext>
            </a:extLst>
          </p:cNvPr>
          <p:cNvSpPr txBox="1">
            <a:spLocks noGrp="1"/>
          </p:cNvSpPr>
          <p:nvPr>
            <p:ph type="title"/>
          </p:nvPr>
        </p:nvSpPr>
        <p:spPr/>
        <p:txBody>
          <a:bodyPr/>
          <a:lstStyle/>
          <a:p>
            <a:pPr lvl="0">
              <a:lnSpc>
                <a:spcPct val="80000"/>
              </a:lnSpc>
            </a:pPr>
            <a:br>
              <a:rPr lang="en-GB" sz="2300" b="1">
                <a:solidFill>
                  <a:srgbClr val="203864"/>
                </a:solidFill>
              </a:rPr>
            </a:br>
            <a:r>
              <a:rPr lang="en-GB" sz="2300" b="1">
                <a:solidFill>
                  <a:srgbClr val="203864"/>
                </a:solidFill>
              </a:rPr>
              <a:t>Winners by choice</a:t>
            </a:r>
            <a:br>
              <a:rPr lang="en-GB" sz="2300"/>
            </a:br>
            <a:br>
              <a:rPr lang="en-GB" sz="2300" b="1">
                <a:solidFill>
                  <a:srgbClr val="203864"/>
                </a:solidFill>
              </a:rPr>
            </a:br>
            <a:endParaRPr lang="en-GB" sz="2300"/>
          </a:p>
        </p:txBody>
      </p:sp>
      <p:pic>
        <p:nvPicPr>
          <p:cNvPr id="3" name="Picture 3">
            <a:extLst>
              <a:ext uri="{FF2B5EF4-FFF2-40B4-BE49-F238E27FC236}">
                <a16:creationId xmlns:a16="http://schemas.microsoft.com/office/drawing/2014/main" id="{93984BE8-E9ED-4BAE-BBA7-7582B3903948}"/>
              </a:ext>
            </a:extLst>
          </p:cNvPr>
          <p:cNvPicPr>
            <a:picLocks noChangeAspect="1"/>
          </p:cNvPicPr>
          <p:nvPr/>
        </p:nvPicPr>
        <p:blipFill>
          <a:blip r:embed="rId2"/>
          <a:stretch>
            <a:fillRect/>
          </a:stretch>
        </p:blipFill>
        <p:spPr>
          <a:xfrm>
            <a:off x="1041009" y="863211"/>
            <a:ext cx="9594166" cy="59947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2" name="Picture 4" descr="A close up of text on a white background&#10;&#10;Description generated with high confidence">
            <a:extLst>
              <a:ext uri="{FF2B5EF4-FFF2-40B4-BE49-F238E27FC236}">
                <a16:creationId xmlns:a16="http://schemas.microsoft.com/office/drawing/2014/main" id="{A0C349D6-EABC-4DC1-86A7-AD615C6DD7C3}"/>
              </a:ext>
            </a:extLst>
          </p:cNvPr>
          <p:cNvPicPr>
            <a:picLocks noChangeAspect="1"/>
          </p:cNvPicPr>
          <p:nvPr/>
        </p:nvPicPr>
        <p:blipFill>
          <a:blip r:embed="rId2"/>
          <a:stretch>
            <a:fillRect/>
          </a:stretch>
        </p:blipFill>
        <p:spPr>
          <a:xfrm>
            <a:off x="556595" y="357804"/>
            <a:ext cx="7938482" cy="2919971"/>
          </a:xfrm>
          <a:prstGeom prst="rect">
            <a:avLst/>
          </a:prstGeom>
          <a:noFill/>
          <a:ln>
            <a:noFill/>
          </a:ln>
        </p:spPr>
      </p:pic>
      <p:pic>
        <p:nvPicPr>
          <p:cNvPr id="3" name="Picture 5" descr="A close up of a logo&#10;&#10;Description generated with very high confidence">
            <a:extLst>
              <a:ext uri="{FF2B5EF4-FFF2-40B4-BE49-F238E27FC236}">
                <a16:creationId xmlns:a16="http://schemas.microsoft.com/office/drawing/2014/main" id="{23D8AFA5-B5FF-4E33-9642-2610DF14FBA4}"/>
              </a:ext>
            </a:extLst>
          </p:cNvPr>
          <p:cNvPicPr>
            <a:picLocks noChangeAspect="1"/>
          </p:cNvPicPr>
          <p:nvPr/>
        </p:nvPicPr>
        <p:blipFill>
          <a:blip r:embed="rId3"/>
          <a:stretch>
            <a:fillRect/>
          </a:stretch>
        </p:blipFill>
        <p:spPr>
          <a:xfrm>
            <a:off x="9188247" y="640080"/>
            <a:ext cx="2235671" cy="1793403"/>
          </a:xfrm>
          <a:prstGeom prst="rect">
            <a:avLst/>
          </a:prstGeom>
          <a:noFill/>
          <a:ln>
            <a:noFill/>
          </a:ln>
        </p:spPr>
      </p:pic>
      <p:sp>
        <p:nvSpPr>
          <p:cNvPr id="4" name="Title 1">
            <a:extLst>
              <a:ext uri="{FF2B5EF4-FFF2-40B4-BE49-F238E27FC236}">
                <a16:creationId xmlns:a16="http://schemas.microsoft.com/office/drawing/2014/main" id="{1591838A-6EF1-4430-9E1C-A45B3A8612C4}"/>
              </a:ext>
            </a:extLst>
          </p:cNvPr>
          <p:cNvSpPr txBox="1">
            <a:spLocks noGrp="1"/>
          </p:cNvSpPr>
          <p:nvPr>
            <p:ph type="title"/>
          </p:nvPr>
        </p:nvSpPr>
        <p:spPr>
          <a:xfrm>
            <a:off x="140680" y="4943868"/>
            <a:ext cx="11465167" cy="1914131"/>
          </a:xfrm>
        </p:spPr>
        <p:txBody>
          <a:bodyPr anchor="b" anchorCtr="1"/>
          <a:lstStyle/>
          <a:p>
            <a:pPr lvl="0" algn="ctr"/>
            <a:br>
              <a:rPr lang="en-US" sz="2900" b="1" dirty="0">
                <a:solidFill>
                  <a:srgbClr val="203864"/>
                </a:solidFill>
              </a:rPr>
            </a:br>
            <a:r>
              <a:rPr lang="en-US" sz="2900" b="1" dirty="0">
                <a:solidFill>
                  <a:srgbClr val="203864"/>
                </a:solidFill>
              </a:rPr>
              <a:t> Talk 1. Are we prepared to live longer?</a:t>
            </a:r>
            <a:br>
              <a:rPr lang="en-US" sz="3200" b="1" dirty="0">
                <a:solidFill>
                  <a:srgbClr val="203864"/>
                </a:solidFill>
              </a:rPr>
            </a:br>
            <a:br>
              <a:rPr lang="en-US" sz="3200" b="1" dirty="0">
                <a:solidFill>
                  <a:srgbClr val="203864"/>
                </a:solidFill>
              </a:rPr>
            </a:br>
            <a:r>
              <a:rPr lang="en-US" sz="1800" b="1" dirty="0">
                <a:solidFill>
                  <a:srgbClr val="767171"/>
                </a:solidFill>
              </a:rPr>
              <a:t>Dr Jitka Vseteckova, PhD, D.Prof., SFHEA ,  Senior Lecturer Health, Wellbeing and Social Care </a:t>
            </a:r>
            <a:br>
              <a:rPr lang="en-US" sz="1800" b="1" dirty="0">
                <a:solidFill>
                  <a:srgbClr val="767171"/>
                </a:solidFill>
              </a:rPr>
            </a:br>
            <a:r>
              <a:rPr lang="en-US" sz="1800" b="1" dirty="0">
                <a:solidFill>
                  <a:srgbClr val="767171"/>
                </a:solidFill>
              </a:rPr>
              <a:t>Dr Catherine Pestano, D.Prof., </a:t>
            </a:r>
            <a:r>
              <a:rPr lang="en-US" sz="1800" b="1" dirty="0">
                <a:solidFill>
                  <a:srgbClr val="767171"/>
                </a:solidFill>
                <a:highlight>
                  <a:srgbClr val="FFFF00"/>
                </a:highlight>
              </a:rPr>
              <a:t>XXXXX</a:t>
            </a:r>
            <a:br>
              <a:rPr lang="en-US" sz="1800" b="1" dirty="0">
                <a:solidFill>
                  <a:srgbClr val="767171"/>
                </a:solidFill>
              </a:rPr>
            </a:br>
            <a:br>
              <a:rPr lang="en-US" sz="1800" b="1" dirty="0">
                <a:solidFill>
                  <a:srgbClr val="767171"/>
                </a:solidFill>
              </a:rPr>
            </a:br>
            <a:r>
              <a:rPr lang="en-US" sz="1400" b="1" dirty="0">
                <a:solidFill>
                  <a:srgbClr val="203864"/>
                </a:solidFill>
              </a:rPr>
              <a:t>School of Health, Wellbeing and Social Care</a:t>
            </a:r>
            <a:br>
              <a:rPr lang="en-US" sz="1400" b="1" dirty="0">
                <a:solidFill>
                  <a:srgbClr val="203864"/>
                </a:solidFill>
              </a:rPr>
            </a:br>
            <a:r>
              <a:rPr lang="en-US" sz="1400" b="1" dirty="0">
                <a:solidFill>
                  <a:srgbClr val="203864"/>
                </a:solidFill>
              </a:rPr>
              <a:t>Faculty of Wellbeing, Education and Language Studies</a:t>
            </a:r>
            <a:br>
              <a:rPr lang="en-US" sz="1400" b="1" dirty="0">
                <a:solidFill>
                  <a:srgbClr val="203864"/>
                </a:solidFill>
              </a:rPr>
            </a:br>
            <a:r>
              <a:rPr lang="en-US" sz="1400" b="1" dirty="0">
                <a:solidFill>
                  <a:srgbClr val="203864"/>
                </a:solidFill>
              </a:rPr>
              <a:t>The Open University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923C-A582-498C-92FB-D5F9ED08400F}"/>
              </a:ext>
            </a:extLst>
          </p:cNvPr>
          <p:cNvSpPr txBox="1">
            <a:spLocks noGrp="1"/>
          </p:cNvSpPr>
          <p:nvPr>
            <p:ph type="title"/>
          </p:nvPr>
        </p:nvSpPr>
        <p:spPr>
          <a:xfrm>
            <a:off x="332512" y="315248"/>
            <a:ext cx="11371807" cy="1325559"/>
          </a:xfrm>
        </p:spPr>
        <p:txBody>
          <a:bodyPr/>
          <a:lstStyle/>
          <a:p>
            <a:pPr lvl="0"/>
            <a:r>
              <a:rPr lang="en-GB" b="1">
                <a:solidFill>
                  <a:srgbClr val="203864"/>
                </a:solidFill>
              </a:rPr>
              <a:t>When physiological processes turn pathological</a:t>
            </a:r>
          </a:p>
        </p:txBody>
      </p:sp>
      <p:sp>
        <p:nvSpPr>
          <p:cNvPr id="3" name="Content Placeholder 2">
            <a:extLst>
              <a:ext uri="{FF2B5EF4-FFF2-40B4-BE49-F238E27FC236}">
                <a16:creationId xmlns:a16="http://schemas.microsoft.com/office/drawing/2014/main" id="{822DE967-8F87-4B53-9F92-3E49FD0B4C2C}"/>
              </a:ext>
            </a:extLst>
          </p:cNvPr>
          <p:cNvSpPr txBox="1">
            <a:spLocks noGrp="1"/>
          </p:cNvSpPr>
          <p:nvPr>
            <p:ph idx="1"/>
          </p:nvPr>
        </p:nvSpPr>
        <p:spPr>
          <a:xfrm>
            <a:off x="332512" y="1825627"/>
            <a:ext cx="11554687" cy="4886901"/>
          </a:xfrm>
        </p:spPr>
        <p:txBody>
          <a:bodyPr/>
          <a:lstStyle/>
          <a:p>
            <a:pPr lvl="0"/>
            <a:r>
              <a:rPr lang="en-GB" b="1">
                <a:solidFill>
                  <a:srgbClr val="2F5597"/>
                </a:solidFill>
              </a:rPr>
              <a:t>Physiological ageing  equals normal and is expected</a:t>
            </a:r>
          </a:p>
          <a:p>
            <a:pPr lvl="0"/>
            <a:r>
              <a:rPr lang="en-GB"/>
              <a:t>“</a:t>
            </a:r>
            <a:r>
              <a:rPr lang="en-GB" b="1">
                <a:solidFill>
                  <a:srgbClr val="2F5597"/>
                </a:solidFill>
              </a:rPr>
              <a:t>Normal” </a:t>
            </a:r>
            <a:r>
              <a:rPr lang="en-GB"/>
              <a:t>aging is a result of natural maturational processes and expected part of the ageing process whereas</a:t>
            </a:r>
          </a:p>
          <a:p>
            <a:pPr lvl="0"/>
            <a:endParaRPr lang="en-GB" b="1">
              <a:solidFill>
                <a:srgbClr val="333F50"/>
              </a:solidFill>
            </a:endParaRPr>
          </a:p>
          <a:p>
            <a:pPr lvl="0"/>
            <a:endParaRPr lang="en-GB" b="1">
              <a:solidFill>
                <a:srgbClr val="333F50"/>
              </a:solidFill>
            </a:endParaRPr>
          </a:p>
          <a:p>
            <a:pPr lvl="0"/>
            <a:endParaRPr lang="en-GB" b="1">
              <a:solidFill>
                <a:srgbClr val="333F50"/>
              </a:solidFill>
            </a:endParaRPr>
          </a:p>
          <a:p>
            <a:pPr lvl="0"/>
            <a:r>
              <a:rPr lang="en-GB" b="1">
                <a:solidFill>
                  <a:srgbClr val="2F5597"/>
                </a:solidFill>
              </a:rPr>
              <a:t>“pathological” </a:t>
            </a:r>
            <a:r>
              <a:rPr lang="en-GB"/>
              <a:t>aging is due to non-normative factors such as disease, injury or trauma to the brain. </a:t>
            </a:r>
          </a:p>
          <a:p>
            <a:pPr lvl="0"/>
            <a:r>
              <a:rPr lang="en-GB"/>
              <a:t>In these series we will focus mostly on physiological ageing and how we can </a:t>
            </a:r>
            <a:r>
              <a:rPr lang="en-GB" b="1">
                <a:solidFill>
                  <a:srgbClr val="2F5597"/>
                </a:solidFill>
              </a:rPr>
              <a:t>optimise cognitive and physical ageing</a:t>
            </a:r>
            <a:r>
              <a:rPr lang="en-GB"/>
              <a:t>.     </a:t>
            </a:r>
          </a:p>
        </p:txBody>
      </p:sp>
      <p:cxnSp>
        <p:nvCxnSpPr>
          <p:cNvPr id="4" name="Straight Arrow Connector 6">
            <a:extLst>
              <a:ext uri="{FF2B5EF4-FFF2-40B4-BE49-F238E27FC236}">
                <a16:creationId xmlns:a16="http://schemas.microsoft.com/office/drawing/2014/main" id="{3E6CE395-3EA8-4E83-A8D1-8A79431943B6}"/>
              </a:ext>
            </a:extLst>
          </p:cNvPr>
          <p:cNvCxnSpPr/>
          <p:nvPr/>
        </p:nvCxnSpPr>
        <p:spPr>
          <a:xfrm>
            <a:off x="829991" y="3861118"/>
            <a:ext cx="0" cy="407959"/>
          </a:xfrm>
          <a:prstGeom prst="straightConnector1">
            <a:avLst/>
          </a:prstGeom>
          <a:noFill/>
          <a:ln w="6345">
            <a:solidFill>
              <a:srgbClr val="4472C4"/>
            </a:solidFill>
            <a:prstDash val="solid"/>
            <a:miter/>
            <a:tailEnd type="arrow"/>
          </a:ln>
        </p:spPr>
      </p:cxnSp>
      <p:sp>
        <p:nvSpPr>
          <p:cNvPr id="5" name="Rectangle 7">
            <a:extLst>
              <a:ext uri="{FF2B5EF4-FFF2-40B4-BE49-F238E27FC236}">
                <a16:creationId xmlns:a16="http://schemas.microsoft.com/office/drawing/2014/main" id="{AF7B0323-93AF-48DB-BFC3-A3C15D87B3A6}"/>
              </a:ext>
            </a:extLst>
          </p:cNvPr>
          <p:cNvSpPr/>
          <p:nvPr/>
        </p:nvSpPr>
        <p:spPr>
          <a:xfrm>
            <a:off x="2307104" y="3898690"/>
            <a:ext cx="5176903" cy="407959"/>
          </a:xfrm>
          <a:prstGeom prst="rect">
            <a:avLst/>
          </a:prstGeom>
          <a:solidFill>
            <a:srgbClr val="4472C4"/>
          </a:solidFill>
          <a:ln w="12701">
            <a:solidFill>
              <a:srgbClr val="2F528F"/>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Physiological  can turn pathological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F053-24BC-43E1-ADA0-D8EE521614F9}"/>
              </a:ext>
            </a:extLst>
          </p:cNvPr>
          <p:cNvSpPr txBox="1">
            <a:spLocks noGrp="1"/>
          </p:cNvSpPr>
          <p:nvPr>
            <p:ph type="title"/>
          </p:nvPr>
        </p:nvSpPr>
        <p:spPr>
          <a:xfrm>
            <a:off x="457200" y="348496"/>
            <a:ext cx="10515600" cy="1325559"/>
          </a:xfrm>
        </p:spPr>
        <p:txBody>
          <a:bodyPr/>
          <a:lstStyle/>
          <a:p>
            <a:pPr lvl="0"/>
            <a:r>
              <a:rPr lang="en-GB" b="1">
                <a:solidFill>
                  <a:srgbClr val="203864"/>
                </a:solidFill>
              </a:rPr>
              <a:t>Main theories of ageing</a:t>
            </a:r>
          </a:p>
        </p:txBody>
      </p:sp>
      <p:sp>
        <p:nvSpPr>
          <p:cNvPr id="3" name="Content Placeholder 2">
            <a:extLst>
              <a:ext uri="{FF2B5EF4-FFF2-40B4-BE49-F238E27FC236}">
                <a16:creationId xmlns:a16="http://schemas.microsoft.com/office/drawing/2014/main" id="{9E57553F-140B-470F-826F-2233FBA67521}"/>
              </a:ext>
            </a:extLst>
          </p:cNvPr>
          <p:cNvSpPr txBox="1">
            <a:spLocks noGrp="1"/>
          </p:cNvSpPr>
          <p:nvPr>
            <p:ph idx="1"/>
          </p:nvPr>
        </p:nvSpPr>
        <p:spPr>
          <a:xfrm>
            <a:off x="457200" y="2274515"/>
            <a:ext cx="10896603" cy="4351336"/>
          </a:xfrm>
        </p:spPr>
        <p:txBody>
          <a:bodyPr/>
          <a:lstStyle/>
          <a:p>
            <a:pPr lvl="0">
              <a:lnSpc>
                <a:spcPct val="80000"/>
              </a:lnSpc>
            </a:pPr>
            <a:r>
              <a:rPr lang="en-GB" b="1">
                <a:solidFill>
                  <a:srgbClr val="2F5597"/>
                </a:solidFill>
              </a:rPr>
              <a:t>Hayflick limit or Hayflick phenomenon </a:t>
            </a:r>
            <a:endParaRPr lang="en-GB">
              <a:solidFill>
                <a:srgbClr val="2F5597"/>
              </a:solidFill>
            </a:endParaRPr>
          </a:p>
          <a:p>
            <a:pPr lvl="0">
              <a:lnSpc>
                <a:spcPct val="80000"/>
              </a:lnSpc>
            </a:pPr>
            <a:r>
              <a:rPr lang="en-GB" b="1">
                <a:solidFill>
                  <a:srgbClr val="2F5597"/>
                </a:solidFill>
              </a:rPr>
              <a:t>Wear and tear theories</a:t>
            </a:r>
          </a:p>
          <a:p>
            <a:pPr lvl="0">
              <a:lnSpc>
                <a:spcPct val="80000"/>
              </a:lnSpc>
            </a:pPr>
            <a:r>
              <a:rPr lang="en-GB" b="1">
                <a:solidFill>
                  <a:srgbClr val="2F5597"/>
                </a:solidFill>
              </a:rPr>
              <a:t>Oxidative stress </a:t>
            </a:r>
          </a:p>
          <a:p>
            <a:pPr lvl="0">
              <a:lnSpc>
                <a:spcPct val="80000"/>
              </a:lnSpc>
            </a:pPr>
            <a:r>
              <a:rPr lang="en-GB" b="1">
                <a:solidFill>
                  <a:srgbClr val="2F5597"/>
                </a:solidFill>
              </a:rPr>
              <a:t>Apoptosis</a:t>
            </a:r>
          </a:p>
          <a:p>
            <a:pPr lvl="0">
              <a:lnSpc>
                <a:spcPct val="80000"/>
              </a:lnSpc>
            </a:pPr>
            <a:endParaRPr lang="en-GB" b="1">
              <a:solidFill>
                <a:srgbClr val="203864"/>
              </a:solidFill>
            </a:endParaRPr>
          </a:p>
          <a:p>
            <a:pPr lvl="0">
              <a:lnSpc>
                <a:spcPct val="80000"/>
              </a:lnSpc>
            </a:pPr>
            <a:endParaRPr lang="en-GB" b="1">
              <a:solidFill>
                <a:srgbClr val="203864"/>
              </a:solidFill>
            </a:endParaRPr>
          </a:p>
          <a:p>
            <a:pPr lvl="0">
              <a:lnSpc>
                <a:spcPct val="80000"/>
              </a:lnSpc>
            </a:pPr>
            <a:r>
              <a:rPr lang="en-GB"/>
              <a:t>No matter what ageing theory you work with the changes resulting from ageing processes are at physical, psychological, cognitive and systemic levels</a:t>
            </a:r>
          </a:p>
          <a:p>
            <a:pPr lvl="0">
              <a:lnSpc>
                <a:spcPct val="80000"/>
              </a:lnSpc>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5ED24A-3F4F-4C70-A233-BDED09929934}"/>
              </a:ext>
            </a:extLst>
          </p:cNvPr>
          <p:cNvSpPr txBox="1">
            <a:spLocks noGrp="1"/>
          </p:cNvSpPr>
          <p:nvPr>
            <p:ph idx="1"/>
          </p:nvPr>
        </p:nvSpPr>
        <p:spPr>
          <a:xfrm>
            <a:off x="249384" y="270159"/>
            <a:ext cx="11942621" cy="6400800"/>
          </a:xfrm>
        </p:spPr>
        <p:txBody>
          <a:bodyPr/>
          <a:lstStyle/>
          <a:p>
            <a:pPr lvl="0">
              <a:lnSpc>
                <a:spcPct val="100000"/>
              </a:lnSpc>
            </a:pPr>
            <a:r>
              <a:rPr lang="en-GB" sz="2400" b="1">
                <a:solidFill>
                  <a:srgbClr val="203864"/>
                </a:solidFill>
              </a:rPr>
              <a:t>Immune system </a:t>
            </a:r>
            <a:r>
              <a:rPr lang="en-GB" sz="2400"/>
              <a:t>(is a network of cells, tissues, and organs that work together to defend the body against attacks by “foreign” invaders. These are primarily microbes—tiny organisms such as bacteria, parasites, and fungi that can cause infections (low grade infections)</a:t>
            </a:r>
          </a:p>
          <a:p>
            <a:pPr lvl="0">
              <a:lnSpc>
                <a:spcPct val="100000"/>
              </a:lnSpc>
            </a:pPr>
            <a:endParaRPr lang="en-GB" sz="2400"/>
          </a:p>
          <a:p>
            <a:pPr lvl="0">
              <a:lnSpc>
                <a:spcPct val="100000"/>
              </a:lnSpc>
            </a:pPr>
            <a:r>
              <a:rPr lang="en-GB" sz="2400" b="1">
                <a:solidFill>
                  <a:srgbClr val="203864"/>
                </a:solidFill>
              </a:rPr>
              <a:t>Self repair mechanisms </a:t>
            </a:r>
            <a:r>
              <a:rPr lang="en-GB" sz="2400"/>
              <a:t>are also impaired (one of the reasons why cancers happen in later life)</a:t>
            </a:r>
          </a:p>
          <a:p>
            <a:pPr lvl="0">
              <a:lnSpc>
                <a:spcPct val="100000"/>
              </a:lnSpc>
            </a:pPr>
            <a:endParaRPr lang="en-GB" sz="2400"/>
          </a:p>
          <a:p>
            <a:pPr lvl="0">
              <a:lnSpc>
                <a:spcPct val="100000"/>
              </a:lnSpc>
            </a:pPr>
            <a:r>
              <a:rPr lang="en-GB" sz="2400" b="1">
                <a:solidFill>
                  <a:srgbClr val="203864"/>
                </a:solidFill>
              </a:rPr>
              <a:t>Nervous system </a:t>
            </a:r>
            <a:r>
              <a:rPr lang="en-GB" sz="2400"/>
              <a:t>(is a complex network of nerves and cells that carry messages to and from the brain and spinal cord to various parts of the body. Proprioception example – develop linking </a:t>
            </a:r>
            <a:r>
              <a:rPr lang="en-GB" sz="2400" b="1">
                <a:solidFill>
                  <a:srgbClr val="203864"/>
                </a:solidFill>
              </a:rPr>
              <a:t>Central nervous system</a:t>
            </a:r>
            <a:r>
              <a:rPr lang="en-GB" sz="2400">
                <a:solidFill>
                  <a:srgbClr val="203864"/>
                </a:solidFill>
              </a:rPr>
              <a:t> </a:t>
            </a:r>
            <a:r>
              <a:rPr lang="en-GB" sz="2400"/>
              <a:t>and </a:t>
            </a:r>
            <a:r>
              <a:rPr lang="en-GB" sz="2400" b="1">
                <a:solidFill>
                  <a:srgbClr val="203864"/>
                </a:solidFill>
              </a:rPr>
              <a:t>Peripheral nervous system </a:t>
            </a:r>
            <a:r>
              <a:rPr lang="en-GB" sz="2400"/>
              <a:t>(tripping over an obstacle as a delayed response from the brain)</a:t>
            </a:r>
          </a:p>
          <a:p>
            <a:pPr lvl="0">
              <a:lnSpc>
                <a:spcPct val="100000"/>
              </a:lnSpc>
            </a:pPr>
            <a:endParaRPr lang="en-GB" sz="2400" b="1">
              <a:solidFill>
                <a:srgbClr val="203864"/>
              </a:solidFill>
            </a:endParaRPr>
          </a:p>
          <a:p>
            <a:pPr lvl="0">
              <a:lnSpc>
                <a:spcPct val="100000"/>
              </a:lnSpc>
            </a:pPr>
            <a:r>
              <a:rPr lang="en-GB" sz="2400" b="1">
                <a:solidFill>
                  <a:srgbClr val="203864"/>
                </a:solidFill>
              </a:rPr>
              <a:t>Endocrine system </a:t>
            </a:r>
            <a:r>
              <a:rPr lang="en-GB" sz="2400"/>
              <a:t>The endocrine system is the collection of glands of an organism that secrete hormones directly into the circulatory system to be carried towards distant target organs </a:t>
            </a:r>
          </a:p>
          <a:p>
            <a:pPr lvl="0">
              <a:lnSpc>
                <a:spcPct val="100000"/>
              </a:lnSpc>
            </a:pPr>
            <a:endParaRPr lang="en-GB"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7A348DE-D35F-4907-853B-D17F526CC1B5}"/>
              </a:ext>
            </a:extLst>
          </p:cNvPr>
          <p:cNvSpPr txBox="1">
            <a:spLocks noGrp="1"/>
          </p:cNvSpPr>
          <p:nvPr>
            <p:ph idx="1"/>
          </p:nvPr>
        </p:nvSpPr>
        <p:spPr>
          <a:xfrm>
            <a:off x="838203" y="1295403"/>
            <a:ext cx="10515600" cy="4881560"/>
          </a:xfrm>
        </p:spPr>
        <p:txBody>
          <a:bodyPr/>
          <a:lstStyle/>
          <a:p>
            <a:pPr lvl="0">
              <a:lnSpc>
                <a:spcPct val="80000"/>
              </a:lnSpc>
            </a:pPr>
            <a:r>
              <a:rPr lang="en-GB" sz="2400" b="1">
                <a:solidFill>
                  <a:srgbClr val="203864"/>
                </a:solidFill>
              </a:rPr>
              <a:t>Chain of hormones </a:t>
            </a:r>
            <a:r>
              <a:rPr lang="en-GB" sz="2400"/>
              <a:t>e.g thyroxine, diabetes and insulin and pancreas, testosterone, (estrogen and osteoporosis)</a:t>
            </a:r>
          </a:p>
          <a:p>
            <a:pPr lvl="0">
              <a:lnSpc>
                <a:spcPct val="80000"/>
              </a:lnSpc>
            </a:pPr>
            <a:endParaRPr lang="en-GB" sz="2400" b="1"/>
          </a:p>
          <a:p>
            <a:pPr lvl="0">
              <a:lnSpc>
                <a:spcPct val="80000"/>
              </a:lnSpc>
            </a:pPr>
            <a:r>
              <a:rPr lang="en-GB" sz="2400" b="1">
                <a:solidFill>
                  <a:srgbClr val="203864"/>
                </a:solidFill>
              </a:rPr>
              <a:t>Musculoskeletal system – </a:t>
            </a:r>
            <a:r>
              <a:rPr lang="en-GB" sz="2400"/>
              <a:t>muscle atrophy, bone fragility, tendon &amp; joint stiffness, </a:t>
            </a:r>
          </a:p>
          <a:p>
            <a:pPr lvl="0">
              <a:lnSpc>
                <a:spcPct val="80000"/>
              </a:lnSpc>
            </a:pPr>
            <a:endParaRPr lang="en-GB" sz="2400"/>
          </a:p>
          <a:p>
            <a:pPr lvl="0">
              <a:lnSpc>
                <a:spcPct val="80000"/>
              </a:lnSpc>
            </a:pPr>
            <a:r>
              <a:rPr lang="en-GB" sz="2400" b="1">
                <a:solidFill>
                  <a:srgbClr val="203864"/>
                </a:solidFill>
              </a:rPr>
              <a:t>Cardiovascular system </a:t>
            </a:r>
            <a:r>
              <a:rPr lang="en-GB" sz="2400"/>
              <a:t>– veins and arteries, atherosclerosis and ageing, regularity of circulation (brain, other organs, respiratory system etc)</a:t>
            </a:r>
          </a:p>
          <a:p>
            <a:pPr lvl="0">
              <a:lnSpc>
                <a:spcPct val="80000"/>
              </a:lnSpc>
            </a:pPr>
            <a:endParaRPr lang="en-GB" sz="2400"/>
          </a:p>
          <a:p>
            <a:pPr lvl="0">
              <a:lnSpc>
                <a:spcPct val="80000"/>
              </a:lnSpc>
            </a:pPr>
            <a:r>
              <a:rPr lang="en-GB" sz="2400" b="1">
                <a:solidFill>
                  <a:srgbClr val="203864"/>
                </a:solidFill>
              </a:rPr>
              <a:t>Lifestyle is crucial</a:t>
            </a:r>
          </a:p>
          <a:p>
            <a:pPr lvl="0">
              <a:lnSpc>
                <a:spcPct val="80000"/>
              </a:lnSpc>
            </a:pPr>
            <a:endParaRPr lang="en-GB" sz="2400" b="1">
              <a:solidFill>
                <a:srgbClr val="203864"/>
              </a:solidFill>
            </a:endParaRPr>
          </a:p>
          <a:p>
            <a:pPr lvl="0">
              <a:lnSpc>
                <a:spcPct val="80000"/>
              </a:lnSpc>
            </a:pPr>
            <a:r>
              <a:rPr lang="en-GB" sz="2400"/>
              <a:t>‘</a:t>
            </a:r>
            <a:r>
              <a:rPr lang="en-GB" sz="2400" b="1" i="1">
                <a:solidFill>
                  <a:srgbClr val="203864"/>
                </a:solidFill>
              </a:rPr>
              <a:t>Five pillars of ageing well</a:t>
            </a:r>
            <a:r>
              <a:rPr lang="en-GB" sz="240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D80A76F-F326-49D4-9FFE-2D80EAA7CD8C}"/>
              </a:ext>
            </a:extLst>
          </p:cNvPr>
          <p:cNvSpPr>
            <a:spLocks noMove="1" noResize="1"/>
          </p:cNvSpPr>
          <p:nvPr/>
        </p:nvSpPr>
        <p:spPr>
          <a:xfrm>
            <a:off x="336883" y="321173"/>
            <a:ext cx="7174245" cy="5896746"/>
          </a:xfrm>
          <a:prstGeom prst="rect">
            <a:avLst/>
          </a:prstGeom>
          <a:solidFill>
            <a:srgbClr val="000000">
              <a:alpha val="15000"/>
            </a:srgbClr>
          </a:solidFill>
          <a:ln w="127001">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E5238697-CE46-48CA-B0C6-3AFD5BEE44F9}"/>
              </a:ext>
            </a:extLst>
          </p:cNvPr>
          <p:cNvPicPr>
            <a:picLocks noChangeAspect="1"/>
          </p:cNvPicPr>
          <p:nvPr/>
        </p:nvPicPr>
        <p:blipFill>
          <a:blip r:embed="rId2"/>
          <a:stretch>
            <a:fillRect/>
          </a:stretch>
        </p:blipFill>
        <p:spPr>
          <a:xfrm>
            <a:off x="7820991" y="2690448"/>
            <a:ext cx="4206889" cy="3846377"/>
          </a:xfrm>
          <a:prstGeom prst="rect">
            <a:avLst/>
          </a:prstGeom>
          <a:noFill/>
          <a:ln>
            <a:noFill/>
          </a:ln>
        </p:spPr>
      </p:pic>
      <p:pic>
        <p:nvPicPr>
          <p:cNvPr id="4" name="Picture 4" descr="A close up of a logo&#10;&#10;Description generated with very high confidence">
            <a:extLst>
              <a:ext uri="{FF2B5EF4-FFF2-40B4-BE49-F238E27FC236}">
                <a16:creationId xmlns:a16="http://schemas.microsoft.com/office/drawing/2014/main" id="{0C95B9E9-ABE1-4726-BE09-53AB61C319B2}"/>
              </a:ext>
            </a:extLst>
          </p:cNvPr>
          <p:cNvPicPr>
            <a:picLocks noChangeAspect="1"/>
          </p:cNvPicPr>
          <p:nvPr/>
        </p:nvPicPr>
        <p:blipFill>
          <a:blip r:embed="rId3"/>
          <a:stretch>
            <a:fillRect/>
          </a:stretch>
        </p:blipFill>
        <p:spPr>
          <a:xfrm>
            <a:off x="10298247" y="629582"/>
            <a:ext cx="1193045" cy="1274161"/>
          </a:xfrm>
          <a:prstGeom prst="rect">
            <a:avLst/>
          </a:prstGeom>
          <a:noFill/>
          <a:ln>
            <a:noFill/>
          </a:ln>
        </p:spPr>
      </p:pic>
      <p:pic>
        <p:nvPicPr>
          <p:cNvPr id="6" name="Content Placeholder 3">
            <a:extLst>
              <a:ext uri="{FF2B5EF4-FFF2-40B4-BE49-F238E27FC236}">
                <a16:creationId xmlns:a16="http://schemas.microsoft.com/office/drawing/2014/main" id="{D0C45E43-FAE2-4441-BD5B-7FEE05A7D9B6}"/>
              </a:ext>
            </a:extLst>
          </p:cNvPr>
          <p:cNvPicPr>
            <a:picLocks noChangeAspect="1"/>
          </p:cNvPicPr>
          <p:nvPr/>
        </p:nvPicPr>
        <p:blipFill>
          <a:blip r:embed="rId4"/>
          <a:stretch>
            <a:fillRect/>
          </a:stretch>
        </p:blipFill>
        <p:spPr>
          <a:xfrm>
            <a:off x="474783" y="524024"/>
            <a:ext cx="6922410" cy="55250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481DBE1-D3EC-4844-A94A-BB5A5F83B658}"/>
              </a:ext>
            </a:extLst>
          </p:cNvPr>
          <p:cNvSpPr txBox="1">
            <a:spLocks noGrp="1"/>
          </p:cNvSpPr>
          <p:nvPr>
            <p:ph type="title"/>
          </p:nvPr>
        </p:nvSpPr>
        <p:spPr>
          <a:xfrm>
            <a:off x="322810" y="398376"/>
            <a:ext cx="10515600" cy="1325559"/>
          </a:xfrm>
        </p:spPr>
        <p:txBody>
          <a:bodyPr/>
          <a:lstStyle/>
          <a:p>
            <a:pPr lvl="0"/>
            <a:r>
              <a:rPr lang="en-GB" b="1">
                <a:solidFill>
                  <a:srgbClr val="203864"/>
                </a:solidFill>
              </a:rPr>
              <a:t>Cognitive ageing – tiredness of our systems</a:t>
            </a:r>
          </a:p>
        </p:txBody>
      </p:sp>
      <p:sp>
        <p:nvSpPr>
          <p:cNvPr id="3" name="Content Placeholder 2">
            <a:extLst>
              <a:ext uri="{FF2B5EF4-FFF2-40B4-BE49-F238E27FC236}">
                <a16:creationId xmlns:a16="http://schemas.microsoft.com/office/drawing/2014/main" id="{8339F47D-1F70-42C9-8915-A88083490D79}"/>
              </a:ext>
            </a:extLst>
          </p:cNvPr>
          <p:cNvSpPr txBox="1">
            <a:spLocks noGrp="1"/>
          </p:cNvSpPr>
          <p:nvPr>
            <p:ph idx="1"/>
          </p:nvPr>
        </p:nvSpPr>
        <p:spPr>
          <a:xfrm>
            <a:off x="322810" y="2576943"/>
            <a:ext cx="10515600" cy="3949147"/>
          </a:xfrm>
        </p:spPr>
        <p:txBody>
          <a:bodyPr/>
          <a:lstStyle/>
          <a:p>
            <a:pPr lvl="0"/>
            <a:r>
              <a:rPr lang="en-GB" dirty="0"/>
              <a:t>Diminished ability to remember names, find the correct word, remember where objects are located, concentrate </a:t>
            </a:r>
          </a:p>
          <a:p>
            <a:pPr lvl="0"/>
            <a:r>
              <a:rPr lang="en-GB" dirty="0"/>
              <a:t>Is this “</a:t>
            </a:r>
            <a:r>
              <a:rPr lang="en-GB" b="1" dirty="0">
                <a:solidFill>
                  <a:srgbClr val="203864"/>
                </a:solidFill>
              </a:rPr>
              <a:t>normal</a:t>
            </a:r>
            <a:r>
              <a:rPr lang="en-GB" dirty="0"/>
              <a:t>”? Yes</a:t>
            </a:r>
          </a:p>
          <a:p>
            <a:pPr lvl="0"/>
            <a:endParaRPr lang="en-GB" dirty="0"/>
          </a:p>
          <a:p>
            <a:pPr lvl="0"/>
            <a:r>
              <a:rPr lang="en-GB" b="1" u="sng" dirty="0">
                <a:solidFill>
                  <a:srgbClr val="203864"/>
                </a:solidFill>
              </a:rPr>
              <a:t>Ageing Brain talk (17</a:t>
            </a:r>
            <a:r>
              <a:rPr lang="en-GB" b="1" u="sng" baseline="30000" dirty="0">
                <a:solidFill>
                  <a:srgbClr val="203864"/>
                </a:solidFill>
              </a:rPr>
              <a:t>th</a:t>
            </a:r>
            <a:r>
              <a:rPr lang="en-GB" b="1" u="sng" dirty="0">
                <a:solidFill>
                  <a:srgbClr val="203864"/>
                </a:solidFill>
              </a:rPr>
              <a:t>  November 2021)</a:t>
            </a:r>
          </a:p>
          <a:p>
            <a:pPr marL="0" lvl="0" indent="0">
              <a:buNone/>
            </a:pPr>
            <a:endParaRPr lang="en-GB" dirty="0"/>
          </a:p>
          <a:p>
            <a:pPr lvl="0"/>
            <a:r>
              <a:rPr lang="en-GB" b="1" dirty="0">
                <a:solidFill>
                  <a:srgbClr val="203864"/>
                </a:solidFill>
              </a:rPr>
              <a:t>Tiredness of our systems </a:t>
            </a:r>
            <a:r>
              <a:rPr lang="en-GB" dirty="0"/>
              <a:t>– when young we have it too but we can sleep it off – not so easy while ageing as many things come together</a:t>
            </a:r>
            <a:endParaRPr lang="en-GB" b="1" dirty="0">
              <a:solidFill>
                <a:srgbClr val="203864"/>
              </a:solidFill>
            </a:endParaRPr>
          </a:p>
          <a:p>
            <a:pPr lvl="0"/>
            <a:endParaRPr lang="en-GB" dirty="0"/>
          </a:p>
          <a:p>
            <a:pPr lvl="0"/>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64B5FB8-711B-41EC-97D2-B4BF1BF4F467}"/>
              </a:ext>
            </a:extLst>
          </p:cNvPr>
          <p:cNvSpPr txBox="1">
            <a:spLocks noGrp="1"/>
          </p:cNvSpPr>
          <p:nvPr>
            <p:ph idx="1"/>
          </p:nvPr>
        </p:nvSpPr>
        <p:spPr>
          <a:xfrm>
            <a:off x="533396" y="1181688"/>
            <a:ext cx="11277596" cy="4995275"/>
          </a:xfrm>
        </p:spPr>
        <p:txBody>
          <a:bodyPr/>
          <a:lstStyle/>
          <a:p>
            <a:pPr lvl="0">
              <a:lnSpc>
                <a:spcPct val="70000"/>
              </a:lnSpc>
            </a:pPr>
            <a:endParaRPr lang="en-GB" sz="2400" dirty="0"/>
          </a:p>
          <a:p>
            <a:pPr lvl="0">
              <a:lnSpc>
                <a:spcPct val="100000"/>
              </a:lnSpc>
            </a:pPr>
            <a:r>
              <a:rPr lang="en-GB" sz="2600" dirty="0"/>
              <a:t>Stress management</a:t>
            </a:r>
          </a:p>
          <a:p>
            <a:pPr lvl="0">
              <a:lnSpc>
                <a:spcPct val="100000"/>
              </a:lnSpc>
            </a:pPr>
            <a:endParaRPr lang="en-GB" sz="2600" dirty="0"/>
          </a:p>
          <a:p>
            <a:pPr lvl="0">
              <a:lnSpc>
                <a:spcPct val="100000"/>
              </a:lnSpc>
            </a:pPr>
            <a:r>
              <a:rPr lang="en-GB" sz="2600" b="1" dirty="0">
                <a:solidFill>
                  <a:srgbClr val="203864"/>
                </a:solidFill>
              </a:rPr>
              <a:t>Lifestyle</a:t>
            </a:r>
            <a:r>
              <a:rPr lang="en-GB" sz="2600" dirty="0"/>
              <a:t> – some of the changes could be slowed down (Five Pillars to Ageing Well)</a:t>
            </a:r>
          </a:p>
          <a:p>
            <a:pPr lvl="0">
              <a:lnSpc>
                <a:spcPct val="100000"/>
              </a:lnSpc>
            </a:pPr>
            <a:endParaRPr lang="en-GB" sz="2600" dirty="0"/>
          </a:p>
          <a:p>
            <a:pPr lvl="0">
              <a:lnSpc>
                <a:spcPct val="100000"/>
              </a:lnSpc>
            </a:pPr>
            <a:r>
              <a:rPr lang="en-GB" sz="2600" b="1" dirty="0">
                <a:solidFill>
                  <a:srgbClr val="203864"/>
                </a:solidFill>
              </a:rPr>
              <a:t>Cognitive sphere influences physical and vice versa</a:t>
            </a:r>
          </a:p>
          <a:p>
            <a:pPr lvl="0">
              <a:lnSpc>
                <a:spcPct val="100000"/>
              </a:lnSpc>
            </a:pPr>
            <a:r>
              <a:rPr lang="en-GB" sz="2600" b="1" dirty="0">
                <a:solidFill>
                  <a:srgbClr val="203864"/>
                </a:solidFill>
              </a:rPr>
              <a:t>Physical wellbeing is affected by worsening mental wellbeing and vice versa</a:t>
            </a:r>
          </a:p>
          <a:p>
            <a:pPr lvl="0">
              <a:lnSpc>
                <a:spcPct val="100000"/>
              </a:lnSpc>
            </a:pPr>
            <a:endParaRPr lang="en-GB" sz="2600" dirty="0"/>
          </a:p>
          <a:p>
            <a:pPr lvl="0">
              <a:lnSpc>
                <a:spcPct val="100000"/>
              </a:lnSpc>
            </a:pPr>
            <a:r>
              <a:rPr lang="en-GB" sz="2600" b="1" dirty="0">
                <a:solidFill>
                  <a:srgbClr val="203864"/>
                </a:solidFill>
              </a:rPr>
              <a:t>Exercise</a:t>
            </a:r>
            <a:r>
              <a:rPr lang="en-GB" sz="2600" dirty="0"/>
              <a:t> improves our sleep</a:t>
            </a:r>
          </a:p>
          <a:p>
            <a:pPr lvl="0">
              <a:lnSpc>
                <a:spcPct val="100000"/>
              </a:lnSpc>
            </a:pPr>
            <a:r>
              <a:rPr lang="en-GB" sz="2600" dirty="0"/>
              <a:t>Important to do it all when we are still well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126EF73-FDFE-43E0-8A09-3852D89E00E5}"/>
              </a:ext>
            </a:extLst>
          </p:cNvPr>
          <p:cNvPicPr>
            <a:picLocks noChangeAspect="1"/>
          </p:cNvPicPr>
          <p:nvPr/>
        </p:nvPicPr>
        <p:blipFill>
          <a:blip r:embed="rId2"/>
          <a:stretch>
            <a:fillRect/>
          </a:stretch>
        </p:blipFill>
        <p:spPr>
          <a:xfrm>
            <a:off x="1192944" y="0"/>
            <a:ext cx="9883374"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29">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1799A16-75F8-4CDF-B2A7-B9D3650D8067}"/>
              </a:ext>
            </a:extLst>
          </p:cNvPr>
          <p:cNvSpPr txBox="1">
            <a:spLocks noGrp="1"/>
          </p:cNvSpPr>
          <p:nvPr>
            <p:ph idx="1"/>
          </p:nvPr>
        </p:nvSpPr>
        <p:spPr>
          <a:xfrm>
            <a:off x="483077" y="2872148"/>
            <a:ext cx="10818961" cy="3985851"/>
          </a:xfrm>
        </p:spPr>
        <p:txBody>
          <a:bodyPr/>
          <a:lstStyle/>
          <a:p>
            <a:pPr marL="0" lvl="0" indent="0">
              <a:lnSpc>
                <a:spcPct val="80000"/>
              </a:lnSpc>
              <a:buNone/>
            </a:pPr>
            <a:r>
              <a:rPr lang="en-GB" b="1">
                <a:solidFill>
                  <a:srgbClr val="203864"/>
                </a:solidFill>
              </a:rPr>
              <a:t>STANDING UP / SITTING DOWN</a:t>
            </a:r>
          </a:p>
          <a:p>
            <a:pPr marL="0" lvl="0" indent="0">
              <a:lnSpc>
                <a:spcPct val="80000"/>
              </a:lnSpc>
              <a:buNone/>
            </a:pPr>
            <a:endParaRPr lang="en-GB" b="1">
              <a:solidFill>
                <a:srgbClr val="203864"/>
              </a:solidFill>
            </a:endParaRPr>
          </a:p>
          <a:p>
            <a:pPr lvl="0">
              <a:lnSpc>
                <a:spcPct val="80000"/>
              </a:lnSpc>
            </a:pPr>
            <a:r>
              <a:rPr lang="en-GB" b="1">
                <a:solidFill>
                  <a:srgbClr val="203864"/>
                </a:solidFill>
              </a:rPr>
              <a:t>Raising up principle - STRAIGHTENING YOUR SPINE</a:t>
            </a:r>
          </a:p>
          <a:p>
            <a:pPr lvl="0">
              <a:lnSpc>
                <a:spcPct val="80000"/>
              </a:lnSpc>
            </a:pPr>
            <a:r>
              <a:rPr lang="en-GB" b="1">
                <a:solidFill>
                  <a:srgbClr val="203864"/>
                </a:solidFill>
              </a:rPr>
              <a:t>Proprioception – feeling different parts of your feet on the floor</a:t>
            </a:r>
          </a:p>
          <a:p>
            <a:pPr lvl="0">
              <a:lnSpc>
                <a:spcPct val="80000"/>
              </a:lnSpc>
            </a:pPr>
            <a:r>
              <a:rPr lang="en-GB" b="1">
                <a:solidFill>
                  <a:srgbClr val="203864"/>
                </a:solidFill>
              </a:rPr>
              <a:t>Slightly pressing the inner side of your foot to the floor</a:t>
            </a:r>
          </a:p>
          <a:p>
            <a:pPr lvl="0">
              <a:lnSpc>
                <a:spcPct val="80000"/>
              </a:lnSpc>
            </a:pPr>
            <a:r>
              <a:rPr lang="en-GB" b="1">
                <a:solidFill>
                  <a:srgbClr val="203864"/>
                </a:solidFill>
              </a:rPr>
              <a:t>Stretching your toes</a:t>
            </a:r>
          </a:p>
          <a:p>
            <a:pPr lvl="0">
              <a:lnSpc>
                <a:spcPct val="80000"/>
              </a:lnSpc>
            </a:pPr>
            <a:r>
              <a:rPr lang="en-GB" b="1">
                <a:solidFill>
                  <a:srgbClr val="203864"/>
                </a:solidFill>
              </a:rPr>
              <a:t>Pushing yourselves away from the ground</a:t>
            </a:r>
          </a:p>
          <a:p>
            <a:pPr lvl="0">
              <a:lnSpc>
                <a:spcPct val="80000"/>
              </a:lnSpc>
            </a:pPr>
            <a:r>
              <a:rPr lang="en-GB" b="1">
                <a:solidFill>
                  <a:srgbClr val="203864"/>
                </a:solidFill>
              </a:rPr>
              <a:t>Moving head or arms should not necessarily change the way we stand</a:t>
            </a:r>
          </a:p>
          <a:p>
            <a:pPr lvl="0">
              <a:lnSpc>
                <a:spcPct val="80000"/>
              </a:lnSpc>
            </a:pP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EC83-7E1D-4C30-BB80-556966384CC4}"/>
              </a:ext>
            </a:extLst>
          </p:cNvPr>
          <p:cNvSpPr txBox="1">
            <a:spLocks noGrp="1"/>
          </p:cNvSpPr>
          <p:nvPr>
            <p:ph type="title"/>
          </p:nvPr>
        </p:nvSpPr>
        <p:spPr>
          <a:xfrm>
            <a:off x="397562" y="192846"/>
            <a:ext cx="10515600" cy="1325559"/>
          </a:xfrm>
        </p:spPr>
        <p:txBody>
          <a:bodyPr/>
          <a:lstStyle/>
          <a:p>
            <a:pPr lvl="0"/>
            <a:r>
              <a:rPr lang="en-GB" b="1">
                <a:solidFill>
                  <a:srgbClr val="203864"/>
                </a:solidFill>
              </a:rPr>
              <a:t>Healthy bones vs Osteoporosis</a:t>
            </a:r>
            <a:r>
              <a:rPr lang="en-GB"/>
              <a:t> </a:t>
            </a:r>
          </a:p>
        </p:txBody>
      </p:sp>
      <p:sp>
        <p:nvSpPr>
          <p:cNvPr id="3" name="Content Placeholder 2">
            <a:extLst>
              <a:ext uri="{FF2B5EF4-FFF2-40B4-BE49-F238E27FC236}">
                <a16:creationId xmlns:a16="http://schemas.microsoft.com/office/drawing/2014/main" id="{7A05ABED-D27D-49C4-A3CC-1B0305C8851A}"/>
              </a:ext>
            </a:extLst>
          </p:cNvPr>
          <p:cNvSpPr txBox="1">
            <a:spLocks noGrp="1"/>
          </p:cNvSpPr>
          <p:nvPr>
            <p:ph idx="1"/>
          </p:nvPr>
        </p:nvSpPr>
        <p:spPr>
          <a:xfrm>
            <a:off x="397562" y="1825627"/>
            <a:ext cx="11343863" cy="4637516"/>
          </a:xfrm>
        </p:spPr>
        <p:txBody>
          <a:bodyPr/>
          <a:lstStyle/>
          <a:p>
            <a:pPr lvl="0">
              <a:lnSpc>
                <a:spcPct val="70000"/>
              </a:lnSpc>
            </a:pPr>
            <a:r>
              <a:rPr lang="en-GB" sz="2400" b="1">
                <a:solidFill>
                  <a:srgbClr val="203864"/>
                </a:solidFill>
              </a:rPr>
              <a:t>Osteoporosis</a:t>
            </a:r>
            <a:r>
              <a:rPr lang="en-GB" sz="2400"/>
              <a:t> is a condition of fragile bone (increased porosity of the bone) </a:t>
            </a:r>
          </a:p>
          <a:p>
            <a:pPr lvl="0">
              <a:lnSpc>
                <a:spcPct val="70000"/>
              </a:lnSpc>
            </a:pPr>
            <a:endParaRPr lang="en-GB" sz="2400"/>
          </a:p>
          <a:p>
            <a:pPr lvl="0">
              <a:lnSpc>
                <a:spcPct val="70000"/>
              </a:lnSpc>
            </a:pPr>
            <a:r>
              <a:rPr lang="en-GB" sz="2400"/>
              <a:t>Osteoporosis weakens bone and increases risk of bones breaking </a:t>
            </a:r>
          </a:p>
          <a:p>
            <a:pPr lvl="0">
              <a:lnSpc>
                <a:spcPct val="70000"/>
              </a:lnSpc>
            </a:pPr>
            <a:endParaRPr lang="en-GB" sz="2400"/>
          </a:p>
          <a:p>
            <a:pPr lvl="0">
              <a:lnSpc>
                <a:spcPct val="70000"/>
              </a:lnSpc>
            </a:pPr>
            <a:r>
              <a:rPr lang="en-GB" sz="2400"/>
              <a:t>Low levels of physical activity, malnutrition, smoking, decreased levels of calcium and other minerals, </a:t>
            </a:r>
            <a:r>
              <a:rPr lang="en-GB" sz="2400" b="1">
                <a:solidFill>
                  <a:srgbClr val="203864"/>
                </a:solidFill>
              </a:rPr>
              <a:t>menopause</a:t>
            </a:r>
            <a:r>
              <a:rPr lang="en-GB" sz="2400"/>
              <a:t> / </a:t>
            </a:r>
            <a:r>
              <a:rPr lang="en-GB" sz="2400" b="1">
                <a:solidFill>
                  <a:srgbClr val="203864"/>
                </a:solidFill>
              </a:rPr>
              <a:t>andropause</a:t>
            </a:r>
            <a:r>
              <a:rPr lang="en-GB" sz="2400"/>
              <a:t>  - decrease of hormones</a:t>
            </a:r>
          </a:p>
          <a:p>
            <a:pPr lvl="0">
              <a:lnSpc>
                <a:spcPct val="70000"/>
              </a:lnSpc>
            </a:pPr>
            <a:endParaRPr lang="en-GB" sz="2400"/>
          </a:p>
          <a:p>
            <a:pPr lvl="0">
              <a:lnSpc>
                <a:spcPct val="70000"/>
              </a:lnSpc>
            </a:pPr>
            <a:r>
              <a:rPr lang="en-GB" sz="2400"/>
              <a:t>Bone mass (bone density) starts decreasing after 35 years of age, and bone loss occurs more rapidly in women after menopause. </a:t>
            </a:r>
          </a:p>
          <a:p>
            <a:pPr lvl="0">
              <a:lnSpc>
                <a:spcPct val="70000"/>
              </a:lnSpc>
            </a:pPr>
            <a:r>
              <a:rPr lang="en-GB" sz="2400"/>
              <a:t>Manifests via back pain, sometimes decrease in height, decreased mobility</a:t>
            </a:r>
          </a:p>
          <a:p>
            <a:pPr lvl="0">
              <a:lnSpc>
                <a:spcPct val="70000"/>
              </a:lnSpc>
            </a:pPr>
            <a:endParaRPr lang="en-GB" sz="2400"/>
          </a:p>
          <a:p>
            <a:pPr lvl="0">
              <a:lnSpc>
                <a:spcPct val="70000"/>
              </a:lnSpc>
            </a:pPr>
            <a:r>
              <a:rPr lang="en-GB" sz="2400" b="1">
                <a:solidFill>
                  <a:srgbClr val="203864"/>
                </a:solidFill>
              </a:rPr>
              <a:t>Physical activity, nutrition, hydration, supplementation of vitamin D </a:t>
            </a:r>
            <a:r>
              <a:rPr lang="en-GB" sz="2400"/>
              <a:t>(D3 – active form – calcium binding protein)</a:t>
            </a:r>
          </a:p>
          <a:p>
            <a:pPr lvl="0">
              <a:lnSpc>
                <a:spcPct val="70000"/>
              </a:lnSpc>
            </a:pPr>
            <a:endParaRPr lang="en-GB" sz="2400"/>
          </a:p>
          <a:p>
            <a:pPr lvl="0">
              <a:lnSpc>
                <a:spcPct val="70000"/>
              </a:lnSpc>
            </a:pPr>
            <a:endParaRPr lang="en-GB"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BAF4-121A-44F0-9178-F744187AEAE3}"/>
              </a:ext>
            </a:extLst>
          </p:cNvPr>
          <p:cNvSpPr txBox="1">
            <a:spLocks noGrp="1"/>
          </p:cNvSpPr>
          <p:nvPr>
            <p:ph type="title"/>
          </p:nvPr>
        </p:nvSpPr>
        <p:spPr/>
        <p:txBody>
          <a:bodyPr/>
          <a:lstStyle/>
          <a:p>
            <a:pPr lvl="0"/>
            <a:r>
              <a:rPr lang="en-GB" b="1">
                <a:solidFill>
                  <a:srgbClr val="203864"/>
                </a:solidFill>
              </a:rPr>
              <a:t>Why are we here today…</a:t>
            </a:r>
          </a:p>
        </p:txBody>
      </p:sp>
      <p:sp>
        <p:nvSpPr>
          <p:cNvPr id="3" name="Content Placeholder 2">
            <a:extLst>
              <a:ext uri="{FF2B5EF4-FFF2-40B4-BE49-F238E27FC236}">
                <a16:creationId xmlns:a16="http://schemas.microsoft.com/office/drawing/2014/main" id="{4CF67ADD-9A26-479C-8256-16F254B31040}"/>
              </a:ext>
            </a:extLst>
          </p:cNvPr>
          <p:cNvSpPr txBox="1">
            <a:spLocks noGrp="1"/>
          </p:cNvSpPr>
          <p:nvPr>
            <p:ph idx="1"/>
          </p:nvPr>
        </p:nvSpPr>
        <p:spPr>
          <a:xfrm>
            <a:off x="838203" y="1825627"/>
            <a:ext cx="10515600" cy="4529452"/>
          </a:xfrm>
        </p:spPr>
        <p:txBody>
          <a:bodyPr/>
          <a:lstStyle/>
          <a:p>
            <a:pPr lvl="0">
              <a:lnSpc>
                <a:spcPct val="80000"/>
              </a:lnSpc>
            </a:pPr>
            <a:r>
              <a:rPr lang="en-GB"/>
              <a:t>The world population is rapidly ageing. </a:t>
            </a:r>
          </a:p>
          <a:p>
            <a:pPr lvl="0">
              <a:lnSpc>
                <a:spcPct val="80000"/>
              </a:lnSpc>
            </a:pPr>
            <a:r>
              <a:rPr lang="en-GB"/>
              <a:t>We are all ageing since the day we are born.</a:t>
            </a:r>
          </a:p>
          <a:p>
            <a:pPr lvl="0">
              <a:lnSpc>
                <a:spcPct val="80000"/>
              </a:lnSpc>
            </a:pPr>
            <a:r>
              <a:rPr lang="en-GB"/>
              <a:t>Physical and psychological/cognitive decline that happens at different speeds for different individuals.</a:t>
            </a:r>
          </a:p>
          <a:p>
            <a:pPr lvl="0">
              <a:lnSpc>
                <a:spcPct val="80000"/>
              </a:lnSpc>
            </a:pPr>
            <a:r>
              <a:rPr lang="en-GB"/>
              <a:t>Ageing processes are in general very difficult to predict. </a:t>
            </a:r>
          </a:p>
          <a:p>
            <a:pPr lvl="0">
              <a:lnSpc>
                <a:spcPct val="80000"/>
              </a:lnSpc>
            </a:pPr>
            <a:r>
              <a:rPr lang="en-GB"/>
              <a:t>Genetic predispositions we may need to take into account regarding the overall ageing the process is also co-defined by what we actually do about it. </a:t>
            </a:r>
          </a:p>
          <a:p>
            <a:pPr lvl="0">
              <a:lnSpc>
                <a:spcPct val="80000"/>
              </a:lnSpc>
            </a:pPr>
            <a:r>
              <a:rPr lang="en-GB" b="1">
                <a:solidFill>
                  <a:srgbClr val="203864"/>
                </a:solidFill>
              </a:rPr>
              <a:t>USE IT OR LOSE IT </a:t>
            </a:r>
            <a:r>
              <a:rPr lang="en-GB"/>
              <a:t>- in other words, both cognitive and physical stimulation while ageing, help to preserve cognitive and physical functions we don’t want to lose.  </a:t>
            </a:r>
            <a:r>
              <a:rPr lang="en-GB" b="1">
                <a:solidFill>
                  <a:srgbClr val="203864"/>
                </a:solidFill>
              </a:rPr>
              <a:t>Especially during COVID-19 times.</a:t>
            </a:r>
          </a:p>
          <a:p>
            <a:pPr lvl="0">
              <a:lnSpc>
                <a:spcPct val="80000"/>
              </a:lnSpc>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F3C8-C6FB-4AC3-ABC0-DCAA27FF1C0D}"/>
              </a:ext>
            </a:extLst>
          </p:cNvPr>
          <p:cNvSpPr txBox="1">
            <a:spLocks noGrp="1"/>
          </p:cNvSpPr>
          <p:nvPr>
            <p:ph type="title"/>
          </p:nvPr>
        </p:nvSpPr>
        <p:spPr/>
        <p:txBody>
          <a:bodyPr/>
          <a:lstStyle/>
          <a:p>
            <a:pPr lvl="0"/>
            <a:r>
              <a:rPr lang="en-GB"/>
              <a:t>Osteoporosis </a:t>
            </a:r>
          </a:p>
        </p:txBody>
      </p:sp>
      <p:grpSp>
        <p:nvGrpSpPr>
          <p:cNvPr id="3" name="Group 1">
            <a:extLst>
              <a:ext uri="{FF2B5EF4-FFF2-40B4-BE49-F238E27FC236}">
                <a16:creationId xmlns:a16="http://schemas.microsoft.com/office/drawing/2014/main" id="{22CC1C65-C181-4025-B0C1-BEE98A778982}"/>
              </a:ext>
            </a:extLst>
          </p:cNvPr>
          <p:cNvGrpSpPr/>
          <p:nvPr/>
        </p:nvGrpSpPr>
        <p:grpSpPr>
          <a:xfrm>
            <a:off x="285750" y="214317"/>
            <a:ext cx="11518321" cy="6284908"/>
            <a:chOff x="285750" y="214317"/>
            <a:chExt cx="11518321" cy="6284908"/>
          </a:xfrm>
        </p:grpSpPr>
        <p:pic>
          <p:nvPicPr>
            <p:cNvPr id="4" name="Picture 2">
              <a:extLst>
                <a:ext uri="{FF2B5EF4-FFF2-40B4-BE49-F238E27FC236}">
                  <a16:creationId xmlns:a16="http://schemas.microsoft.com/office/drawing/2014/main" id="{EA7E812E-5226-4C4C-97D9-316D6274B1D2}"/>
                </a:ext>
              </a:extLst>
            </p:cNvPr>
            <p:cNvPicPr>
              <a:picLocks noChangeAspect="1"/>
            </p:cNvPicPr>
            <p:nvPr/>
          </p:nvPicPr>
          <p:blipFill>
            <a:blip r:embed="rId2"/>
            <a:srcRect/>
            <a:stretch>
              <a:fillRect/>
            </a:stretch>
          </p:blipFill>
          <p:spPr>
            <a:xfrm>
              <a:off x="285750" y="214317"/>
              <a:ext cx="11518321" cy="6284908"/>
            </a:xfrm>
            <a:prstGeom prst="rect">
              <a:avLst/>
            </a:prstGeom>
            <a:noFill/>
            <a:ln>
              <a:noFill/>
            </a:ln>
          </p:spPr>
        </p:pic>
        <p:sp>
          <p:nvSpPr>
            <p:cNvPr id="5" name="Text Box 3">
              <a:extLst>
                <a:ext uri="{FF2B5EF4-FFF2-40B4-BE49-F238E27FC236}">
                  <a16:creationId xmlns:a16="http://schemas.microsoft.com/office/drawing/2014/main" id="{C0835731-D788-44EA-86D9-D3A489F8ACC0}"/>
                </a:ext>
              </a:extLst>
            </p:cNvPr>
            <p:cNvSpPr txBox="1"/>
            <p:nvPr/>
          </p:nvSpPr>
          <p:spPr>
            <a:xfrm>
              <a:off x="285750" y="214317"/>
              <a:ext cx="11518321" cy="6284908"/>
            </a:xfrm>
            <a:prstGeom prst="rect">
              <a:avLst/>
            </a:prstGeom>
            <a:noFill/>
            <a:ln>
              <a:noFill/>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4121-C03A-4F51-A463-03A2F8F0A06C}"/>
              </a:ext>
            </a:extLst>
          </p:cNvPr>
          <p:cNvSpPr txBox="1">
            <a:spLocks noGrp="1"/>
          </p:cNvSpPr>
          <p:nvPr>
            <p:ph type="title"/>
          </p:nvPr>
        </p:nvSpPr>
        <p:spPr/>
        <p:txBody>
          <a:bodyPr/>
          <a:lstStyle/>
          <a:p>
            <a:endParaRPr lang="en-GB"/>
          </a:p>
        </p:txBody>
      </p:sp>
      <p:pic>
        <p:nvPicPr>
          <p:cNvPr id="3" name="Content Placeholder 7">
            <a:extLst>
              <a:ext uri="{FF2B5EF4-FFF2-40B4-BE49-F238E27FC236}">
                <a16:creationId xmlns:a16="http://schemas.microsoft.com/office/drawing/2014/main" id="{57899D53-B6AD-4F18-B812-9618BE178B6D}"/>
              </a:ext>
            </a:extLst>
          </p:cNvPr>
          <p:cNvPicPr>
            <a:picLocks noGrp="1" noChangeAspect="1"/>
          </p:cNvPicPr>
          <p:nvPr>
            <p:ph idx="1"/>
          </p:nvPr>
        </p:nvPicPr>
        <p:blipFill>
          <a:blip r:embed="rId2"/>
          <a:stretch>
            <a:fillRect/>
          </a:stretch>
        </p:blipFill>
        <p:spPr>
          <a:xfrm>
            <a:off x="838203" y="365129"/>
            <a:ext cx="10674925" cy="607723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5CCF67A-140F-4E67-8CE4-008A81D9BF7F}"/>
              </a:ext>
            </a:extLst>
          </p:cNvPr>
          <p:cNvSpPr txBox="1">
            <a:spLocks noGrp="1"/>
          </p:cNvSpPr>
          <p:nvPr>
            <p:ph idx="1"/>
          </p:nvPr>
        </p:nvSpPr>
        <p:spPr>
          <a:xfrm>
            <a:off x="335283" y="121916"/>
            <a:ext cx="7467603" cy="6446520"/>
          </a:xfrm>
        </p:spPr>
        <p:txBody>
          <a:bodyPr/>
          <a:lstStyle/>
          <a:p>
            <a:pPr lvl="0">
              <a:lnSpc>
                <a:spcPct val="80000"/>
              </a:lnSpc>
            </a:pPr>
            <a:endParaRPr lang="en-GB" sz="2400" dirty="0"/>
          </a:p>
          <a:p>
            <a:pPr lvl="0">
              <a:lnSpc>
                <a:spcPct val="80000"/>
              </a:lnSpc>
            </a:pPr>
            <a:endParaRPr lang="en-GB" sz="2400" dirty="0"/>
          </a:p>
          <a:p>
            <a:pPr lvl="0">
              <a:lnSpc>
                <a:spcPct val="80000"/>
              </a:lnSpc>
            </a:pPr>
            <a:endParaRPr lang="en-GB" sz="2400" dirty="0"/>
          </a:p>
          <a:p>
            <a:pPr lvl="0">
              <a:lnSpc>
                <a:spcPct val="80000"/>
              </a:lnSpc>
            </a:pPr>
            <a:r>
              <a:rPr lang="en-GB" sz="2400" dirty="0"/>
              <a:t>Bone is very important as it </a:t>
            </a:r>
            <a:r>
              <a:rPr lang="en-GB" sz="2400" b="1" dirty="0">
                <a:solidFill>
                  <a:srgbClr val="203864"/>
                </a:solidFill>
              </a:rPr>
              <a:t>protects internal organs</a:t>
            </a:r>
            <a:r>
              <a:rPr lang="en-GB" sz="2400" dirty="0"/>
              <a:t>, creates support for the body, </a:t>
            </a:r>
            <a:r>
              <a:rPr lang="en-GB" sz="2400" b="1" dirty="0">
                <a:solidFill>
                  <a:srgbClr val="203864"/>
                </a:solidFill>
              </a:rPr>
              <a:t>muscles are attached to it</a:t>
            </a:r>
          </a:p>
          <a:p>
            <a:pPr lvl="0">
              <a:lnSpc>
                <a:spcPct val="80000"/>
              </a:lnSpc>
            </a:pPr>
            <a:endParaRPr lang="en-GB" sz="2400" b="1" dirty="0">
              <a:solidFill>
                <a:srgbClr val="203864"/>
              </a:solidFill>
            </a:endParaRPr>
          </a:p>
          <a:p>
            <a:pPr lvl="0">
              <a:lnSpc>
                <a:spcPct val="80000"/>
              </a:lnSpc>
            </a:pPr>
            <a:r>
              <a:rPr lang="en-GB" sz="2400" dirty="0"/>
              <a:t>Healthy bone is very important to healthy ageing</a:t>
            </a:r>
          </a:p>
          <a:p>
            <a:pPr lvl="0">
              <a:lnSpc>
                <a:spcPct val="80000"/>
              </a:lnSpc>
            </a:pPr>
            <a:endParaRPr lang="en-GB" sz="2400" dirty="0"/>
          </a:p>
          <a:p>
            <a:pPr lvl="0">
              <a:lnSpc>
                <a:spcPct val="80000"/>
              </a:lnSpc>
            </a:pPr>
            <a:r>
              <a:rPr lang="en-GB" sz="2400" dirty="0"/>
              <a:t>Muscle atrophy is a big problem while ageing as it affects directly our postural stability, mobility and falls and also </a:t>
            </a:r>
            <a:r>
              <a:rPr lang="en-GB" sz="2400" b="1" dirty="0">
                <a:solidFill>
                  <a:srgbClr val="203864"/>
                </a:solidFill>
              </a:rPr>
              <a:t>bones</a:t>
            </a:r>
          </a:p>
          <a:p>
            <a:pPr lvl="0">
              <a:lnSpc>
                <a:spcPct val="80000"/>
              </a:lnSpc>
            </a:pPr>
            <a:endParaRPr lang="en-GB" sz="2400" dirty="0"/>
          </a:p>
          <a:p>
            <a:pPr lvl="0">
              <a:lnSpc>
                <a:spcPct val="80000"/>
              </a:lnSpc>
            </a:pPr>
            <a:endParaRPr lang="en-GB" sz="2400" dirty="0"/>
          </a:p>
          <a:p>
            <a:pPr lvl="0">
              <a:lnSpc>
                <a:spcPct val="80000"/>
              </a:lnSpc>
            </a:pPr>
            <a:r>
              <a:rPr lang="en-GB" sz="2400" b="1" u="sng" dirty="0">
                <a:solidFill>
                  <a:srgbClr val="203864"/>
                </a:solidFill>
              </a:rPr>
              <a:t>more details Move it and Breathe (May 2022) &amp; Standing tall (June 2022) talks.</a:t>
            </a:r>
            <a:endParaRPr lang="en-GB" sz="2400" b="1" dirty="0">
              <a:solidFill>
                <a:srgbClr val="203864"/>
              </a:solidFill>
            </a:endParaRPr>
          </a:p>
        </p:txBody>
      </p:sp>
      <p:pic>
        <p:nvPicPr>
          <p:cNvPr id="3" name="Picture 2" descr="Image result for muscle and bone">
            <a:extLst>
              <a:ext uri="{FF2B5EF4-FFF2-40B4-BE49-F238E27FC236}">
                <a16:creationId xmlns:a16="http://schemas.microsoft.com/office/drawing/2014/main" id="{065B5EC4-14EC-4763-8ABF-C1AB4EC39F7C}"/>
              </a:ext>
            </a:extLst>
          </p:cNvPr>
          <p:cNvPicPr>
            <a:picLocks noChangeAspect="1"/>
          </p:cNvPicPr>
          <p:nvPr/>
        </p:nvPicPr>
        <p:blipFill>
          <a:blip r:embed="rId2"/>
          <a:srcRect/>
          <a:stretch>
            <a:fillRect/>
          </a:stretch>
        </p:blipFill>
        <p:spPr>
          <a:xfrm>
            <a:off x="7940036" y="121916"/>
            <a:ext cx="4251959" cy="664464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724A-2306-4E57-AE31-D0EA42F09744}"/>
              </a:ext>
            </a:extLst>
          </p:cNvPr>
          <p:cNvSpPr txBox="1">
            <a:spLocks noGrp="1"/>
          </p:cNvSpPr>
          <p:nvPr>
            <p:ph type="title"/>
          </p:nvPr>
        </p:nvSpPr>
        <p:spPr>
          <a:xfrm>
            <a:off x="410812" y="192846"/>
            <a:ext cx="10515600" cy="1325559"/>
          </a:xfrm>
        </p:spPr>
        <p:txBody>
          <a:bodyPr/>
          <a:lstStyle/>
          <a:p>
            <a:pPr lvl="0"/>
            <a:r>
              <a:rPr lang="en-GB" b="1">
                <a:solidFill>
                  <a:srgbClr val="203864"/>
                </a:solidFill>
              </a:rPr>
              <a:t>Frailty</a:t>
            </a:r>
            <a:r>
              <a:rPr lang="en-GB"/>
              <a:t>	</a:t>
            </a:r>
          </a:p>
        </p:txBody>
      </p:sp>
      <p:sp>
        <p:nvSpPr>
          <p:cNvPr id="3" name="Content Placeholder 2">
            <a:extLst>
              <a:ext uri="{FF2B5EF4-FFF2-40B4-BE49-F238E27FC236}">
                <a16:creationId xmlns:a16="http://schemas.microsoft.com/office/drawing/2014/main" id="{2C0137DE-DE48-4D13-A8F0-322C648825B6}"/>
              </a:ext>
            </a:extLst>
          </p:cNvPr>
          <p:cNvSpPr txBox="1">
            <a:spLocks noGrp="1"/>
          </p:cNvSpPr>
          <p:nvPr>
            <p:ph idx="1"/>
          </p:nvPr>
        </p:nvSpPr>
        <p:spPr>
          <a:xfrm>
            <a:off x="357804" y="1589108"/>
            <a:ext cx="11834192" cy="5103248"/>
          </a:xfrm>
        </p:spPr>
        <p:txBody>
          <a:bodyPr/>
          <a:lstStyle/>
          <a:p>
            <a:pPr lvl="0">
              <a:lnSpc>
                <a:spcPct val="80000"/>
              </a:lnSpc>
            </a:pPr>
            <a:r>
              <a:rPr lang="en-GB" sz="2200"/>
              <a:t>In clinical terms, frailty is characterised by </a:t>
            </a:r>
            <a:r>
              <a:rPr lang="en-GB" sz="2200" b="1">
                <a:solidFill>
                  <a:srgbClr val="203864"/>
                </a:solidFill>
              </a:rPr>
              <a:t>loss of biological reserves across multiple organ systems</a:t>
            </a:r>
            <a:r>
              <a:rPr lang="en-GB" sz="2200"/>
              <a:t> and increasing vulnerability to physiological decompensation after a stressor event.</a:t>
            </a:r>
          </a:p>
          <a:p>
            <a:pPr lvl="0">
              <a:lnSpc>
                <a:spcPct val="80000"/>
              </a:lnSpc>
            </a:pPr>
            <a:endParaRPr lang="en-GB" sz="2200"/>
          </a:p>
          <a:p>
            <a:pPr lvl="0">
              <a:lnSpc>
                <a:spcPct val="80000"/>
              </a:lnSpc>
            </a:pPr>
            <a:r>
              <a:rPr lang="en-GB" sz="2200"/>
              <a:t>Loss of resilience that </a:t>
            </a:r>
            <a:r>
              <a:rPr lang="en-GB" sz="2200" b="1">
                <a:solidFill>
                  <a:srgbClr val="203864"/>
                </a:solidFill>
              </a:rPr>
              <a:t>people living with frailty do not bounce back quickly after a physical or mental illness, an accident or other stressful event.</a:t>
            </a:r>
          </a:p>
          <a:p>
            <a:pPr lvl="0">
              <a:lnSpc>
                <a:spcPct val="80000"/>
              </a:lnSpc>
            </a:pPr>
            <a:endParaRPr lang="en-GB" sz="2200" b="1">
              <a:solidFill>
                <a:srgbClr val="203864"/>
              </a:solidFill>
            </a:endParaRPr>
          </a:p>
          <a:p>
            <a:pPr lvl="0">
              <a:lnSpc>
                <a:spcPct val="80000"/>
              </a:lnSpc>
            </a:pPr>
            <a:r>
              <a:rPr lang="en-GB" sz="2200"/>
              <a:t>Frailty is a common geriatric syndrome, the overall prevalence of frailty in people aged over 60 is 14% and it tends to be more common in women. </a:t>
            </a:r>
            <a:r>
              <a:rPr lang="en-GB" sz="2200" b="1">
                <a:solidFill>
                  <a:srgbClr val="203864"/>
                </a:solidFill>
              </a:rPr>
              <a:t>5% of people aged 60-69 have frailty</a:t>
            </a:r>
            <a:r>
              <a:rPr lang="en-GB" sz="2200"/>
              <a:t>. This rises to </a:t>
            </a:r>
            <a:r>
              <a:rPr lang="en-GB" sz="2200" b="1">
                <a:solidFill>
                  <a:srgbClr val="203864"/>
                </a:solidFill>
              </a:rPr>
              <a:t>65% in people aged over 90</a:t>
            </a:r>
            <a:r>
              <a:rPr lang="en-GB" sz="2200"/>
              <a:t>. </a:t>
            </a:r>
          </a:p>
          <a:p>
            <a:pPr lvl="0">
              <a:lnSpc>
                <a:spcPct val="70000"/>
              </a:lnSpc>
            </a:pPr>
            <a:endParaRPr lang="en-GB" sz="2200" b="1">
              <a:solidFill>
                <a:srgbClr val="203864"/>
              </a:solidFill>
            </a:endParaRPr>
          </a:p>
          <a:p>
            <a:pPr lvl="0">
              <a:lnSpc>
                <a:spcPct val="70000"/>
              </a:lnSpc>
            </a:pPr>
            <a:r>
              <a:rPr lang="en-GB" sz="2200"/>
              <a:t>Frailty is linked with </a:t>
            </a:r>
            <a:r>
              <a:rPr lang="en-GB" sz="2200" b="1">
                <a:solidFill>
                  <a:srgbClr val="203864"/>
                </a:solidFill>
              </a:rPr>
              <a:t>lack of exercise</a:t>
            </a:r>
            <a:r>
              <a:rPr lang="en-GB" sz="2200"/>
              <a:t>, </a:t>
            </a:r>
            <a:r>
              <a:rPr lang="en-GB" sz="2200" b="1">
                <a:solidFill>
                  <a:srgbClr val="203864"/>
                </a:solidFill>
              </a:rPr>
              <a:t>poor mobility</a:t>
            </a:r>
            <a:r>
              <a:rPr lang="en-GB" sz="2200"/>
              <a:t>, </a:t>
            </a:r>
            <a:r>
              <a:rPr lang="en-GB" sz="2200" b="1">
                <a:solidFill>
                  <a:srgbClr val="203864"/>
                </a:solidFill>
              </a:rPr>
              <a:t>difficulty doing Activities of Daily living </a:t>
            </a:r>
            <a:r>
              <a:rPr lang="en-GB" sz="2200"/>
              <a:t>(ADL), but specially </a:t>
            </a:r>
            <a:r>
              <a:rPr lang="en-GB" sz="2200" b="1">
                <a:solidFill>
                  <a:srgbClr val="203864"/>
                </a:solidFill>
              </a:rPr>
              <a:t>with complications after injuries, illnesses</a:t>
            </a:r>
            <a:r>
              <a:rPr lang="en-GB" sz="2200"/>
              <a:t>, other accidents or stressful events</a:t>
            </a:r>
          </a:p>
          <a:p>
            <a:pPr lvl="0">
              <a:lnSpc>
                <a:spcPct val="70000"/>
              </a:lnSpc>
            </a:pPr>
            <a:endParaRPr lang="en-GB" sz="2200" b="1">
              <a:solidFill>
                <a:srgbClr val="203864"/>
              </a:solidFill>
            </a:endParaRPr>
          </a:p>
          <a:p>
            <a:pPr lvl="0">
              <a:lnSpc>
                <a:spcPct val="70000"/>
              </a:lnSpc>
            </a:pPr>
            <a:r>
              <a:rPr lang="en-GB" sz="2200" b="1">
                <a:solidFill>
                  <a:srgbClr val="203864"/>
                </a:solidFill>
              </a:rPr>
              <a:t>Nutrition, hydration, physical, cognitive and social activity/stimulation</a:t>
            </a:r>
          </a:p>
          <a:p>
            <a:pPr lvl="0">
              <a:lnSpc>
                <a:spcPct val="80000"/>
              </a:lnSpc>
            </a:pPr>
            <a:endParaRPr lang="en-GB"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13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BD2A-C5DA-4C13-B257-24D9A39A2037}"/>
              </a:ext>
            </a:extLst>
          </p:cNvPr>
          <p:cNvSpPr txBox="1">
            <a:spLocks noGrp="1"/>
          </p:cNvSpPr>
          <p:nvPr>
            <p:ph type="title"/>
          </p:nvPr>
        </p:nvSpPr>
        <p:spPr>
          <a:xfrm>
            <a:off x="281354" y="302852"/>
            <a:ext cx="10515600" cy="720080"/>
          </a:xfrm>
        </p:spPr>
        <p:txBody>
          <a:bodyPr/>
          <a:lstStyle/>
          <a:p>
            <a:pPr lvl="0"/>
            <a:r>
              <a:rPr lang="en-GB" b="1" dirty="0">
                <a:solidFill>
                  <a:srgbClr val="1F497D"/>
                </a:solidFill>
              </a:rPr>
              <a:t>Hormonal changes at midlife </a:t>
            </a:r>
          </a:p>
        </p:txBody>
      </p:sp>
      <p:sp>
        <p:nvSpPr>
          <p:cNvPr id="3" name="Content Placeholder 2">
            <a:extLst>
              <a:ext uri="{FF2B5EF4-FFF2-40B4-BE49-F238E27FC236}">
                <a16:creationId xmlns:a16="http://schemas.microsoft.com/office/drawing/2014/main" id="{F98BF9C7-D534-42F6-8B62-684C0231FC0D}"/>
              </a:ext>
            </a:extLst>
          </p:cNvPr>
          <p:cNvSpPr txBox="1">
            <a:spLocks noGrp="1"/>
          </p:cNvSpPr>
          <p:nvPr>
            <p:ph idx="1"/>
          </p:nvPr>
        </p:nvSpPr>
        <p:spPr>
          <a:xfrm>
            <a:off x="281354" y="1124739"/>
            <a:ext cx="11521440" cy="5247926"/>
          </a:xfrm>
        </p:spPr>
        <p:txBody>
          <a:bodyPr/>
          <a:lstStyle/>
          <a:p>
            <a:pPr lvl="0"/>
            <a:endParaRPr lang="en-GB" dirty="0">
              <a:solidFill>
                <a:srgbClr val="1F497D"/>
              </a:solidFill>
            </a:endParaRPr>
          </a:p>
          <a:p>
            <a:pPr lvl="0"/>
            <a:endParaRPr lang="en-GB" dirty="0">
              <a:solidFill>
                <a:srgbClr val="1F497D"/>
              </a:solidFill>
            </a:endParaRPr>
          </a:p>
          <a:p>
            <a:pPr lvl="0"/>
            <a:r>
              <a:rPr lang="en-GB" dirty="0">
                <a:solidFill>
                  <a:srgbClr val="1F497D"/>
                </a:solidFill>
              </a:rPr>
              <a:t>These affect many at the midlife transition both directly and indirectly. This talk considers those who identify and women or possibly non-binary, and also those who identify as men.</a:t>
            </a:r>
          </a:p>
          <a:p>
            <a:pPr lvl="0"/>
            <a:endParaRPr lang="en-GB" dirty="0">
              <a:solidFill>
                <a:srgbClr val="1F497D"/>
              </a:solidFill>
            </a:endParaRPr>
          </a:p>
          <a:p>
            <a:pPr lvl="0"/>
            <a:r>
              <a:rPr lang="en-GB" dirty="0">
                <a:solidFill>
                  <a:srgbClr val="1F497D"/>
                </a:solidFill>
              </a:rPr>
              <a:t>Changes to the sex hormones in the body can also be brought on early through surgery or a condition. If this is not present those born with ovaries and womb can experience a significant  substantial series of changes from 30s (more typically 40s) onwards which give rise to a large range of menopause symptoms, affecting every aspect of living. </a:t>
            </a:r>
          </a:p>
          <a:p>
            <a:pPr marL="0" lvl="0" indent="0">
              <a:buNone/>
            </a:pPr>
            <a:endParaRPr lang="en-GB" dirty="0"/>
          </a:p>
          <a:p>
            <a:pPr marL="0" lvl="0" indent="0">
              <a:buNone/>
            </a:pP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0C9E8-2B07-47F4-8957-ACC551F7B735}"/>
              </a:ext>
            </a:extLst>
          </p:cNvPr>
          <p:cNvSpPr>
            <a:spLocks noGrp="1"/>
          </p:cNvSpPr>
          <p:nvPr>
            <p:ph idx="1"/>
          </p:nvPr>
        </p:nvSpPr>
        <p:spPr>
          <a:xfrm>
            <a:off x="239150" y="365760"/>
            <a:ext cx="11816861" cy="6175717"/>
          </a:xfrm>
        </p:spPr>
        <p:txBody>
          <a:bodyPr/>
          <a:lstStyle/>
          <a:p>
            <a:pPr lvl="0"/>
            <a:r>
              <a:rPr lang="en-GB" sz="2600" dirty="0">
                <a:solidFill>
                  <a:srgbClr val="1F497D"/>
                </a:solidFill>
              </a:rPr>
              <a:t>Many will need hormonal replacement help. Some will be able to manage through lifestyle shifts including diet. For all these elements will support wellbeing and health through this long transition.</a:t>
            </a:r>
          </a:p>
          <a:p>
            <a:pPr lvl="0"/>
            <a:endParaRPr lang="en-GB" sz="2600" dirty="0">
              <a:solidFill>
                <a:srgbClr val="1F497D"/>
              </a:solidFill>
            </a:endParaRPr>
          </a:p>
          <a:p>
            <a:pPr lvl="0"/>
            <a:r>
              <a:rPr lang="en-GB" sz="2600" dirty="0">
                <a:solidFill>
                  <a:srgbClr val="1F497D"/>
                </a:solidFill>
              </a:rPr>
              <a:t>How long? Possibly 2 year, many experience up to 15 years and some experience till the end of their lives.</a:t>
            </a:r>
          </a:p>
          <a:p>
            <a:endParaRPr lang="en-GB" sz="2600" dirty="0"/>
          </a:p>
          <a:p>
            <a:r>
              <a:rPr lang="en-GB" sz="2600" dirty="0"/>
              <a:t>Main symptoms might include:</a:t>
            </a:r>
          </a:p>
          <a:p>
            <a:pPr lvl="0">
              <a:buFont typeface="Wingdings" pitchFamily="2"/>
              <a:buChar char="Ø"/>
            </a:pPr>
            <a:r>
              <a:rPr lang="en-GB" sz="2600" dirty="0">
                <a:solidFill>
                  <a:srgbClr val="1F497D"/>
                </a:solidFill>
              </a:rPr>
              <a:t>Physical – exhaustion, </a:t>
            </a:r>
            <a:r>
              <a:rPr lang="en-GB" sz="2600" dirty="0" err="1">
                <a:solidFill>
                  <a:srgbClr val="1F497D"/>
                </a:solidFill>
              </a:rPr>
              <a:t>genito</a:t>
            </a:r>
            <a:r>
              <a:rPr lang="en-GB" sz="2600" dirty="0">
                <a:solidFill>
                  <a:srgbClr val="1F497D"/>
                </a:solidFill>
              </a:rPr>
              <a:t>-urinary &amp; atrophy, joint pain, excessive bleeding, palpitations, bone loss, dry eye, tinnitus, burning tongue, restless legs</a:t>
            </a:r>
          </a:p>
          <a:p>
            <a:pPr lvl="0">
              <a:buFont typeface="Wingdings" pitchFamily="2"/>
              <a:buChar char="Ø"/>
            </a:pPr>
            <a:r>
              <a:rPr lang="en-GB" sz="2600" dirty="0">
                <a:solidFill>
                  <a:srgbClr val="1F497D"/>
                </a:solidFill>
              </a:rPr>
              <a:t>Emotional – anxiety, depression, flatlining, anger, mood flux, tears, rage, irrational fear, fluctuating mood</a:t>
            </a:r>
          </a:p>
          <a:p>
            <a:pPr lvl="0">
              <a:buFont typeface="Wingdings" pitchFamily="2"/>
              <a:buChar char="Ø"/>
            </a:pPr>
            <a:r>
              <a:rPr lang="en-GB" sz="2600" dirty="0">
                <a:solidFill>
                  <a:srgbClr val="1F497D"/>
                </a:solidFill>
              </a:rPr>
              <a:t>Cognitive/Psychological – brain fog, sleeplessness, sensory overload, hard to concentrate</a:t>
            </a:r>
          </a:p>
          <a:p>
            <a:pPr lvl="0">
              <a:buFont typeface="Wingdings" pitchFamily="2"/>
              <a:buChar char="Ø"/>
            </a:pPr>
            <a:r>
              <a:rPr lang="en-GB" sz="2600" dirty="0">
                <a:solidFill>
                  <a:srgbClr val="1F497D"/>
                </a:solidFill>
              </a:rPr>
              <a:t>Relational – family, work, sexual responsiveness/libido loss</a:t>
            </a:r>
          </a:p>
          <a:p>
            <a:endParaRPr lang="en-GB" sz="2600" dirty="0"/>
          </a:p>
        </p:txBody>
      </p:sp>
    </p:spTree>
    <p:extLst>
      <p:ext uri="{BB962C8B-B14F-4D97-AF65-F5344CB8AC3E}">
        <p14:creationId xmlns:p14="http://schemas.microsoft.com/office/powerpoint/2010/main" val="1088356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140">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83AA6F-4AE4-4440-96EF-8A4B0DFCD7CA}"/>
              </a:ext>
            </a:extLst>
          </p:cNvPr>
          <p:cNvSpPr txBox="1">
            <a:spLocks noGrp="1"/>
          </p:cNvSpPr>
          <p:nvPr>
            <p:ph idx="1"/>
          </p:nvPr>
        </p:nvSpPr>
        <p:spPr>
          <a:xfrm>
            <a:off x="520505" y="1124739"/>
            <a:ext cx="10833298" cy="5052215"/>
          </a:xfrm>
        </p:spPr>
        <p:txBody>
          <a:bodyPr/>
          <a:lstStyle/>
          <a:p>
            <a:pPr>
              <a:spcBef>
                <a:spcPts val="1600"/>
              </a:spcBef>
              <a:spcAft>
                <a:spcPts val="1600"/>
              </a:spcAft>
            </a:pPr>
            <a:r>
              <a:rPr lang="en-GB" dirty="0">
                <a:solidFill>
                  <a:srgbClr val="1F497D"/>
                </a:solidFill>
              </a:rPr>
              <a:t>Onset is varied</a:t>
            </a:r>
          </a:p>
          <a:p>
            <a:pPr marL="0" lvl="0" indent="0">
              <a:spcBef>
                <a:spcPts val="1600"/>
              </a:spcBef>
              <a:spcAft>
                <a:spcPts val="1600"/>
              </a:spcAft>
              <a:buNone/>
            </a:pPr>
            <a:r>
              <a:rPr lang="en-GB" dirty="0">
                <a:solidFill>
                  <a:srgbClr val="1F497D"/>
                </a:solidFill>
              </a:rPr>
              <a:t>Treatable – Systemic and localised Hormonal replacement therapy (HRT) as a first response, along with T4 thyroid testing and testosterone. </a:t>
            </a:r>
          </a:p>
          <a:p>
            <a:pPr marL="0" lvl="0" indent="0">
              <a:spcBef>
                <a:spcPts val="1600"/>
              </a:spcBef>
              <a:spcAft>
                <a:spcPts val="1600"/>
              </a:spcAft>
              <a:buNone/>
            </a:pPr>
            <a:r>
              <a:rPr lang="en-GB" dirty="0">
                <a:solidFill>
                  <a:srgbClr val="1F497D"/>
                </a:solidFill>
              </a:rPr>
              <a:t>Over 45 - diagnosis by symptoms only. </a:t>
            </a:r>
          </a:p>
          <a:p>
            <a:pPr marL="0" lvl="0" indent="0">
              <a:spcBef>
                <a:spcPts val="1600"/>
              </a:spcBef>
              <a:spcAft>
                <a:spcPts val="1600"/>
              </a:spcAft>
              <a:buNone/>
            </a:pPr>
            <a:r>
              <a:rPr lang="en-GB" dirty="0">
                <a:solidFill>
                  <a:srgbClr val="1F497D"/>
                </a:solidFill>
              </a:rPr>
              <a:t>Lifestyle changes, especially around ‘</a:t>
            </a:r>
            <a:r>
              <a:rPr lang="en-GB" b="1" dirty="0">
                <a:solidFill>
                  <a:srgbClr val="1F497D"/>
                </a:solidFill>
              </a:rPr>
              <a:t>Five Pillars for Ageing Well</a:t>
            </a:r>
            <a:r>
              <a:rPr lang="en-GB" dirty="0">
                <a:solidFill>
                  <a:srgbClr val="1F497D"/>
                </a:solidFill>
              </a:rPr>
              <a:t>’ to reduce stress and renegotiate social roles, along with medical interventions. Many women need help and find it hard to get. </a:t>
            </a:r>
          </a:p>
          <a:p>
            <a:pPr marL="0" lvl="0" indent="0">
              <a:spcBef>
                <a:spcPts val="1600"/>
              </a:spcBef>
              <a:spcAft>
                <a:spcPts val="1600"/>
              </a:spcAft>
              <a:buNone/>
            </a:pP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A0E8-40BF-4773-9AF9-0AD06FE7B6B5}"/>
              </a:ext>
            </a:extLst>
          </p:cNvPr>
          <p:cNvSpPr txBox="1">
            <a:spLocks noGrp="1"/>
          </p:cNvSpPr>
          <p:nvPr>
            <p:ph type="title"/>
          </p:nvPr>
        </p:nvSpPr>
        <p:spPr>
          <a:xfrm>
            <a:off x="562708" y="274320"/>
            <a:ext cx="10791092" cy="850419"/>
          </a:xfrm>
        </p:spPr>
        <p:txBody>
          <a:bodyPr/>
          <a:lstStyle/>
          <a:p>
            <a:pPr lvl="0"/>
            <a:br>
              <a:rPr lang="en-GB" b="1" dirty="0">
                <a:solidFill>
                  <a:srgbClr val="1F497D"/>
                </a:solidFill>
              </a:rPr>
            </a:br>
            <a:r>
              <a:rPr lang="en-GB" b="1" dirty="0">
                <a:solidFill>
                  <a:srgbClr val="1F497D"/>
                </a:solidFill>
              </a:rPr>
              <a:t>Andropause</a:t>
            </a:r>
            <a:br>
              <a:rPr lang="en-GB" b="1" dirty="0">
                <a:solidFill>
                  <a:srgbClr val="1F497D"/>
                </a:solidFill>
              </a:rPr>
            </a:br>
            <a:endParaRPr lang="en-GB" b="1" dirty="0">
              <a:solidFill>
                <a:srgbClr val="1F497D"/>
              </a:solidFill>
            </a:endParaRPr>
          </a:p>
        </p:txBody>
      </p:sp>
      <p:sp>
        <p:nvSpPr>
          <p:cNvPr id="3" name="Content Placeholder 2">
            <a:extLst>
              <a:ext uri="{FF2B5EF4-FFF2-40B4-BE49-F238E27FC236}">
                <a16:creationId xmlns:a16="http://schemas.microsoft.com/office/drawing/2014/main" id="{B002612C-C45C-4334-BDD8-36344EDDA8C6}"/>
              </a:ext>
            </a:extLst>
          </p:cNvPr>
          <p:cNvSpPr txBox="1">
            <a:spLocks noGrp="1"/>
          </p:cNvSpPr>
          <p:nvPr>
            <p:ph idx="1"/>
          </p:nvPr>
        </p:nvSpPr>
        <p:spPr>
          <a:xfrm>
            <a:off x="281354" y="1124739"/>
            <a:ext cx="11910646" cy="5458941"/>
          </a:xfrm>
        </p:spPr>
        <p:txBody>
          <a:bodyPr/>
          <a:lstStyle/>
          <a:p>
            <a:pPr lvl="0"/>
            <a:endParaRPr lang="en-GB" dirty="0">
              <a:solidFill>
                <a:srgbClr val="1F497D"/>
              </a:solidFill>
            </a:endParaRPr>
          </a:p>
          <a:p>
            <a:pPr lvl="0"/>
            <a:r>
              <a:rPr lang="en-GB" sz="2600" dirty="0">
                <a:solidFill>
                  <a:srgbClr val="1F497D"/>
                </a:solidFill>
              </a:rPr>
              <a:t>Though not paralleling women’s intensity of experience, men can have hormone changes at this time of life, with negative or positive impacts. </a:t>
            </a:r>
          </a:p>
          <a:p>
            <a:pPr lvl="0"/>
            <a:endParaRPr lang="en-GB" sz="2600" dirty="0">
              <a:solidFill>
                <a:srgbClr val="1F497D"/>
              </a:solidFill>
            </a:endParaRPr>
          </a:p>
          <a:p>
            <a:pPr lvl="0"/>
            <a:r>
              <a:rPr lang="en-GB" sz="2600" dirty="0">
                <a:solidFill>
                  <a:srgbClr val="1F497D"/>
                </a:solidFill>
              </a:rPr>
              <a:t>A key difference is that testosterone decline is gradual not sudden. Negative symptoms such as depression, lethargy, loss of sex drive can be treated with replacement hormones. However these are often unrelated to hormones, more to society’s attitudes to men.</a:t>
            </a:r>
          </a:p>
          <a:p>
            <a:pPr lvl="0"/>
            <a:endParaRPr lang="en-GB" sz="2600" dirty="0">
              <a:solidFill>
                <a:srgbClr val="1F497D"/>
              </a:solidFill>
            </a:endParaRPr>
          </a:p>
          <a:p>
            <a:pPr lvl="0"/>
            <a:r>
              <a:rPr lang="en-GB" sz="2600" dirty="0">
                <a:solidFill>
                  <a:srgbClr val="1F497D"/>
                </a:solidFill>
              </a:rPr>
              <a:t>Help can be offered for existential or lifestyle related negative symptoms, through therapy, CBT, diet, exercise. </a:t>
            </a:r>
          </a:p>
          <a:p>
            <a:pPr lvl="0"/>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15A7-AA15-4880-B2B3-D7E59A05B296}"/>
              </a:ext>
            </a:extLst>
          </p:cNvPr>
          <p:cNvSpPr txBox="1">
            <a:spLocks noGrp="1"/>
          </p:cNvSpPr>
          <p:nvPr>
            <p:ph type="title"/>
          </p:nvPr>
        </p:nvSpPr>
        <p:spPr>
          <a:xfrm>
            <a:off x="396236" y="327995"/>
            <a:ext cx="10927080" cy="3681301"/>
          </a:xfrm>
        </p:spPr>
        <p:txBody>
          <a:bodyPr/>
          <a:lstStyle/>
          <a:p>
            <a:pPr lvl="0"/>
            <a:r>
              <a:rPr lang="en-GB" sz="3600" b="1" dirty="0">
                <a:solidFill>
                  <a:srgbClr val="203864"/>
                </a:solidFill>
              </a:rPr>
              <a:t>Thank you for joining today &amp; questions</a:t>
            </a:r>
            <a:br>
              <a:rPr lang="en-GB" sz="3600" b="1" dirty="0">
                <a:solidFill>
                  <a:srgbClr val="203864"/>
                </a:solidFill>
              </a:rPr>
            </a:br>
            <a:br>
              <a:rPr lang="en-GB" sz="3600" b="1" dirty="0">
                <a:solidFill>
                  <a:srgbClr val="203864"/>
                </a:solidFill>
              </a:rPr>
            </a:br>
            <a:r>
              <a:rPr lang="en-GB" sz="3600" b="1" dirty="0">
                <a:solidFill>
                  <a:srgbClr val="203864"/>
                </a:solidFill>
              </a:rPr>
              <a:t>Jitka &amp; Catherine</a:t>
            </a:r>
          </a:p>
        </p:txBody>
      </p:sp>
      <p:sp>
        <p:nvSpPr>
          <p:cNvPr id="3" name="Content Placeholder 2">
            <a:extLst>
              <a:ext uri="{FF2B5EF4-FFF2-40B4-BE49-F238E27FC236}">
                <a16:creationId xmlns:a16="http://schemas.microsoft.com/office/drawing/2014/main" id="{F3798ECE-AB4A-4015-A504-DF37D68E1375}"/>
              </a:ext>
            </a:extLst>
          </p:cNvPr>
          <p:cNvSpPr txBox="1">
            <a:spLocks noGrp="1"/>
          </p:cNvSpPr>
          <p:nvPr>
            <p:ph idx="1"/>
          </p:nvPr>
        </p:nvSpPr>
        <p:spPr>
          <a:xfrm>
            <a:off x="0" y="4586063"/>
            <a:ext cx="12191996" cy="2271927"/>
          </a:xfrm>
        </p:spPr>
        <p:txBody>
          <a:bodyPr/>
          <a:lstStyle/>
          <a:p>
            <a:pPr lvl="0">
              <a:lnSpc>
                <a:spcPct val="100000"/>
              </a:lnSpc>
            </a:pPr>
            <a:r>
              <a:rPr lang="en-GB" sz="2400" dirty="0">
                <a:hlinkClick r:id="rId2"/>
              </a:rPr>
              <a:t>jitka.vseteckova@open.ac.uk</a:t>
            </a:r>
            <a:r>
              <a:rPr lang="en-GB" sz="2400" dirty="0"/>
              <a:t> &amp; </a:t>
            </a:r>
            <a:r>
              <a:rPr lang="en-GB" sz="2400" dirty="0">
                <a:hlinkClick r:id="rId3"/>
              </a:rPr>
              <a:t>catherine.pestano@open.ac.uk</a:t>
            </a:r>
            <a:r>
              <a:rPr lang="en-GB" sz="2400" dirty="0"/>
              <a:t> </a:t>
            </a:r>
          </a:p>
          <a:p>
            <a:pPr lvl="0">
              <a:lnSpc>
                <a:spcPct val="100000"/>
              </a:lnSpc>
            </a:pPr>
            <a:r>
              <a:rPr lang="en-GB" sz="2400" dirty="0">
                <a:hlinkClick r:id="rId4"/>
              </a:rPr>
              <a:t>http://www.open.ac.uk/people/jv2595</a:t>
            </a:r>
            <a:r>
              <a:rPr lang="en-GB" sz="2400" dirty="0"/>
              <a:t> </a:t>
            </a:r>
          </a:p>
          <a:p>
            <a:pPr lvl="0">
              <a:lnSpc>
                <a:spcPct val="100000"/>
              </a:lnSpc>
            </a:pPr>
            <a:endParaRPr lang="en-GB" sz="2400" dirty="0"/>
          </a:p>
          <a:p>
            <a:pPr lvl="0">
              <a:lnSpc>
                <a:spcPct val="100000"/>
              </a:lnSpc>
            </a:pPr>
            <a:r>
              <a:rPr lang="en-GB" sz="2400" b="1" dirty="0">
                <a:hlinkClick r:id="rId5"/>
              </a:rPr>
              <a:t>https://ordo.open.ac.uk/collections/Ageing_Well_Public_Talks_2021-22/5493216</a:t>
            </a:r>
            <a:r>
              <a:rPr lang="en-GB" sz="2400" b="1"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pic>
        <p:nvPicPr>
          <p:cNvPr id="2" name="Picture 4" descr="A close up of text on a white background&#10;&#10;Description generated with high confidence">
            <a:extLst>
              <a:ext uri="{FF2B5EF4-FFF2-40B4-BE49-F238E27FC236}">
                <a16:creationId xmlns:a16="http://schemas.microsoft.com/office/drawing/2014/main" id="{605ACD9C-FCBA-4D57-85DA-B22E3C7D280F}"/>
              </a:ext>
            </a:extLst>
          </p:cNvPr>
          <p:cNvPicPr>
            <a:picLocks noChangeAspect="1"/>
          </p:cNvPicPr>
          <p:nvPr/>
        </p:nvPicPr>
        <p:blipFill>
          <a:blip r:embed="rId2"/>
          <a:stretch>
            <a:fillRect/>
          </a:stretch>
        </p:blipFill>
        <p:spPr>
          <a:xfrm>
            <a:off x="584721" y="357804"/>
            <a:ext cx="8256108" cy="3778098"/>
          </a:xfrm>
          <a:prstGeom prst="rect">
            <a:avLst/>
          </a:prstGeom>
          <a:noFill/>
          <a:ln>
            <a:noFill/>
          </a:ln>
        </p:spPr>
      </p:pic>
      <p:pic>
        <p:nvPicPr>
          <p:cNvPr id="3" name="Picture 5" descr="A close up of a logo&#10;&#10;Description generated with very high confidence">
            <a:extLst>
              <a:ext uri="{FF2B5EF4-FFF2-40B4-BE49-F238E27FC236}">
                <a16:creationId xmlns:a16="http://schemas.microsoft.com/office/drawing/2014/main" id="{56308F94-F1D9-4AF4-A6B6-050588F2A477}"/>
              </a:ext>
            </a:extLst>
          </p:cNvPr>
          <p:cNvPicPr>
            <a:picLocks noChangeAspect="1"/>
          </p:cNvPicPr>
          <p:nvPr/>
        </p:nvPicPr>
        <p:blipFill>
          <a:blip r:embed="rId3"/>
          <a:stretch>
            <a:fillRect/>
          </a:stretch>
        </p:blipFill>
        <p:spPr>
          <a:xfrm>
            <a:off x="9506349" y="357804"/>
            <a:ext cx="2240161" cy="1944096"/>
          </a:xfrm>
          <a:prstGeom prst="rect">
            <a:avLst/>
          </a:prstGeom>
          <a:noFill/>
          <a:ln>
            <a:noFill/>
          </a:ln>
        </p:spPr>
      </p:pic>
      <p:sp>
        <p:nvSpPr>
          <p:cNvPr id="4" name="Title 1">
            <a:extLst>
              <a:ext uri="{FF2B5EF4-FFF2-40B4-BE49-F238E27FC236}">
                <a16:creationId xmlns:a16="http://schemas.microsoft.com/office/drawing/2014/main" id="{BB1362C4-A199-4DF9-9DB4-08EDEB9F998B}"/>
              </a:ext>
            </a:extLst>
          </p:cNvPr>
          <p:cNvSpPr txBox="1">
            <a:spLocks noGrp="1"/>
          </p:cNvSpPr>
          <p:nvPr>
            <p:ph type="title"/>
          </p:nvPr>
        </p:nvSpPr>
        <p:spPr>
          <a:xfrm>
            <a:off x="444041" y="3428999"/>
            <a:ext cx="10522229" cy="3071195"/>
          </a:xfrm>
        </p:spPr>
        <p:txBody>
          <a:bodyPr anchor="b" anchorCtr="1"/>
          <a:lstStyle/>
          <a:p>
            <a:pPr lvl="0" algn="ctr"/>
            <a:r>
              <a:rPr lang="en-US" b="1" dirty="0">
                <a:solidFill>
                  <a:srgbClr val="203864"/>
                </a:solidFill>
              </a:rPr>
              <a:t>Series 2021/22 - 2. Advanced Care Planning</a:t>
            </a:r>
            <a:br>
              <a:rPr lang="en-US" b="1" dirty="0">
                <a:solidFill>
                  <a:srgbClr val="203864"/>
                </a:solidFill>
              </a:rPr>
            </a:br>
            <a:r>
              <a:rPr lang="en-US" sz="2700" b="1" dirty="0">
                <a:solidFill>
                  <a:srgbClr val="203864"/>
                </a:solidFill>
              </a:rPr>
              <a:t>Dr Barbara Gale (CEO, St Nicholas Hospice) </a:t>
            </a:r>
            <a:r>
              <a:rPr lang="en-US" sz="5400" b="1" dirty="0">
                <a:solidFill>
                  <a:srgbClr val="203864"/>
                </a:solidFill>
              </a:rPr>
              <a:t> </a:t>
            </a:r>
            <a:r>
              <a:rPr lang="en-US" sz="2800" b="1" u="sng" dirty="0">
                <a:solidFill>
                  <a:srgbClr val="203864"/>
                </a:solidFill>
              </a:rPr>
              <a:t>20</a:t>
            </a:r>
            <a:r>
              <a:rPr lang="en-US" sz="2800" b="1" u="sng" baseline="30000" dirty="0">
                <a:solidFill>
                  <a:srgbClr val="203864"/>
                </a:solidFill>
              </a:rPr>
              <a:t>th</a:t>
            </a:r>
            <a:r>
              <a:rPr lang="en-US" sz="2800" b="1" u="sng" dirty="0">
                <a:solidFill>
                  <a:srgbClr val="203864"/>
                </a:solidFill>
              </a:rPr>
              <a:t> October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31B10D2-926D-4A16-A271-EE32C4B9C5B5}"/>
              </a:ext>
            </a:extLst>
          </p:cNvPr>
          <p:cNvSpPr txBox="1">
            <a:spLocks noGrp="1"/>
          </p:cNvSpPr>
          <p:nvPr>
            <p:ph type="title"/>
          </p:nvPr>
        </p:nvSpPr>
        <p:spPr>
          <a:xfrm>
            <a:off x="140680" y="365129"/>
            <a:ext cx="11859063" cy="1325559"/>
          </a:xfrm>
        </p:spPr>
        <p:txBody>
          <a:bodyPr/>
          <a:lstStyle/>
          <a:p>
            <a:pPr lvl="0"/>
            <a:r>
              <a:rPr lang="en-GB" sz="3800" b="1">
                <a:solidFill>
                  <a:srgbClr val="203864"/>
                </a:solidFill>
              </a:rPr>
              <a:t>Building bridges – conventions &amp; paradoxes ‘</a:t>
            </a:r>
            <a:r>
              <a:rPr lang="en-GB" sz="3800" b="1" i="1">
                <a:solidFill>
                  <a:srgbClr val="203864"/>
                </a:solidFill>
              </a:rPr>
              <a:t>Education is for the young &amp; Internet is full of resources</a:t>
            </a:r>
            <a:r>
              <a:rPr lang="en-GB" sz="3800" b="1">
                <a:solidFill>
                  <a:srgbClr val="203864"/>
                </a:solidFill>
              </a:rPr>
              <a:t>’</a:t>
            </a:r>
          </a:p>
        </p:txBody>
      </p:sp>
      <p:sp>
        <p:nvSpPr>
          <p:cNvPr id="3" name="Content Placeholder 2">
            <a:extLst>
              <a:ext uri="{FF2B5EF4-FFF2-40B4-BE49-F238E27FC236}">
                <a16:creationId xmlns:a16="http://schemas.microsoft.com/office/drawing/2014/main" id="{EF1CB66C-86B3-43AF-8D89-7DD579B7BDCE}"/>
              </a:ext>
            </a:extLst>
          </p:cNvPr>
          <p:cNvSpPr txBox="1">
            <a:spLocks noGrp="1"/>
          </p:cNvSpPr>
          <p:nvPr>
            <p:ph idx="1"/>
          </p:nvPr>
        </p:nvSpPr>
        <p:spPr>
          <a:xfrm>
            <a:off x="0" y="1825627"/>
            <a:ext cx="11999744" cy="5032372"/>
          </a:xfrm>
        </p:spPr>
        <p:txBody>
          <a:bodyPr/>
          <a:lstStyle/>
          <a:p>
            <a:pPr lvl="0">
              <a:lnSpc>
                <a:spcPct val="50000"/>
              </a:lnSpc>
            </a:pPr>
            <a:endParaRPr lang="en-US" sz="2400" b="1" dirty="0">
              <a:solidFill>
                <a:srgbClr val="203864"/>
              </a:solidFill>
            </a:endParaRPr>
          </a:p>
          <a:p>
            <a:pPr lvl="0"/>
            <a:r>
              <a:rPr lang="en-US" sz="2400" dirty="0"/>
              <a:t>The older we get, the more existing schemas and new information we need to assimilate and as when education is combined with experience, then it becomes the most useful knowledge. </a:t>
            </a:r>
          </a:p>
          <a:p>
            <a:pPr lvl="0"/>
            <a:endParaRPr lang="en-US" sz="2400" dirty="0"/>
          </a:p>
          <a:p>
            <a:pPr lvl="0"/>
            <a:r>
              <a:rPr lang="en-US" sz="2400" dirty="0"/>
              <a:t>The older we get the more needs for education we have. How to stay healthy, how to keep active, how to keep our brains in good shape so that we can enjoy life for longer. This, is not always common knowledge and we grow older we can make good use of it especially when we don’t have easy access to internet and or have hard time finding the right  information there.</a:t>
            </a:r>
          </a:p>
          <a:p>
            <a:pPr lvl="0"/>
            <a:endParaRPr lang="en-US" sz="2400" dirty="0"/>
          </a:p>
          <a:p>
            <a:pPr lvl="0"/>
            <a:r>
              <a:rPr lang="en-US" sz="2400" dirty="0"/>
              <a:t>The  internet is full of materials and information - but still not easily accessible (in terms of language, reliability and validity of research) by everyone, particularly people who need this information, older people who may not be very techy. </a:t>
            </a:r>
          </a:p>
          <a:p>
            <a:pPr lvl="0">
              <a:lnSpc>
                <a:spcPct val="50000"/>
              </a:lnSpc>
            </a:pPr>
            <a:endParaRPr lang="en-GB"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7F26-604D-4EEB-A5A0-5E5417201F00}"/>
              </a:ext>
            </a:extLst>
          </p:cNvPr>
          <p:cNvSpPr txBox="1">
            <a:spLocks noGrp="1"/>
          </p:cNvSpPr>
          <p:nvPr>
            <p:ph type="title"/>
          </p:nvPr>
        </p:nvSpPr>
        <p:spPr>
          <a:xfrm>
            <a:off x="224284" y="167929"/>
            <a:ext cx="11697416" cy="2040428"/>
          </a:xfrm>
        </p:spPr>
        <p:txBody>
          <a:bodyPr/>
          <a:lstStyle/>
          <a:p>
            <a:pPr lvl="0"/>
            <a:br>
              <a:rPr lang="en-GB" sz="1500" b="1"/>
            </a:br>
            <a:r>
              <a:rPr lang="en-GB" sz="1500" b="1"/>
              <a:t>Lifestyles that combine </a:t>
            </a:r>
            <a:r>
              <a:rPr lang="en-GB" sz="1500" b="1">
                <a:highlight>
                  <a:srgbClr val="FFFF00"/>
                </a:highlight>
              </a:rPr>
              <a:t>cognitively stimulating activities with physical activities and rich social networks </a:t>
            </a:r>
            <a:r>
              <a:rPr lang="en-GB" sz="1500" b="1"/>
              <a:t>may provide the best odds of preserving cognitive function in old age </a:t>
            </a:r>
            <a:r>
              <a:rPr lang="en-GB" sz="1500"/>
              <a:t>(</a:t>
            </a:r>
            <a:r>
              <a:rPr lang="en-GB" sz="1500" b="1">
                <a:solidFill>
                  <a:srgbClr val="4472C4"/>
                </a:solidFill>
              </a:rPr>
              <a:t>La Rue, 2010</a:t>
            </a:r>
            <a:r>
              <a:rPr lang="en-GB" sz="1500"/>
              <a:t>).</a:t>
            </a:r>
            <a:br>
              <a:rPr lang="en-GB" sz="1500"/>
            </a:br>
            <a:br>
              <a:rPr lang="en-GB" sz="1500"/>
            </a:br>
            <a:br>
              <a:rPr lang="en-GB" sz="2900" b="1">
                <a:solidFill>
                  <a:srgbClr val="203864"/>
                </a:solidFill>
              </a:rPr>
            </a:br>
            <a:r>
              <a:rPr lang="en-GB" sz="2900" b="1">
                <a:solidFill>
                  <a:srgbClr val="203864"/>
                </a:solidFill>
              </a:rPr>
              <a:t>What is your experience?</a:t>
            </a:r>
            <a:br>
              <a:rPr lang="en-GB" sz="2100"/>
            </a:br>
            <a:endParaRPr lang="en-GB" sz="2100"/>
          </a:p>
        </p:txBody>
      </p:sp>
      <p:pic>
        <p:nvPicPr>
          <p:cNvPr id="3" name="Content Placeholder 3">
            <a:extLst>
              <a:ext uri="{FF2B5EF4-FFF2-40B4-BE49-F238E27FC236}">
                <a16:creationId xmlns:a16="http://schemas.microsoft.com/office/drawing/2014/main" id="{4BEED99A-30CB-4548-830A-F89B7EE2D33A}"/>
              </a:ext>
            </a:extLst>
          </p:cNvPr>
          <p:cNvPicPr>
            <a:picLocks noGrp="1" noChangeAspect="1"/>
          </p:cNvPicPr>
          <p:nvPr>
            <p:ph idx="1"/>
          </p:nvPr>
        </p:nvPicPr>
        <p:blipFill>
          <a:blip r:embed="rId2"/>
          <a:stretch>
            <a:fillRect/>
          </a:stretch>
        </p:blipFill>
        <p:spPr>
          <a:xfrm>
            <a:off x="224284" y="2208358"/>
            <a:ext cx="11697416" cy="4330461"/>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B4B588F3-CA36-44E2-8CBE-B878074C64FD}"/>
              </a:ext>
            </a:extLst>
          </p:cNvPr>
          <p:cNvPicPr>
            <a:picLocks noGrp="1" noChangeAspect="1"/>
          </p:cNvPicPr>
          <p:nvPr>
            <p:ph idx="1"/>
          </p:nvPr>
        </p:nvPicPr>
        <p:blipFill>
          <a:blip r:embed="rId2"/>
          <a:stretch>
            <a:fillRect/>
          </a:stretch>
        </p:blipFill>
        <p:spPr>
          <a:xfrm>
            <a:off x="-120773" y="0"/>
            <a:ext cx="12312770" cy="6858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E457-D17C-4293-9AF6-94E4C0FDD6C5}"/>
              </a:ext>
            </a:extLst>
          </p:cNvPr>
          <p:cNvSpPr txBox="1">
            <a:spLocks noGrp="1"/>
          </p:cNvSpPr>
          <p:nvPr>
            <p:ph type="title"/>
          </p:nvPr>
        </p:nvSpPr>
        <p:spPr/>
        <p:txBody>
          <a:bodyPr/>
          <a:lstStyle/>
          <a:p>
            <a:pPr lvl="0"/>
            <a:r>
              <a:rPr lang="en-GB" b="1">
                <a:solidFill>
                  <a:srgbClr val="1F497D"/>
                </a:solidFill>
              </a:rPr>
              <a:t>Hormonal midlife changes - resources</a:t>
            </a:r>
          </a:p>
        </p:txBody>
      </p:sp>
      <p:sp>
        <p:nvSpPr>
          <p:cNvPr id="3" name="Content Placeholder 2">
            <a:extLst>
              <a:ext uri="{FF2B5EF4-FFF2-40B4-BE49-F238E27FC236}">
                <a16:creationId xmlns:a16="http://schemas.microsoft.com/office/drawing/2014/main" id="{AA5A2BA2-A41C-4B1A-B29C-7163119AE509}"/>
              </a:ext>
            </a:extLst>
          </p:cNvPr>
          <p:cNvSpPr txBox="1">
            <a:spLocks noGrp="1"/>
          </p:cNvSpPr>
          <p:nvPr>
            <p:ph idx="1"/>
          </p:nvPr>
        </p:nvSpPr>
        <p:spPr>
          <a:xfrm>
            <a:off x="623392" y="1825627"/>
            <a:ext cx="11089230" cy="4351336"/>
          </a:xfrm>
        </p:spPr>
        <p:txBody>
          <a:bodyPr/>
          <a:lstStyle/>
          <a:p>
            <a:pPr marL="0" lvl="0" indent="0">
              <a:lnSpc>
                <a:spcPct val="100000"/>
              </a:lnSpc>
              <a:buNone/>
            </a:pPr>
            <a:r>
              <a:rPr lang="en-GB" dirty="0">
                <a:solidFill>
                  <a:srgbClr val="1F497D"/>
                </a:solidFill>
              </a:rPr>
              <a:t>International menopause awareness day 18</a:t>
            </a:r>
            <a:r>
              <a:rPr lang="en-GB" baseline="30000" dirty="0">
                <a:solidFill>
                  <a:srgbClr val="1F497D"/>
                </a:solidFill>
              </a:rPr>
              <a:t>th</a:t>
            </a:r>
            <a:r>
              <a:rPr lang="en-GB" dirty="0">
                <a:solidFill>
                  <a:srgbClr val="1F497D"/>
                </a:solidFill>
              </a:rPr>
              <a:t> Oct, use the following resources to raise awareness: </a:t>
            </a:r>
            <a:r>
              <a:rPr lang="en-GB" sz="1800" u="sng" dirty="0">
                <a:solidFill>
                  <a:srgbClr val="1F497D"/>
                </a:solidFill>
                <a:hlinkClick r:id="rId2"/>
              </a:rPr>
              <a:t>https://www.imsociety.org/education/world-menopause-day/</a:t>
            </a:r>
            <a:r>
              <a:rPr lang="en-GB" sz="1800" u="sng" dirty="0">
                <a:solidFill>
                  <a:srgbClr val="1F497D"/>
                </a:solidFill>
              </a:rPr>
              <a:t> </a:t>
            </a:r>
            <a:br>
              <a:rPr lang="en-GB" sz="1800" dirty="0">
                <a:solidFill>
                  <a:srgbClr val="1F497D"/>
                </a:solidFill>
              </a:rPr>
            </a:br>
            <a:r>
              <a:rPr lang="en-GB" dirty="0">
                <a:solidFill>
                  <a:srgbClr val="1F497D"/>
                </a:solidFill>
              </a:rPr>
              <a:t>NICE guidance on the menopause </a:t>
            </a:r>
            <a:r>
              <a:rPr lang="en-GB" sz="2000" u="sng" dirty="0">
                <a:solidFill>
                  <a:srgbClr val="1F497D"/>
                </a:solidFill>
                <a:hlinkClick r:id="rId3"/>
              </a:rPr>
              <a:t>https://www.nice.org.uk/guidance/NG23</a:t>
            </a:r>
            <a:r>
              <a:rPr lang="en-GB" sz="2000" dirty="0">
                <a:solidFill>
                  <a:srgbClr val="1F497D"/>
                </a:solidFill>
              </a:rPr>
              <a:t> </a:t>
            </a:r>
            <a:br>
              <a:rPr lang="en-GB" dirty="0">
                <a:solidFill>
                  <a:srgbClr val="1F497D"/>
                </a:solidFill>
              </a:rPr>
            </a:br>
            <a:r>
              <a:rPr lang="en-GB" i="1" dirty="0" err="1">
                <a:solidFill>
                  <a:srgbClr val="1F497D"/>
                </a:solidFill>
              </a:rPr>
              <a:t>Pausivity</a:t>
            </a:r>
            <a:r>
              <a:rPr lang="en-GB" dirty="0">
                <a:solidFill>
                  <a:srgbClr val="1F497D"/>
                </a:solidFill>
              </a:rPr>
              <a:t> free poster campaign and resources </a:t>
            </a:r>
            <a:r>
              <a:rPr lang="en-GB" sz="2000" u="sng" dirty="0">
                <a:solidFill>
                  <a:srgbClr val="1F497D"/>
                </a:solidFill>
                <a:hlinkClick r:id="rId4"/>
              </a:rPr>
              <a:t>https://www.pausitivity.co.uk/</a:t>
            </a:r>
            <a:br>
              <a:rPr lang="en-GB" sz="2000" dirty="0">
                <a:solidFill>
                  <a:srgbClr val="1F497D"/>
                </a:solidFill>
              </a:rPr>
            </a:br>
            <a:r>
              <a:rPr lang="en-GB" dirty="0">
                <a:solidFill>
                  <a:srgbClr val="1F497D"/>
                </a:solidFill>
              </a:rPr>
              <a:t>Dr Louise Newson Free CPD for GP surgeries </a:t>
            </a:r>
            <a:r>
              <a:rPr lang="en-GB" sz="2000" u="sng" dirty="0">
                <a:solidFill>
                  <a:srgbClr val="1F497D"/>
                </a:solidFill>
                <a:hlinkClick r:id="rId5"/>
              </a:rPr>
              <a:t>https://www.menopausedoctor.co.uk/</a:t>
            </a:r>
            <a:r>
              <a:rPr lang="en-GB" sz="2000" dirty="0">
                <a:solidFill>
                  <a:srgbClr val="1F497D"/>
                </a:solidFill>
              </a:rPr>
              <a:t> </a:t>
            </a:r>
            <a:br>
              <a:rPr lang="en-GB" dirty="0">
                <a:solidFill>
                  <a:srgbClr val="1F497D"/>
                </a:solidFill>
              </a:rPr>
            </a:br>
            <a:r>
              <a:rPr lang="en-GB" dirty="0">
                <a:solidFill>
                  <a:srgbClr val="1F497D"/>
                </a:solidFill>
              </a:rPr>
              <a:t>Activism and magazine  </a:t>
            </a:r>
            <a:r>
              <a:rPr lang="en-GB" sz="2000" u="sng" dirty="0">
                <a:solidFill>
                  <a:srgbClr val="1F497D"/>
                </a:solidFill>
                <a:hlinkClick r:id="rId6"/>
              </a:rPr>
              <a:t>https://www.menopausematters.co.uk/</a:t>
            </a:r>
            <a:br>
              <a:rPr lang="en-GB" sz="2000" dirty="0">
                <a:solidFill>
                  <a:srgbClr val="1F497D"/>
                </a:solidFill>
              </a:rPr>
            </a:br>
            <a:r>
              <a:rPr lang="en-GB" dirty="0">
                <a:solidFill>
                  <a:srgbClr val="1F497D"/>
                </a:solidFill>
              </a:rPr>
              <a:t>Case law on </a:t>
            </a:r>
            <a:r>
              <a:rPr lang="en-GB" dirty="0" err="1">
                <a:solidFill>
                  <a:srgbClr val="1F497D"/>
                </a:solidFill>
              </a:rPr>
              <a:t>Henpicked</a:t>
            </a:r>
            <a:r>
              <a:rPr lang="en-GB" dirty="0">
                <a:solidFill>
                  <a:srgbClr val="1F497D"/>
                </a:solidFill>
              </a:rPr>
              <a:t> menopause hub </a:t>
            </a:r>
            <a:r>
              <a:rPr lang="en-GB" sz="2000" u="sng" dirty="0">
                <a:solidFill>
                  <a:srgbClr val="1F497D"/>
                </a:solidFill>
                <a:hlinkClick r:id="rId7"/>
              </a:rPr>
              <a:t>https://henpicked.net/menopause-hub/</a:t>
            </a:r>
            <a:r>
              <a:rPr lang="en-GB" sz="2000" dirty="0">
                <a:solidFill>
                  <a:srgbClr val="1F497D"/>
                </a:solidFill>
              </a:rPr>
              <a:t> </a:t>
            </a:r>
            <a:br>
              <a:rPr lang="en-GB" sz="2000" dirty="0">
                <a:solidFill>
                  <a:srgbClr val="1F497D"/>
                </a:solidFill>
              </a:rPr>
            </a:br>
            <a:r>
              <a:rPr lang="en-GB" dirty="0">
                <a:solidFill>
                  <a:srgbClr val="1F497D"/>
                </a:solidFill>
              </a:rPr>
              <a:t>British Menopause Society </a:t>
            </a:r>
            <a:r>
              <a:rPr lang="en-GB" sz="2000" dirty="0">
                <a:solidFill>
                  <a:srgbClr val="1F497D"/>
                </a:solidFill>
                <a:hlinkClick r:id="rId8"/>
              </a:rPr>
              <a:t>https://thebms.org.uk/</a:t>
            </a:r>
            <a:r>
              <a:rPr lang="en-GB" sz="2000" dirty="0">
                <a:solidFill>
                  <a:srgbClr val="1F497D"/>
                </a:solidFill>
              </a:rPr>
              <a:t> </a:t>
            </a:r>
            <a:br>
              <a:rPr lang="en-GB" sz="2000" dirty="0">
                <a:solidFill>
                  <a:srgbClr val="1F497D"/>
                </a:solidFill>
              </a:rPr>
            </a:br>
            <a:r>
              <a:rPr lang="en-GB" sz="2400" dirty="0">
                <a:solidFill>
                  <a:srgbClr val="1F497D"/>
                </a:solidFill>
              </a:rPr>
              <a:t>Andropause</a:t>
            </a:r>
            <a:r>
              <a:rPr lang="en-GB" sz="2000" dirty="0">
                <a:solidFill>
                  <a:srgbClr val="1F497D"/>
                </a:solidFill>
              </a:rPr>
              <a:t> </a:t>
            </a:r>
            <a:r>
              <a:rPr lang="en-GB" sz="2000" dirty="0">
                <a:solidFill>
                  <a:srgbClr val="1F497D"/>
                </a:solidFill>
                <a:hlinkClick r:id="rId9"/>
              </a:rPr>
              <a:t>https://www.nhs.uk/conditions/male-menopause/</a:t>
            </a:r>
            <a:endParaRPr lang="en-GB" dirty="0">
              <a:solidFill>
                <a:srgbClr val="1F497D"/>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131C-7973-48B6-9B87-FC6C03ABD6E6}"/>
              </a:ext>
            </a:extLst>
          </p:cNvPr>
          <p:cNvSpPr txBox="1">
            <a:spLocks noGrp="1"/>
          </p:cNvSpPr>
          <p:nvPr>
            <p:ph type="title"/>
          </p:nvPr>
        </p:nvSpPr>
        <p:spPr>
          <a:xfrm>
            <a:off x="264691" y="252667"/>
            <a:ext cx="11020924" cy="949147"/>
          </a:xfrm>
        </p:spPr>
        <p:txBody>
          <a:bodyPr/>
          <a:lstStyle/>
          <a:p>
            <a:pPr lvl="0"/>
            <a:r>
              <a:rPr lang="en-GB" sz="2999" b="1">
                <a:solidFill>
                  <a:srgbClr val="203864"/>
                </a:solidFill>
              </a:rPr>
              <a:t>Summary of related resources to The Ageing Well Public Talk Series</a:t>
            </a:r>
          </a:p>
        </p:txBody>
      </p:sp>
      <p:sp>
        <p:nvSpPr>
          <p:cNvPr id="3" name="Content Placeholder 2">
            <a:extLst>
              <a:ext uri="{FF2B5EF4-FFF2-40B4-BE49-F238E27FC236}">
                <a16:creationId xmlns:a16="http://schemas.microsoft.com/office/drawing/2014/main" id="{831D4658-C25F-401A-9E43-4C180B378B09}"/>
              </a:ext>
            </a:extLst>
          </p:cNvPr>
          <p:cNvSpPr txBox="1">
            <a:spLocks noGrp="1"/>
          </p:cNvSpPr>
          <p:nvPr>
            <p:ph idx="1"/>
          </p:nvPr>
        </p:nvSpPr>
        <p:spPr>
          <a:xfrm>
            <a:off x="264691" y="1432563"/>
            <a:ext cx="11538283" cy="5341220"/>
          </a:xfrm>
        </p:spPr>
        <p:txBody>
          <a:bodyPr/>
          <a:lstStyle/>
          <a:p>
            <a:pPr marL="0" lvl="0" indent="0">
              <a:lnSpc>
                <a:spcPct val="60000"/>
              </a:lnSpc>
              <a:buNone/>
            </a:pPr>
            <a:endParaRPr lang="en-US" sz="1600" b="1" i="1" u="sng">
              <a:solidFill>
                <a:srgbClr val="203864"/>
              </a:solidFill>
            </a:endParaRPr>
          </a:p>
          <a:p>
            <a:pPr marL="0" lvl="0" indent="0">
              <a:lnSpc>
                <a:spcPct val="60000"/>
              </a:lnSpc>
              <a:buNone/>
            </a:pPr>
            <a:endParaRPr lang="en-US" sz="2900" b="1" i="1" u="sng">
              <a:solidFill>
                <a:srgbClr val="203864"/>
              </a:solidFill>
            </a:endParaRPr>
          </a:p>
          <a:p>
            <a:pPr marL="0" lvl="0" indent="0">
              <a:lnSpc>
                <a:spcPct val="100000"/>
              </a:lnSpc>
              <a:buNone/>
            </a:pPr>
            <a:r>
              <a:rPr lang="en-US" sz="2900" b="1" i="1" u="sng">
                <a:solidFill>
                  <a:srgbClr val="203864"/>
                </a:solidFill>
              </a:rPr>
              <a:t>Podcasts</a:t>
            </a:r>
          </a:p>
          <a:p>
            <a:pPr marL="0" lvl="0" indent="0">
              <a:lnSpc>
                <a:spcPct val="100000"/>
              </a:lnSpc>
              <a:buNone/>
            </a:pPr>
            <a:endParaRPr lang="en-US" sz="1900" b="1" i="1" u="sng">
              <a:solidFill>
                <a:srgbClr val="203864"/>
              </a:solidFill>
            </a:endParaRPr>
          </a:p>
          <a:p>
            <a:pPr lvl="0">
              <a:lnSpc>
                <a:spcPct val="100000"/>
              </a:lnSpc>
            </a:pPr>
            <a:r>
              <a:rPr lang="en-US" sz="1800"/>
              <a:t>Vseteckova J &amp; King J (2020) </a:t>
            </a:r>
            <a:r>
              <a:rPr lang="en-US" sz="1800" b="1"/>
              <a:t>COVID-19 Interview podcast for The Retirement Café: ‘</a:t>
            </a:r>
            <a:r>
              <a:rPr lang="en-US" sz="1800" b="1" i="1"/>
              <a:t>Ageing Well Under Lockdown’</a:t>
            </a:r>
            <a:r>
              <a:rPr lang="en-US" sz="1800"/>
              <a:t>  </a:t>
            </a:r>
            <a:r>
              <a:rPr lang="en-US" sz="1800" u="sng">
                <a:hlinkClick r:id="rId2"/>
              </a:rPr>
              <a:t>https://theretirementcafe.co.uk/077-dr-jitka/</a:t>
            </a:r>
            <a:endParaRPr lang="en-US" sz="1800" u="sng"/>
          </a:p>
          <a:p>
            <a:pPr lvl="0">
              <a:lnSpc>
                <a:spcPct val="100000"/>
              </a:lnSpc>
            </a:pPr>
            <a:r>
              <a:rPr lang="en-US" sz="1800"/>
              <a:t>Vseteckova J &amp; Broad E  (2020) </a:t>
            </a:r>
            <a:r>
              <a:rPr lang="en-US" sz="1800" b="1"/>
              <a:t>Keep Me Walking - researching with people living with dementia and their carers - Podcast – Open University in collaboration with The Parks Trust </a:t>
            </a:r>
            <a:r>
              <a:rPr lang="en-US" sz="1800" u="sng">
                <a:hlinkClick r:id="rId3"/>
              </a:rPr>
              <a:t>https://youtu.be/0QHAS88C-LU</a:t>
            </a:r>
            <a:endParaRPr lang="en-US" sz="1800" u="sng"/>
          </a:p>
          <a:p>
            <a:pPr lvl="0">
              <a:lnSpc>
                <a:spcPct val="100000"/>
              </a:lnSpc>
            </a:pPr>
            <a:r>
              <a:rPr lang="en-US" sz="1800"/>
              <a:t>Vseteckova J (2020)  </a:t>
            </a:r>
            <a:r>
              <a:rPr lang="en-US" sz="1800" b="1"/>
              <a:t>Podcast - areas for research with The Open University </a:t>
            </a:r>
            <a:r>
              <a:rPr lang="en-US" sz="1800" u="sng">
                <a:hlinkClick r:id="rId4"/>
              </a:rPr>
              <a:t>https://youtu.be/vE6J9J_ovOM</a:t>
            </a:r>
            <a:endParaRPr lang="en-US" sz="1800" u="sng"/>
          </a:p>
          <a:p>
            <a:pPr lvl="0">
              <a:lnSpc>
                <a:spcPct val="100000"/>
              </a:lnSpc>
            </a:pPr>
            <a:r>
              <a:rPr lang="en-US" sz="1800"/>
              <a:t>Broad E &amp; Methley A &amp; Vseteckova J (2021) </a:t>
            </a:r>
            <a:r>
              <a:rPr lang="en-US" sz="1800" b="1"/>
              <a:t>Podcast OU &amp; The Parks Trust &amp; Northamptonshire Healthcare NHS Foundation Trust - Spotter sheet and mindful walking. </a:t>
            </a:r>
            <a:r>
              <a:rPr lang="en-US" sz="1800" b="1">
                <a:hlinkClick r:id="rId5"/>
              </a:rPr>
              <a:t>https://www.youtube.com/watch?v=dq5OXEBk3CA&amp;feature=youtu.be</a:t>
            </a:r>
            <a:r>
              <a:rPr lang="en-US" sz="1800" b="1"/>
              <a:t> </a:t>
            </a:r>
          </a:p>
          <a:p>
            <a:pPr lvl="0">
              <a:lnSpc>
                <a:spcPct val="100000"/>
              </a:lnSpc>
            </a:pPr>
            <a:r>
              <a:rPr lang="en-US" sz="1800"/>
              <a:t>Broad E &amp; Methley A &amp; Vseteckova J (2021) </a:t>
            </a:r>
            <a:r>
              <a:rPr lang="en-US" sz="1800" b="1"/>
              <a:t>Preventing brain decline while ageing  </a:t>
            </a:r>
            <a:r>
              <a:rPr lang="en-US" sz="1800">
                <a:hlinkClick r:id="rId6"/>
              </a:rPr>
              <a:t>https://www.youtube.com/watch?v=965w7K8XPdo</a:t>
            </a:r>
            <a:r>
              <a:rPr lang="en-US" sz="1800"/>
              <a:t> </a:t>
            </a:r>
            <a:endParaRPr lang="en-US" sz="1800" b="1" i="1" u="sng"/>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53BAE04-E8C3-46FC-94EC-48DE95BCC4BF}"/>
              </a:ext>
            </a:extLst>
          </p:cNvPr>
          <p:cNvSpPr txBox="1">
            <a:spLocks noGrp="1"/>
          </p:cNvSpPr>
          <p:nvPr>
            <p:ph idx="1"/>
          </p:nvPr>
        </p:nvSpPr>
        <p:spPr>
          <a:xfrm>
            <a:off x="96249" y="160687"/>
            <a:ext cx="12095747" cy="6697312"/>
          </a:xfrm>
        </p:spPr>
        <p:txBody>
          <a:bodyPr/>
          <a:lstStyle/>
          <a:p>
            <a:pPr marL="0" lvl="0" indent="0">
              <a:lnSpc>
                <a:spcPct val="100000"/>
              </a:lnSpc>
              <a:buNone/>
            </a:pPr>
            <a:r>
              <a:rPr lang="en-US" sz="2400" b="1" i="1" u="sng">
                <a:solidFill>
                  <a:srgbClr val="203864"/>
                </a:solidFill>
              </a:rPr>
              <a:t>OpenLearn Resources:</a:t>
            </a:r>
          </a:p>
          <a:p>
            <a:pPr marL="0" lvl="0" indent="0">
              <a:lnSpc>
                <a:spcPct val="100000"/>
              </a:lnSpc>
              <a:buNone/>
            </a:pPr>
            <a:endParaRPr lang="en-US" sz="1800" b="1" i="1" u="sng">
              <a:solidFill>
                <a:srgbClr val="203864"/>
              </a:solidFill>
            </a:endParaRPr>
          </a:p>
          <a:p>
            <a:pPr lvl="0">
              <a:lnSpc>
                <a:spcPct val="100000"/>
              </a:lnSpc>
            </a:pPr>
            <a:r>
              <a:rPr lang="en-US" sz="1800"/>
              <a:t>Vseteckova J (2020) </a:t>
            </a:r>
            <a:r>
              <a:rPr lang="en-US" sz="1800" b="1"/>
              <a:t>Ageing Well Public Talk Series </a:t>
            </a:r>
            <a:r>
              <a:rPr lang="en-US" sz="1800" u="sng">
                <a:hlinkClick r:id="rId2"/>
              </a:rPr>
              <a:t>https://www.open.edu/openlearn/health-sports-psychology/health/the-ageing-well-public-talks</a:t>
            </a:r>
            <a:endParaRPr lang="en-US" sz="1800" u="sng"/>
          </a:p>
          <a:p>
            <a:pPr lvl="0">
              <a:lnSpc>
                <a:spcPct val="100000"/>
              </a:lnSpc>
            </a:pPr>
            <a:r>
              <a:rPr lang="en-US" sz="1800"/>
              <a:t>Vseteckova J (2019) </a:t>
            </a:r>
            <a:r>
              <a:rPr lang="en-US" sz="1800" b="1"/>
              <a:t>5 reasons why exercising outdoors is great for people who have dementia </a:t>
            </a:r>
            <a:r>
              <a:rPr lang="en-US" sz="1800" u="sng">
                <a:hlinkClick r:id="rId3"/>
              </a:rPr>
              <a:t>https://www.open.edu/openlearn/health-sports-psychology/mental-health/5-reasons-why-exercising-outdoors-great-people-who-have-dementia</a:t>
            </a:r>
            <a:r>
              <a:rPr lang="en-US" sz="1800"/>
              <a:t> </a:t>
            </a:r>
          </a:p>
          <a:p>
            <a:pPr lvl="0">
              <a:lnSpc>
                <a:spcPct val="100000"/>
              </a:lnSpc>
            </a:pPr>
            <a:r>
              <a:rPr lang="en-US" sz="1800"/>
              <a:t> Vseteckova J (2019) </a:t>
            </a:r>
            <a:r>
              <a:rPr lang="en-US" sz="1800" b="1"/>
              <a:t>Depression, mood and exercise </a:t>
            </a:r>
            <a:r>
              <a:rPr lang="en-US" sz="1800" u="sng">
                <a:hlinkClick r:id="rId4"/>
              </a:rPr>
              <a:t>https://www.open.edu/openlearn/health-sports-psychology/mental-health/depression-mood-and-exercise?in_menu=622279</a:t>
            </a:r>
            <a:r>
              <a:rPr lang="en-US" sz="1800"/>
              <a:t> </a:t>
            </a:r>
            <a:endParaRPr lang="en-US" sz="1800" u="sng"/>
          </a:p>
          <a:p>
            <a:pPr lvl="0">
              <a:lnSpc>
                <a:spcPct val="100000"/>
              </a:lnSpc>
            </a:pPr>
            <a:r>
              <a:rPr lang="en-US" sz="1800">
                <a:highlight>
                  <a:srgbClr val="FFFF00"/>
                </a:highlight>
              </a:rPr>
              <a:t>Vseteckova J (2019) </a:t>
            </a:r>
            <a:r>
              <a:rPr lang="en-US" sz="1800" b="1">
                <a:highlight>
                  <a:srgbClr val="FFFF00"/>
                </a:highlight>
              </a:rPr>
              <a:t>Five Pillars for Ageing Well </a:t>
            </a:r>
            <a:r>
              <a:rPr lang="en-US" sz="1800" u="sng">
                <a:highlight>
                  <a:srgbClr val="FFFF00"/>
                </a:highlight>
                <a:hlinkClick r:id="rId5"/>
              </a:rPr>
              <a:t>https://www.open.edu/openlearn/health-sports-psychology/mental-health/five-pillars-ageing-well </a:t>
            </a:r>
            <a:r>
              <a:rPr lang="en-US" sz="1800">
                <a:highlight>
                  <a:srgbClr val="FFFF00"/>
                </a:highlight>
              </a:rPr>
              <a:t> </a:t>
            </a:r>
          </a:p>
          <a:p>
            <a:pPr lvl="0">
              <a:lnSpc>
                <a:spcPct val="100000"/>
              </a:lnSpc>
            </a:pPr>
            <a:r>
              <a:rPr lang="en-US" sz="1800"/>
              <a:t>Vseteckova J (2020) </a:t>
            </a:r>
            <a:r>
              <a:rPr lang="en-US" sz="1800" b="1"/>
              <a:t>Ageing Brain </a:t>
            </a:r>
            <a:r>
              <a:rPr lang="en-US" sz="1800" u="sng">
                <a:hlinkClick r:id="rId6"/>
              </a:rPr>
              <a:t>https://www.open.edu/openlearn/health-sports-psychology/health/the-ageing-brain-use-it-or-lose-it</a:t>
            </a:r>
            <a:endParaRPr lang="en-US" sz="1800" u="sng"/>
          </a:p>
          <a:p>
            <a:pPr lvl="0">
              <a:lnSpc>
                <a:spcPct val="100000"/>
              </a:lnSpc>
            </a:pPr>
            <a:r>
              <a:rPr lang="en-US" sz="1800"/>
              <a:t>Vseteckova J (2020) </a:t>
            </a:r>
            <a:r>
              <a:rPr lang="en-US" sz="1800" b="1"/>
              <a:t>Ageing Well Public Talks Series II. Plan for 2020 – 2021 </a:t>
            </a:r>
            <a:r>
              <a:rPr lang="en-US" sz="1800" u="sng">
                <a:hlinkClick r:id="rId7"/>
              </a:rPr>
              <a:t>https://www.open.edu/openlearn/health-sports-psychology/health/ageing-well-public-talk-series-plan-2020/2021</a:t>
            </a:r>
            <a:endParaRPr lang="en-US" sz="1800" u="sng"/>
          </a:p>
          <a:p>
            <a:pPr lvl="0">
              <a:lnSpc>
                <a:spcPct val="100000"/>
              </a:lnSpc>
            </a:pPr>
            <a:r>
              <a:rPr lang="en-US" sz="1800"/>
              <a:t>Vseteckova J (2020) </a:t>
            </a:r>
            <a:r>
              <a:rPr lang="en-US" sz="1800" b="1"/>
              <a:t>Walking the Parks with The OU and The Parks Trust</a:t>
            </a:r>
            <a:r>
              <a:rPr lang="en-US" sz="1800" b="1" u="sng">
                <a:hlinkClick r:id="rId7"/>
              </a:rPr>
              <a:t> </a:t>
            </a:r>
            <a:r>
              <a:rPr lang="en-US" sz="1800" u="sng">
                <a:hlinkClick r:id="rId8"/>
              </a:rPr>
              <a:t>https://www.open.edu/openlearn/health-sports-psychology/social-care-social-work/keep-me-walking-people-living-dementia-and-outdoor-environments</a:t>
            </a:r>
            <a:r>
              <a:rPr lang="en-US" sz="1800" u="sng"/>
              <a:t> </a:t>
            </a:r>
          </a:p>
          <a:p>
            <a:pPr lvl="0">
              <a:lnSpc>
                <a:spcPct val="100000"/>
              </a:lnSpc>
            </a:pPr>
            <a:r>
              <a:rPr lang="en-US" sz="1800"/>
              <a:t>Vseteckova J, Borgstrom E,  Whitehouse A, Kent A, Hart A (2021) </a:t>
            </a:r>
            <a:r>
              <a:rPr lang="en-US" sz="1800" b="1"/>
              <a:t>Advance Care Planning (ACP ) </a:t>
            </a:r>
            <a:r>
              <a:rPr lang="en-US" sz="1800" u="sng"/>
              <a:t>- </a:t>
            </a:r>
            <a:r>
              <a:rPr lang="en-US" sz="1800" u="sng">
                <a:hlinkClick r:id="rId9"/>
              </a:rPr>
              <a:t>Discuss, Decide, Document and Share Advance Care Planning (ACP ) - Discuss, Decide, Document and Share - OpenLearn - Open University </a:t>
            </a:r>
            <a:endParaRPr lang="en-US" sz="1800" u="sng"/>
          </a:p>
          <a:p>
            <a:pPr lvl="0">
              <a:lnSpc>
                <a:spcPct val="100000"/>
              </a:lnSpc>
            </a:pPr>
            <a:endParaRPr lang="en-US" sz="1800" u="sng"/>
          </a:p>
          <a:p>
            <a:pPr marL="0" lvl="0" indent="0">
              <a:lnSpc>
                <a:spcPct val="50000"/>
              </a:lnSpc>
              <a:buNone/>
            </a:pPr>
            <a:endParaRPr lang="en-US" sz="1800" b="1" i="1" u="sng"/>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95F4412-BE35-4FC3-8E80-9F35FD1FD15A}"/>
              </a:ext>
            </a:extLst>
          </p:cNvPr>
          <p:cNvSpPr txBox="1">
            <a:spLocks noGrp="1"/>
          </p:cNvSpPr>
          <p:nvPr>
            <p:ph idx="1"/>
          </p:nvPr>
        </p:nvSpPr>
        <p:spPr>
          <a:xfrm>
            <a:off x="213356" y="228600"/>
            <a:ext cx="11795760" cy="6629400"/>
          </a:xfrm>
        </p:spPr>
        <p:txBody>
          <a:bodyPr/>
          <a:lstStyle/>
          <a:p>
            <a:pPr lvl="0">
              <a:lnSpc>
                <a:spcPct val="80000"/>
              </a:lnSpc>
            </a:pPr>
            <a:endParaRPr lang="en-US" sz="1800"/>
          </a:p>
          <a:p>
            <a:pPr lvl="0">
              <a:lnSpc>
                <a:spcPct val="80000"/>
              </a:lnSpc>
            </a:pPr>
            <a:r>
              <a:rPr lang="en-US" sz="1800"/>
              <a:t>Vseteckova J, Methley A, Lucassen M (2021) </a:t>
            </a:r>
            <a:r>
              <a:rPr lang="en-US" sz="1800" b="1"/>
              <a:t>The benefits of mindfulness and five common myths surrounding it </a:t>
            </a:r>
            <a:r>
              <a:rPr lang="en-US" sz="1800" u="sng">
                <a:hlinkClick r:id="rId2"/>
              </a:rPr>
              <a:t>https://www.open.edu/openlearn/health-sports-psychology/mental-health/the-benefits-mindfulness-and-five-common-myths-surrounding-it</a:t>
            </a:r>
            <a:endParaRPr lang="en-US" sz="1800" u="sng"/>
          </a:p>
          <a:p>
            <a:pPr lvl="0">
              <a:lnSpc>
                <a:spcPct val="80000"/>
              </a:lnSpc>
            </a:pPr>
            <a:endParaRPr lang="en-US" sz="1800" u="sng"/>
          </a:p>
          <a:p>
            <a:pPr lvl="0">
              <a:lnSpc>
                <a:spcPct val="80000"/>
              </a:lnSpc>
            </a:pPr>
            <a:r>
              <a:rPr lang="en-US" sz="1800"/>
              <a:t>Vseteckova J, Broad E, Andrew V (2021) </a:t>
            </a:r>
            <a:r>
              <a:rPr lang="en-US" sz="1800" b="1"/>
              <a:t>The impact of walking and socialising through 5 Ways Café on people living with dementia and their carers: A volunteer’s perspective</a:t>
            </a:r>
            <a:r>
              <a:rPr lang="en-US" sz="1800"/>
              <a:t> </a:t>
            </a:r>
            <a:r>
              <a:rPr lang="en-US" sz="1800">
                <a:hlinkClick r:id="rId3"/>
              </a:rPr>
              <a:t>https://www.open.edu/openlearn/health-sports-psychology/health/the-impact-walking-and-socialising-through-5-ways-cafe-on-people-living-dementia-and-their-carers</a:t>
            </a:r>
            <a:r>
              <a:rPr lang="en-US" sz="1800"/>
              <a:t> </a:t>
            </a:r>
          </a:p>
          <a:p>
            <a:pPr lvl="0">
              <a:lnSpc>
                <a:spcPct val="70000"/>
              </a:lnSpc>
            </a:pPr>
            <a:endParaRPr lang="en-US" sz="1800"/>
          </a:p>
          <a:p>
            <a:pPr lvl="0">
              <a:lnSpc>
                <a:spcPct val="70000"/>
              </a:lnSpc>
            </a:pPr>
            <a:r>
              <a:rPr lang="en-US" sz="1800"/>
              <a:t>Vseteckova J, Methley A, Lucassen M (2021) </a:t>
            </a:r>
            <a:r>
              <a:rPr lang="en-US" sz="1800" b="1"/>
              <a:t>The benefits of mindfulness and five common myths surrounding it </a:t>
            </a:r>
            <a:r>
              <a:rPr lang="en-US" sz="1800">
                <a:hlinkClick r:id="rId2"/>
              </a:rPr>
              <a:t>https://www.open.edu/openlearn/health-sports-psychology/mental-health/the-benefits-mindfulness-and-five-common-myths-surrounding-it</a:t>
            </a:r>
            <a:r>
              <a:rPr lang="en-US" sz="1800"/>
              <a:t> </a:t>
            </a:r>
          </a:p>
          <a:p>
            <a:pPr lvl="0">
              <a:lnSpc>
                <a:spcPct val="70000"/>
              </a:lnSpc>
            </a:pPr>
            <a:endParaRPr lang="en-US" sz="1800"/>
          </a:p>
          <a:p>
            <a:pPr lvl="0">
              <a:lnSpc>
                <a:spcPct val="70000"/>
              </a:lnSpc>
            </a:pPr>
            <a:r>
              <a:rPr lang="en-US" sz="1800"/>
              <a:t>Methley A, Vseteckova J, Broad E (2021</a:t>
            </a:r>
            <a:r>
              <a:rPr lang="en-US" sz="1800" b="1"/>
              <a:t>) Outdoor Therapy: The Benefits of Walking and Talking </a:t>
            </a:r>
            <a:r>
              <a:rPr lang="en-US" sz="1800">
                <a:hlinkClick r:id="rId4"/>
              </a:rPr>
              <a:t>https://www.open.edu/openlearn/health-sports-psychology/mental-health/outdoor-therapy-the-benefits-walking-and-talking</a:t>
            </a:r>
            <a:r>
              <a:rPr lang="en-US" sz="1800"/>
              <a:t>  </a:t>
            </a:r>
          </a:p>
          <a:p>
            <a:pPr lvl="0">
              <a:lnSpc>
                <a:spcPct val="70000"/>
              </a:lnSpc>
            </a:pPr>
            <a:endParaRPr lang="en-US" sz="1800"/>
          </a:p>
          <a:p>
            <a:pPr lvl="0">
              <a:lnSpc>
                <a:spcPct val="70000"/>
              </a:lnSpc>
            </a:pPr>
            <a:r>
              <a:rPr lang="en-US" sz="1800"/>
              <a:t>Vseteckova J, Methley a, Broad E (2021</a:t>
            </a:r>
            <a:r>
              <a:rPr lang="en-US" sz="1800" b="1"/>
              <a:t>) What happens to our brain as we age and how we can stop the fast decline</a:t>
            </a:r>
            <a:r>
              <a:rPr lang="en-US" sz="1800"/>
              <a:t> </a:t>
            </a:r>
            <a:r>
              <a:rPr lang="en-US" sz="1800" u="sng">
                <a:hlinkClick r:id="rId5"/>
              </a:rPr>
              <a:t>https://www.open.edu/openlearn/health-sports-psychology/health/what-happens-our-brain-we-age-and-how-can-we-stop-the-decline</a:t>
            </a:r>
            <a:endParaRPr lang="en-US" sz="1800" u="sng"/>
          </a:p>
          <a:p>
            <a:pPr lvl="0">
              <a:lnSpc>
                <a:spcPct val="70000"/>
              </a:lnSpc>
            </a:pPr>
            <a:endParaRPr lang="en-US" sz="1800" u="sng"/>
          </a:p>
          <a:p>
            <a:pPr lvl="0">
              <a:lnSpc>
                <a:spcPct val="70000"/>
              </a:lnSpc>
            </a:pPr>
            <a:r>
              <a:rPr lang="en-GB" sz="1800">
                <a:cs typeface="Calibri Light" pitchFamily="34"/>
              </a:rPr>
              <a:t>Methley A &amp; Vseteckova J &amp; Jones K (2020) </a:t>
            </a:r>
            <a:r>
              <a:rPr lang="en-GB" sz="1800" b="1">
                <a:cs typeface="Calibri Light" pitchFamily="34"/>
              </a:rPr>
              <a:t>Green &amp; Blue &amp; Outdoor spaces </a:t>
            </a:r>
            <a:r>
              <a:rPr lang="en-GB" sz="1800">
                <a:cs typeface="Calibri Light" pitchFamily="34"/>
                <a:hlinkClick r:id="rId6"/>
              </a:rPr>
              <a:t>https://www.open.edu/openlearn/health-sports-psychology/mental-health/the-benefits-outdoor-green-and-blue-spaces</a:t>
            </a:r>
            <a:r>
              <a:rPr lang="en-GB" sz="1800">
                <a:cs typeface="Calibri Light" pitchFamily="34"/>
              </a:rPr>
              <a:t> </a:t>
            </a:r>
          </a:p>
          <a:p>
            <a:pPr lvl="0">
              <a:lnSpc>
                <a:spcPct val="70000"/>
              </a:lnSpc>
            </a:pPr>
            <a:endParaRPr lang="en-US" sz="2000"/>
          </a:p>
          <a:p>
            <a:pPr lvl="0">
              <a:lnSpc>
                <a:spcPct val="70000"/>
              </a:lnSpc>
            </a:pPr>
            <a:endParaRPr lang="en-GB"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5E8D5C-D537-4049-9AA2-C19BCF4483C8}"/>
              </a:ext>
            </a:extLst>
          </p:cNvPr>
          <p:cNvSpPr txBox="1">
            <a:spLocks noGrp="1"/>
          </p:cNvSpPr>
          <p:nvPr>
            <p:ph idx="1"/>
          </p:nvPr>
        </p:nvSpPr>
        <p:spPr>
          <a:xfrm>
            <a:off x="0" y="0"/>
            <a:ext cx="12191996" cy="6858000"/>
          </a:xfrm>
        </p:spPr>
        <p:txBody>
          <a:bodyPr/>
          <a:lstStyle/>
          <a:p>
            <a:pPr marL="0" lvl="0" indent="0">
              <a:lnSpc>
                <a:spcPct val="40000"/>
              </a:lnSpc>
              <a:buNone/>
            </a:pPr>
            <a:endParaRPr lang="en-US" sz="1949" b="1" i="1" u="sng">
              <a:solidFill>
                <a:srgbClr val="203864"/>
              </a:solidFill>
            </a:endParaRPr>
          </a:p>
          <a:p>
            <a:pPr marL="0" lvl="0" indent="0">
              <a:lnSpc>
                <a:spcPct val="40000"/>
              </a:lnSpc>
              <a:buNone/>
            </a:pPr>
            <a:r>
              <a:rPr lang="en-US" sz="2400" b="1" i="1" u="sng">
                <a:solidFill>
                  <a:srgbClr val="203864"/>
                </a:solidFill>
              </a:rPr>
              <a:t>COVID-19 related</a:t>
            </a:r>
          </a:p>
          <a:p>
            <a:pPr marL="0" lvl="0" indent="0">
              <a:lnSpc>
                <a:spcPct val="40000"/>
              </a:lnSpc>
              <a:buNone/>
            </a:pPr>
            <a:endParaRPr lang="en-US" sz="2400" b="1" i="1" u="sng">
              <a:solidFill>
                <a:srgbClr val="203864"/>
              </a:solidFill>
            </a:endParaRPr>
          </a:p>
          <a:p>
            <a:pPr lvl="0">
              <a:lnSpc>
                <a:spcPct val="100000"/>
              </a:lnSpc>
            </a:pPr>
            <a:r>
              <a:rPr lang="en-GB" sz="1700">
                <a:highlight>
                  <a:srgbClr val="FFFF00"/>
                </a:highlight>
                <a:cs typeface="Calibri Light" pitchFamily="34"/>
              </a:rPr>
              <a:t>Vseteckova J, </a:t>
            </a:r>
            <a:r>
              <a:rPr lang="en-GB" sz="1700" b="1">
                <a:highlight>
                  <a:srgbClr val="FFFF00"/>
                </a:highlight>
                <a:cs typeface="Calibri Light" pitchFamily="34"/>
              </a:rPr>
              <a:t>How to age well, while self-isolating</a:t>
            </a:r>
            <a:r>
              <a:rPr lang="en-GB" sz="1700">
                <a:highlight>
                  <a:srgbClr val="FFFF00"/>
                </a:highlight>
                <a:cs typeface="Calibri Light" pitchFamily="34"/>
              </a:rPr>
              <a:t> (2020) </a:t>
            </a:r>
            <a:r>
              <a:rPr lang="en-GB" sz="1700" u="sng">
                <a:cs typeface="Calibri Light" pitchFamily="34"/>
                <a:hlinkClick r:id="rId2"/>
              </a:rPr>
              <a:t>https://www.open.edu/openlearn/health-sports-psychology/how-age-well-while-self-isolating</a:t>
            </a:r>
            <a:endParaRPr lang="en-GB" sz="1700" u="sng">
              <a:cs typeface="Calibri Light" pitchFamily="34"/>
            </a:endParaRPr>
          </a:p>
          <a:p>
            <a:pPr lvl="0">
              <a:lnSpc>
                <a:spcPct val="100000"/>
              </a:lnSpc>
            </a:pPr>
            <a:r>
              <a:rPr lang="en-GB" sz="1700">
                <a:cs typeface="Calibri Light" pitchFamily="34"/>
              </a:rPr>
              <a:t>Vseteckova J, (2020) </a:t>
            </a:r>
            <a:r>
              <a:rPr lang="en-GB" sz="1700" b="1">
                <a:cs typeface="Calibri Light" pitchFamily="34"/>
              </a:rPr>
              <a:t>SHORT FILM - Ageing Well in Self-Isolation </a:t>
            </a:r>
            <a:r>
              <a:rPr lang="en-GB" sz="1700" u="sng">
                <a:cs typeface="Calibri Light" pitchFamily="34"/>
                <a:hlinkClick r:id="rId3"/>
              </a:rPr>
              <a:t>https://youtu.be/LU4pXFgcGos</a:t>
            </a:r>
            <a:r>
              <a:rPr lang="en-GB" sz="1700">
                <a:cs typeface="Calibri Light" pitchFamily="34"/>
              </a:rPr>
              <a:t> </a:t>
            </a:r>
          </a:p>
          <a:p>
            <a:pPr lvl="0">
              <a:lnSpc>
                <a:spcPct val="100000"/>
              </a:lnSpc>
            </a:pPr>
            <a:r>
              <a:rPr lang="en-GB" sz="1700">
                <a:cs typeface="Calibri Light" pitchFamily="34"/>
              </a:rPr>
              <a:t>Vseteckova J, (2020) </a:t>
            </a:r>
            <a:r>
              <a:rPr lang="en-GB" sz="1700" b="1">
                <a:cs typeface="Calibri Light" pitchFamily="34"/>
              </a:rPr>
              <a:t>ANIMATION - Keeping healthy in Self-Isolation </a:t>
            </a:r>
            <a:r>
              <a:rPr lang="en-GB" sz="1700" u="sng">
                <a:cs typeface="Calibri Light" pitchFamily="34"/>
                <a:hlinkClick r:id="rId4"/>
              </a:rPr>
              <a:t>https://youtu.be/M9yUC-MUugA</a:t>
            </a:r>
            <a:endParaRPr lang="en-GB" sz="1700" u="sng">
              <a:cs typeface="Calibri Light" pitchFamily="34"/>
            </a:endParaRPr>
          </a:p>
          <a:p>
            <a:pPr lvl="0">
              <a:lnSpc>
                <a:spcPct val="100000"/>
              </a:lnSpc>
            </a:pPr>
            <a:r>
              <a:rPr lang="en-GB" sz="1700">
                <a:cs typeface="Calibri Light" pitchFamily="34"/>
              </a:rPr>
              <a:t>Vseteckova J et al (2020) </a:t>
            </a:r>
            <a:r>
              <a:rPr lang="en-GB" sz="1700" b="1">
                <a:cs typeface="Calibri Light" pitchFamily="34"/>
              </a:rPr>
              <a:t>COVID-19 The effects of self-isolation and lack of physical activity on carers </a:t>
            </a:r>
            <a:r>
              <a:rPr lang="en-GB" sz="1700" u="sng">
                <a:cs typeface="Calibri Light" pitchFamily="34"/>
                <a:hlinkClick r:id="rId5"/>
              </a:rPr>
              <a:t>https://www.open.edu/openlearn/health-sports-psychology/social-care-social-work/the-effects-self-isolation-and-lack-physical-activity-on-carers</a:t>
            </a:r>
            <a:endParaRPr lang="en-GB" sz="1700" u="sng">
              <a:cs typeface="Calibri Light" pitchFamily="34"/>
            </a:endParaRPr>
          </a:p>
          <a:p>
            <a:pPr lvl="0">
              <a:lnSpc>
                <a:spcPct val="100000"/>
              </a:lnSpc>
            </a:pPr>
            <a:r>
              <a:rPr lang="en-GB" sz="1700">
                <a:cs typeface="Calibri Light" pitchFamily="34"/>
              </a:rPr>
              <a:t> Taverner P, Larkin M, Vseteckova J, et al.  (2020) </a:t>
            </a:r>
            <a:r>
              <a:rPr lang="en-GB" sz="1700" b="1">
                <a:cs typeface="Calibri Light" pitchFamily="34"/>
              </a:rPr>
              <a:t>Supporting adult carers during COVID-19 pandemic </a:t>
            </a:r>
            <a:r>
              <a:rPr lang="en-GB" sz="1700" u="sng">
                <a:cs typeface="Calibri Light" pitchFamily="34"/>
                <a:hlinkClick r:id="rId6"/>
              </a:rPr>
              <a:t>https://www.open.edu/openlearn/health-sports-psychology/social-care-social-work/how-can-adult-carers-get-the-best-support-during-covid-19-pandemic-and-beyond</a:t>
            </a:r>
            <a:endParaRPr lang="en-GB" sz="1700" u="sng">
              <a:cs typeface="Calibri Light" pitchFamily="34"/>
            </a:endParaRPr>
          </a:p>
          <a:p>
            <a:pPr lvl="0">
              <a:lnSpc>
                <a:spcPct val="100000"/>
              </a:lnSpc>
            </a:pPr>
            <a:r>
              <a:rPr lang="en-GB" sz="1700">
                <a:cs typeface="Calibri Light" pitchFamily="34"/>
              </a:rPr>
              <a:t>Robb M, Penson M, Vseteckova J, et al.  (2020) </a:t>
            </a:r>
            <a:r>
              <a:rPr lang="en-GB" sz="1700" b="1">
                <a:cs typeface="Calibri Light" pitchFamily="34"/>
              </a:rPr>
              <a:t>Young carers, COVID-19 and physical activity </a:t>
            </a:r>
            <a:r>
              <a:rPr lang="en-GB" sz="1700" u="sng">
                <a:cs typeface="Calibri Light" pitchFamily="34"/>
                <a:hlinkClick r:id="rId7"/>
              </a:rPr>
              <a:t>https://www.open.edu/openlearn/health-sports-psychology/social-care-social-work/young-carerscovid-19-and-physical-activity</a:t>
            </a:r>
            <a:endParaRPr lang="en-GB" sz="1700" u="sng">
              <a:cs typeface="Calibri Light" pitchFamily="34"/>
            </a:endParaRPr>
          </a:p>
          <a:p>
            <a:pPr lvl="0">
              <a:lnSpc>
                <a:spcPct val="100000"/>
              </a:lnSpc>
            </a:pPr>
            <a:r>
              <a:rPr lang="en-GB" sz="1700">
                <a:cs typeface="Calibri Light" pitchFamily="34"/>
              </a:rPr>
              <a:t>Penson M, Vseteckova J et al. (2020) </a:t>
            </a:r>
            <a:r>
              <a:rPr lang="en-GB" sz="1700" b="1">
                <a:cs typeface="Calibri Light" pitchFamily="34"/>
              </a:rPr>
              <a:t>Older Carers, COVID-19 and Physical Activity </a:t>
            </a:r>
            <a:r>
              <a:rPr lang="en-GB" sz="1700" u="sng">
                <a:cs typeface="Calibri Light" pitchFamily="34"/>
                <a:hlinkClick r:id="rId8"/>
              </a:rPr>
              <a:t>https://www.open.edu/openlearn/health-sports-psychology/social-care-social-work/older-carers-covid-19-and-physical-activity</a:t>
            </a:r>
            <a:endParaRPr lang="en-GB" sz="1700" u="sng">
              <a:cs typeface="Calibri Light" pitchFamily="34"/>
            </a:endParaRPr>
          </a:p>
          <a:p>
            <a:pPr lvl="0">
              <a:lnSpc>
                <a:spcPct val="100000"/>
              </a:lnSpc>
            </a:pPr>
            <a:r>
              <a:rPr lang="en-GB" sz="1700">
                <a:cs typeface="Calibri Light" pitchFamily="34"/>
              </a:rPr>
              <a:t>Vseteckova J </a:t>
            </a:r>
            <a:r>
              <a:rPr lang="en-GB" sz="1700" b="1">
                <a:cs typeface="Calibri Light" pitchFamily="34"/>
              </a:rPr>
              <a:t> </a:t>
            </a:r>
            <a:r>
              <a:rPr lang="en-GB" sz="1700">
                <a:cs typeface="Calibri Light" pitchFamily="34"/>
              </a:rPr>
              <a:t>&amp; Methley A  (2020) </a:t>
            </a:r>
            <a:r>
              <a:rPr lang="en-GB" sz="1700" b="1">
                <a:cs typeface="Calibri Light" pitchFamily="34"/>
              </a:rPr>
              <a:t>Acceptance Commitment Therapy (ACT) to help carers in challenging COVID-19 times </a:t>
            </a:r>
            <a:r>
              <a:rPr lang="en-GB" sz="1700" u="sng">
                <a:cs typeface="Calibri Light" pitchFamily="34"/>
                <a:hlinkClick r:id="rId9"/>
              </a:rPr>
              <a:t>https://www.open.edu/openlearn/health-sports-psychology/health/how-can-acceptance-and-commitment-therapy-help-carers-challenging-times-such-the-covid-19-pandemic</a:t>
            </a:r>
            <a:endParaRPr lang="en-GB" sz="1700">
              <a:cs typeface="Calibri Light" pitchFamily="3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C909262-C04A-4566-B7BD-441B1C2BB602}"/>
              </a:ext>
            </a:extLst>
          </p:cNvPr>
          <p:cNvSpPr txBox="1">
            <a:spLocks noGrp="1"/>
          </p:cNvSpPr>
          <p:nvPr>
            <p:ph idx="1"/>
          </p:nvPr>
        </p:nvSpPr>
        <p:spPr>
          <a:xfrm>
            <a:off x="154745" y="689318"/>
            <a:ext cx="11830929" cy="5613008"/>
          </a:xfrm>
        </p:spPr>
        <p:txBody>
          <a:bodyPr/>
          <a:lstStyle/>
          <a:p>
            <a:pPr marL="0" indent="0">
              <a:lnSpc>
                <a:spcPct val="70000"/>
              </a:lnSpc>
              <a:buNone/>
            </a:pPr>
            <a:r>
              <a:rPr lang="en-GB" sz="1800" b="1" dirty="0"/>
              <a:t>‘</a:t>
            </a:r>
            <a:r>
              <a:rPr lang="en-GB" sz="2400" b="1" i="1" dirty="0"/>
              <a:t>Ageing Well Public Talks</a:t>
            </a:r>
            <a:r>
              <a:rPr lang="en-GB" sz="2400" b="1" dirty="0"/>
              <a:t>’ Series </a:t>
            </a:r>
            <a:r>
              <a:rPr lang="en-GB" sz="2400" b="1" u="sng" dirty="0">
                <a:highlight>
                  <a:srgbClr val="FFFF00"/>
                </a:highlight>
              </a:rPr>
              <a:t>2021/2022</a:t>
            </a:r>
            <a:r>
              <a:rPr lang="en-GB" sz="2400" b="1" dirty="0"/>
              <a:t> repository on ORDO Collections</a:t>
            </a:r>
          </a:p>
          <a:p>
            <a:pPr marL="0" indent="0">
              <a:lnSpc>
                <a:spcPct val="70000"/>
              </a:lnSpc>
              <a:buNone/>
            </a:pPr>
            <a:r>
              <a:rPr lang="en-GB" sz="2400" b="1" dirty="0">
                <a:hlinkClick r:id="rId2"/>
              </a:rPr>
              <a:t>https://ordo.open.ac.uk/collections/Ageing_Well_Public_Talks_2021-22/5493216</a:t>
            </a:r>
            <a:r>
              <a:rPr lang="en-GB" sz="2400" b="1" dirty="0"/>
              <a:t> </a:t>
            </a:r>
          </a:p>
          <a:p>
            <a:pPr marL="0" indent="0">
              <a:lnSpc>
                <a:spcPct val="70000"/>
              </a:lnSpc>
              <a:buNone/>
            </a:pPr>
            <a:endParaRPr lang="en-GB" sz="2400" b="1" dirty="0"/>
          </a:p>
          <a:p>
            <a:pPr marL="0" lvl="0" indent="0">
              <a:lnSpc>
                <a:spcPct val="70000"/>
              </a:lnSpc>
              <a:buNone/>
            </a:pPr>
            <a:endParaRPr lang="en-GB" sz="2000" b="1" dirty="0"/>
          </a:p>
          <a:p>
            <a:pPr>
              <a:lnSpc>
                <a:spcPct val="70000"/>
              </a:lnSpc>
            </a:pPr>
            <a:r>
              <a:rPr lang="en-GB" sz="2000" b="1" dirty="0"/>
              <a:t>‘</a:t>
            </a:r>
            <a:r>
              <a:rPr lang="en-GB" sz="2000" b="1" i="1" dirty="0"/>
              <a:t>Ageing Well Public Talks</a:t>
            </a:r>
            <a:r>
              <a:rPr lang="en-GB" sz="2000" b="1" dirty="0"/>
              <a:t>’ Series </a:t>
            </a:r>
            <a:r>
              <a:rPr lang="en-GB" sz="2000" b="1" u="sng" dirty="0"/>
              <a:t>2020/2021</a:t>
            </a:r>
            <a:r>
              <a:rPr lang="en-GB" sz="2000" b="1" dirty="0"/>
              <a:t> repository on ORDO Collections</a:t>
            </a:r>
          </a:p>
          <a:p>
            <a:pPr marL="0" lvl="0" indent="0">
              <a:lnSpc>
                <a:spcPct val="70000"/>
              </a:lnSpc>
              <a:buNone/>
            </a:pPr>
            <a:r>
              <a:rPr lang="en-GB" sz="2000" dirty="0">
                <a:hlinkClick r:id="rId3"/>
              </a:rPr>
              <a:t>https://ordo.open.ac.uk/collections/Ageing_Well_Public_Talks_2020-21/5122166</a:t>
            </a:r>
            <a:endParaRPr lang="en-GB" sz="2000" dirty="0"/>
          </a:p>
          <a:p>
            <a:pPr marL="0" lvl="0" indent="0">
              <a:lnSpc>
                <a:spcPct val="70000"/>
              </a:lnSpc>
              <a:buNone/>
            </a:pPr>
            <a:r>
              <a:rPr lang="en-GB" sz="2000" dirty="0"/>
              <a:t> </a:t>
            </a:r>
          </a:p>
          <a:p>
            <a:pPr>
              <a:lnSpc>
                <a:spcPct val="70000"/>
              </a:lnSpc>
            </a:pPr>
            <a:r>
              <a:rPr lang="en-GB" sz="2000" b="1" dirty="0"/>
              <a:t>‘</a:t>
            </a:r>
            <a:r>
              <a:rPr lang="en-GB" sz="2000" b="1" i="1" dirty="0"/>
              <a:t>Ageing Well Public Talks</a:t>
            </a:r>
            <a:r>
              <a:rPr lang="en-GB" sz="2000" b="1" dirty="0"/>
              <a:t>’ Series 2019/2020 repository on ORDO Collections </a:t>
            </a:r>
            <a:r>
              <a:rPr lang="en-GB" sz="2000" u="sng" dirty="0">
                <a:hlinkClick r:id="rId4"/>
              </a:rPr>
              <a:t>https://doi.org/10.21954/ou.rd.c.4716437.v1</a:t>
            </a:r>
            <a:r>
              <a:rPr lang="en-GB" sz="2000" dirty="0"/>
              <a:t> </a:t>
            </a:r>
          </a:p>
          <a:p>
            <a:pPr marL="0" lvl="0" indent="0">
              <a:lnSpc>
                <a:spcPct val="70000"/>
              </a:lnSpc>
              <a:buNone/>
            </a:pPr>
            <a:endParaRPr lang="en-GB" sz="2000" dirty="0"/>
          </a:p>
          <a:p>
            <a:pPr>
              <a:lnSpc>
                <a:spcPct val="70000"/>
              </a:lnSpc>
            </a:pPr>
            <a:r>
              <a:rPr lang="en-GB" sz="2000" b="1" dirty="0" err="1"/>
              <a:t>OpenLearnCreate</a:t>
            </a:r>
            <a:r>
              <a:rPr lang="en-GB" sz="2000" b="1" dirty="0"/>
              <a:t> Course on ‘</a:t>
            </a:r>
            <a:r>
              <a:rPr lang="en-GB" sz="2000" b="1" i="1" dirty="0"/>
              <a:t>Ageing Well’ 2019/2020 </a:t>
            </a:r>
            <a:r>
              <a:rPr lang="en-GB" sz="2000" u="sng" dirty="0">
                <a:hlinkClick r:id="rId5"/>
              </a:rPr>
              <a:t>https://www.open.edu/openlearncreate/course/view.php?id=5016</a:t>
            </a:r>
            <a:endParaRPr lang="en-GB" sz="2000" dirty="0"/>
          </a:p>
          <a:p>
            <a:pPr lvl="0">
              <a:lnSpc>
                <a:spcPct val="70000"/>
              </a:lnSpc>
            </a:pPr>
            <a:endParaRPr lang="en-GB" sz="2000" dirty="0"/>
          </a:p>
          <a:p>
            <a:pPr lvl="0">
              <a:lnSpc>
                <a:spcPct val="70000"/>
              </a:lnSpc>
            </a:pPr>
            <a:endParaRPr lang="en-GB" sz="2000" dirty="0"/>
          </a:p>
          <a:p>
            <a:pPr marL="0" lvl="0" indent="0">
              <a:lnSpc>
                <a:spcPct val="70000"/>
              </a:lnSpc>
              <a:buNone/>
            </a:pPr>
            <a:r>
              <a:rPr lang="en-GB" sz="2000" b="1" dirty="0"/>
              <a:t>Home exercise no equipment – no problem </a:t>
            </a:r>
            <a:r>
              <a:rPr lang="en-GB" sz="2000" i="1" dirty="0"/>
              <a:t>Blog</a:t>
            </a:r>
          </a:p>
          <a:p>
            <a:pPr marL="0" lvl="0" indent="0">
              <a:lnSpc>
                <a:spcPct val="70000"/>
              </a:lnSpc>
              <a:buNone/>
            </a:pPr>
            <a:r>
              <a:rPr lang="en-GB" sz="2000" dirty="0">
                <a:hlinkClick r:id="rId6"/>
              </a:rPr>
              <a:t>https://selsdotlife.wordpress.com/2020/04/01/home-exercises-for-older-adults-no-equipment-no-problem/</a:t>
            </a:r>
            <a:endParaRPr lang="en-GB"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4859-A08E-48CC-93C7-8BD58D2D5C74}"/>
              </a:ext>
            </a:extLst>
          </p:cNvPr>
          <p:cNvSpPr txBox="1">
            <a:spLocks noGrp="1"/>
          </p:cNvSpPr>
          <p:nvPr>
            <p:ph type="title"/>
          </p:nvPr>
        </p:nvSpPr>
        <p:spPr/>
        <p:txBody>
          <a:bodyPr/>
          <a:lstStyle/>
          <a:p>
            <a:endParaRPr lang="en-GB"/>
          </a:p>
        </p:txBody>
      </p:sp>
      <p:pic>
        <p:nvPicPr>
          <p:cNvPr id="3" name="Content Placeholder 4" descr="Graphical user interface&#10;&#10;Description automatically generated">
            <a:extLst>
              <a:ext uri="{FF2B5EF4-FFF2-40B4-BE49-F238E27FC236}">
                <a16:creationId xmlns:a16="http://schemas.microsoft.com/office/drawing/2014/main" id="{05A33C35-5248-40EE-B416-3B542FBD4F57}"/>
              </a:ext>
            </a:extLst>
          </p:cNvPr>
          <p:cNvPicPr>
            <a:picLocks noGrp="1" noChangeAspect="1"/>
          </p:cNvPicPr>
          <p:nvPr>
            <p:ph idx="1"/>
          </p:nvPr>
        </p:nvPicPr>
        <p:blipFill>
          <a:blip r:embed="rId2"/>
          <a:stretch>
            <a:fillRect/>
          </a:stretch>
        </p:blipFill>
        <p:spPr>
          <a:xfrm>
            <a:off x="478304" y="225079"/>
            <a:ext cx="11479240" cy="663292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3D940-FDA5-4FD5-9F36-E244C92CD841}"/>
              </a:ext>
            </a:extLst>
          </p:cNvPr>
          <p:cNvSpPr>
            <a:spLocks noGrp="1"/>
          </p:cNvSpPr>
          <p:nvPr>
            <p:ph type="title"/>
          </p:nvPr>
        </p:nvSpPr>
        <p:spPr/>
        <p:txBody>
          <a:bodyPr/>
          <a:lstStyle/>
          <a:p>
            <a:endParaRPr lang="en-GB"/>
          </a:p>
        </p:txBody>
      </p:sp>
      <p:pic>
        <p:nvPicPr>
          <p:cNvPr id="5" name="Content Placeholder 4" descr="Graphical user interface, text, application, email&#10;&#10;Description automatically generated">
            <a:extLst>
              <a:ext uri="{FF2B5EF4-FFF2-40B4-BE49-F238E27FC236}">
                <a16:creationId xmlns:a16="http://schemas.microsoft.com/office/drawing/2014/main" id="{2304B6C2-F3AD-40C8-8932-3C9713D53F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309231" cy="6858000"/>
          </a:xfrm>
        </p:spPr>
      </p:pic>
    </p:spTree>
    <p:extLst>
      <p:ext uri="{BB962C8B-B14F-4D97-AF65-F5344CB8AC3E}">
        <p14:creationId xmlns:p14="http://schemas.microsoft.com/office/powerpoint/2010/main" val="2830803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8AF6-34C5-447C-A7D1-2130EB242BF2}"/>
              </a:ext>
            </a:extLst>
          </p:cNvPr>
          <p:cNvSpPr txBox="1">
            <a:spLocks noGrp="1"/>
          </p:cNvSpPr>
          <p:nvPr>
            <p:ph type="title"/>
          </p:nvPr>
        </p:nvSpPr>
        <p:spPr/>
        <p:txBody>
          <a:bodyPr/>
          <a:lstStyle/>
          <a:p>
            <a:pPr lvl="0"/>
            <a:r>
              <a:rPr lang="en-GB" b="1">
                <a:solidFill>
                  <a:srgbClr val="203864"/>
                </a:solidFill>
              </a:rPr>
              <a:t>Ageing well – public talk series</a:t>
            </a:r>
          </a:p>
        </p:txBody>
      </p:sp>
      <p:sp>
        <p:nvSpPr>
          <p:cNvPr id="3" name="Content Placeholder 2">
            <a:extLst>
              <a:ext uri="{FF2B5EF4-FFF2-40B4-BE49-F238E27FC236}">
                <a16:creationId xmlns:a16="http://schemas.microsoft.com/office/drawing/2014/main" id="{2B98EC09-80C6-45DE-B31D-72B239364516}"/>
              </a:ext>
            </a:extLst>
          </p:cNvPr>
          <p:cNvSpPr txBox="1">
            <a:spLocks noGrp="1"/>
          </p:cNvSpPr>
          <p:nvPr>
            <p:ph idx="1"/>
          </p:nvPr>
        </p:nvSpPr>
        <p:spPr>
          <a:xfrm>
            <a:off x="576776" y="1825627"/>
            <a:ext cx="10777026" cy="4800252"/>
          </a:xfrm>
        </p:spPr>
        <p:txBody>
          <a:bodyPr/>
          <a:lstStyle/>
          <a:p>
            <a:pPr lvl="0">
              <a:lnSpc>
                <a:spcPct val="80000"/>
              </a:lnSpc>
            </a:pPr>
            <a:r>
              <a:rPr lang="en-GB" sz="2400" dirty="0"/>
              <a:t>Building bridges</a:t>
            </a:r>
          </a:p>
          <a:p>
            <a:pPr lvl="0">
              <a:lnSpc>
                <a:spcPct val="80000"/>
              </a:lnSpc>
            </a:pPr>
            <a:endParaRPr lang="en-GB" sz="2400" dirty="0"/>
          </a:p>
          <a:p>
            <a:pPr lvl="0">
              <a:lnSpc>
                <a:spcPct val="80000"/>
              </a:lnSpc>
            </a:pPr>
            <a:r>
              <a:rPr lang="en-GB" sz="2400" dirty="0"/>
              <a:t>Series of public talks started 16 years ago (as PhD student) – </a:t>
            </a:r>
            <a:r>
              <a:rPr lang="en-GB" sz="2400" b="1" dirty="0">
                <a:solidFill>
                  <a:srgbClr val="203864"/>
                </a:solidFill>
              </a:rPr>
              <a:t>Charles University &amp; Third Age University</a:t>
            </a:r>
            <a:r>
              <a:rPr lang="en-GB" sz="2400" dirty="0"/>
              <a:t> - developed in collaboration with </a:t>
            </a:r>
            <a:r>
              <a:rPr lang="en-GB" sz="2400" b="1" dirty="0">
                <a:solidFill>
                  <a:srgbClr val="203864"/>
                </a:solidFill>
              </a:rPr>
              <a:t>STOWHEALTH General Practice </a:t>
            </a:r>
          </a:p>
          <a:p>
            <a:pPr lvl="0">
              <a:lnSpc>
                <a:spcPct val="80000"/>
              </a:lnSpc>
            </a:pPr>
            <a:r>
              <a:rPr lang="en-GB" sz="2400" dirty="0"/>
              <a:t>Component of an international online education platform for clinicians and allied health professionals (in China) streamed via the </a:t>
            </a:r>
            <a:r>
              <a:rPr lang="en-GB" sz="2400" b="1" dirty="0">
                <a:solidFill>
                  <a:srgbClr val="203864"/>
                </a:solidFill>
              </a:rPr>
              <a:t>UKeMED &amp; Cambridge Medical Academy</a:t>
            </a:r>
            <a:r>
              <a:rPr lang="en-GB" sz="2400" dirty="0"/>
              <a:t>. </a:t>
            </a:r>
          </a:p>
          <a:p>
            <a:pPr lvl="0">
              <a:lnSpc>
                <a:spcPct val="80000"/>
              </a:lnSpc>
            </a:pPr>
            <a:r>
              <a:rPr lang="en-GB" sz="2400" dirty="0"/>
              <a:t>During the ‘</a:t>
            </a:r>
            <a:r>
              <a:rPr lang="en-GB" sz="2400" b="1" dirty="0">
                <a:solidFill>
                  <a:srgbClr val="203864"/>
                </a:solidFill>
              </a:rPr>
              <a:t>Ageing Well</a:t>
            </a:r>
            <a:r>
              <a:rPr lang="en-GB" sz="2400" dirty="0"/>
              <a:t>’ talks we </a:t>
            </a:r>
            <a:r>
              <a:rPr lang="en-GB" sz="2400" b="1" dirty="0">
                <a:solidFill>
                  <a:srgbClr val="203864"/>
                </a:solidFill>
              </a:rPr>
              <a:t>explore approaches </a:t>
            </a:r>
            <a:r>
              <a:rPr lang="en-GB" sz="2400" dirty="0"/>
              <a:t>which may enable us to </a:t>
            </a:r>
            <a:r>
              <a:rPr lang="en-GB" sz="2400" b="1" dirty="0">
                <a:solidFill>
                  <a:srgbClr val="203864"/>
                </a:solidFill>
              </a:rPr>
              <a:t>live longer and healthier lives</a:t>
            </a:r>
            <a:r>
              <a:rPr lang="en-GB" sz="2400" dirty="0"/>
              <a:t>. Theories of ageing, biomedical and psychosocial aspects of ageing, the most common comorbidities, and the ageing brain are some of the concepts that are explored in the series.  </a:t>
            </a:r>
          </a:p>
          <a:p>
            <a:pPr lvl="0">
              <a:lnSpc>
                <a:spcPct val="80000"/>
              </a:lnSpc>
            </a:pPr>
            <a:r>
              <a:rPr lang="en-GB" sz="2400" dirty="0"/>
              <a:t>‘</a:t>
            </a:r>
            <a:r>
              <a:rPr lang="en-GB" sz="2400" b="1" dirty="0">
                <a:solidFill>
                  <a:srgbClr val="203864"/>
                </a:solidFill>
              </a:rPr>
              <a:t>Five Pillars of Ageing Well</a:t>
            </a:r>
            <a:r>
              <a:rPr lang="en-GB" sz="24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2B56-C7F1-4C35-A993-C823A6563DCF}"/>
              </a:ext>
            </a:extLst>
          </p:cNvPr>
          <p:cNvSpPr txBox="1">
            <a:spLocks noGrp="1"/>
          </p:cNvSpPr>
          <p:nvPr>
            <p:ph type="title"/>
          </p:nvPr>
        </p:nvSpPr>
        <p:spPr/>
        <p:txBody>
          <a:bodyPr/>
          <a:lstStyle/>
          <a:p>
            <a:endParaRPr lang="en-GB"/>
          </a:p>
        </p:txBody>
      </p:sp>
      <p:pic>
        <p:nvPicPr>
          <p:cNvPr id="3" name="Content Placeholder 4">
            <a:extLst>
              <a:ext uri="{FF2B5EF4-FFF2-40B4-BE49-F238E27FC236}">
                <a16:creationId xmlns:a16="http://schemas.microsoft.com/office/drawing/2014/main" id="{F3C4F5BE-C42C-4A5E-8563-49B241A0D74F}"/>
              </a:ext>
            </a:extLst>
          </p:cNvPr>
          <p:cNvPicPr>
            <a:picLocks noGrp="1" noChangeAspect="1"/>
          </p:cNvPicPr>
          <p:nvPr>
            <p:ph idx="1"/>
          </p:nvPr>
        </p:nvPicPr>
        <p:blipFill>
          <a:blip r:embed="rId2"/>
          <a:stretch>
            <a:fillRect/>
          </a:stretch>
        </p:blipFill>
        <p:spPr>
          <a:xfrm>
            <a:off x="0" y="0"/>
            <a:ext cx="12191996" cy="675249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25EBFB3-5C12-46FC-93A0-A511E857CC4D}"/>
              </a:ext>
            </a:extLst>
          </p:cNvPr>
          <p:cNvSpPr>
            <a:spLocks noMove="1" noResize="1"/>
          </p:cNvSpPr>
          <p:nvPr/>
        </p:nvSpPr>
        <p:spPr>
          <a:xfrm>
            <a:off x="336883" y="321173"/>
            <a:ext cx="7174245" cy="5896746"/>
          </a:xfrm>
          <a:prstGeom prst="rect">
            <a:avLst/>
          </a:prstGeom>
          <a:solidFill>
            <a:srgbClr val="000000">
              <a:alpha val="15000"/>
            </a:srgbClr>
          </a:solidFill>
          <a:ln w="127001">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09258956-E737-4FF5-AA4C-8F947924149B}"/>
              </a:ext>
            </a:extLst>
          </p:cNvPr>
          <p:cNvPicPr>
            <a:picLocks noChangeAspect="1"/>
          </p:cNvPicPr>
          <p:nvPr/>
        </p:nvPicPr>
        <p:blipFill>
          <a:blip r:embed="rId2"/>
          <a:stretch>
            <a:fillRect/>
          </a:stretch>
        </p:blipFill>
        <p:spPr>
          <a:xfrm>
            <a:off x="7820991" y="2690448"/>
            <a:ext cx="4206889" cy="3846377"/>
          </a:xfrm>
          <a:prstGeom prst="rect">
            <a:avLst/>
          </a:prstGeom>
          <a:noFill/>
          <a:ln>
            <a:noFill/>
          </a:ln>
        </p:spPr>
      </p:pic>
      <p:pic>
        <p:nvPicPr>
          <p:cNvPr id="4" name="Picture 4" descr="A close up of a logo&#10;&#10;Description generated with very high confidence">
            <a:extLst>
              <a:ext uri="{FF2B5EF4-FFF2-40B4-BE49-F238E27FC236}">
                <a16:creationId xmlns:a16="http://schemas.microsoft.com/office/drawing/2014/main" id="{6E8D1CC6-3AC6-4368-9E34-825EA703F062}"/>
              </a:ext>
            </a:extLst>
          </p:cNvPr>
          <p:cNvPicPr>
            <a:picLocks noChangeAspect="1"/>
          </p:cNvPicPr>
          <p:nvPr/>
        </p:nvPicPr>
        <p:blipFill>
          <a:blip r:embed="rId3"/>
          <a:stretch>
            <a:fillRect/>
          </a:stretch>
        </p:blipFill>
        <p:spPr>
          <a:xfrm>
            <a:off x="10298247" y="629582"/>
            <a:ext cx="1193045" cy="1274161"/>
          </a:xfrm>
          <a:prstGeom prst="rect">
            <a:avLst/>
          </a:prstGeom>
          <a:noFill/>
          <a:ln>
            <a:noFill/>
          </a:ln>
        </p:spPr>
      </p:pic>
      <p:pic>
        <p:nvPicPr>
          <p:cNvPr id="6" name="Content Placeholder 3">
            <a:extLst>
              <a:ext uri="{FF2B5EF4-FFF2-40B4-BE49-F238E27FC236}">
                <a16:creationId xmlns:a16="http://schemas.microsoft.com/office/drawing/2014/main" id="{F7098AC6-6362-4988-9247-4F3634C981FA}"/>
              </a:ext>
            </a:extLst>
          </p:cNvPr>
          <p:cNvPicPr>
            <a:picLocks noChangeAspect="1"/>
          </p:cNvPicPr>
          <p:nvPr/>
        </p:nvPicPr>
        <p:blipFill>
          <a:blip r:embed="rId4"/>
          <a:stretch>
            <a:fillRect/>
          </a:stretch>
        </p:blipFill>
        <p:spPr>
          <a:xfrm>
            <a:off x="474783" y="524024"/>
            <a:ext cx="6922410" cy="55567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F01E696-495C-4AEE-BC9B-E7152014E3E8}"/>
              </a:ext>
            </a:extLst>
          </p:cNvPr>
          <p:cNvSpPr txBox="1">
            <a:spLocks noGrp="1"/>
          </p:cNvSpPr>
          <p:nvPr>
            <p:ph idx="1"/>
          </p:nvPr>
        </p:nvSpPr>
        <p:spPr>
          <a:xfrm>
            <a:off x="0" y="0"/>
            <a:ext cx="12191996" cy="6858000"/>
          </a:xfrm>
        </p:spPr>
        <p:txBody>
          <a:bodyPr/>
          <a:lstStyle/>
          <a:p>
            <a:pPr marL="0" lvl="0" indent="0">
              <a:lnSpc>
                <a:spcPct val="70000"/>
              </a:lnSpc>
              <a:buNone/>
            </a:pPr>
            <a:endParaRPr lang="en-GB" sz="2600" b="1" i="1" dirty="0">
              <a:solidFill>
                <a:srgbClr val="203864"/>
              </a:solidFill>
            </a:endParaRPr>
          </a:p>
          <a:p>
            <a:pPr marL="0" lvl="0" indent="0">
              <a:lnSpc>
                <a:spcPct val="70000"/>
              </a:lnSpc>
              <a:buNone/>
            </a:pPr>
            <a:r>
              <a:rPr lang="en-GB" sz="2600" b="1" i="1" dirty="0">
                <a:solidFill>
                  <a:srgbClr val="203864"/>
                </a:solidFill>
              </a:rPr>
              <a:t>2020/21 Series plan</a:t>
            </a:r>
          </a:p>
          <a:p>
            <a:pPr lvl="0">
              <a:lnSpc>
                <a:spcPct val="70000"/>
              </a:lnSpc>
            </a:pPr>
            <a:endParaRPr lang="en-GB" sz="2600" b="1" i="1" dirty="0">
              <a:solidFill>
                <a:srgbClr val="203864"/>
              </a:solidFill>
            </a:endParaRPr>
          </a:p>
          <a:p>
            <a:pPr lvl="0">
              <a:lnSpc>
                <a:spcPct val="70000"/>
              </a:lnSpc>
            </a:pPr>
            <a:r>
              <a:rPr lang="en-GB" sz="2400" b="1" i="1" dirty="0">
                <a:solidFill>
                  <a:srgbClr val="203864"/>
                </a:solidFill>
              </a:rPr>
              <a:t>Are we prepared to live longer? </a:t>
            </a:r>
            <a:r>
              <a:rPr lang="en-GB" sz="2400" i="1" dirty="0">
                <a:solidFill>
                  <a:srgbClr val="203864"/>
                </a:solidFill>
              </a:rPr>
              <a:t>(Jitka </a:t>
            </a:r>
            <a:r>
              <a:rPr lang="en-GB" sz="2400" i="1">
                <a:solidFill>
                  <a:srgbClr val="203864"/>
                </a:solidFill>
              </a:rPr>
              <a:t>Vseteckova &amp; Catherine Pestano) </a:t>
            </a:r>
            <a:r>
              <a:rPr lang="en-GB" sz="2400" b="1" i="1" dirty="0">
                <a:solidFill>
                  <a:srgbClr val="203864"/>
                </a:solidFill>
              </a:rPr>
              <a:t>September 22</a:t>
            </a:r>
            <a:r>
              <a:rPr lang="en-GB" sz="2400" b="1" i="1" baseline="30000" dirty="0">
                <a:solidFill>
                  <a:srgbClr val="203864"/>
                </a:solidFill>
              </a:rPr>
              <a:t>nd</a:t>
            </a:r>
            <a:r>
              <a:rPr lang="en-GB" sz="2400" b="1" i="1" dirty="0">
                <a:solidFill>
                  <a:srgbClr val="203864"/>
                </a:solidFill>
              </a:rPr>
              <a:t> 2021 </a:t>
            </a:r>
          </a:p>
          <a:p>
            <a:pPr lvl="0">
              <a:lnSpc>
                <a:spcPct val="70000"/>
              </a:lnSpc>
            </a:pPr>
            <a:r>
              <a:rPr lang="en-GB" sz="2400" b="1" i="1" dirty="0">
                <a:solidFill>
                  <a:srgbClr val="203864"/>
                </a:solidFill>
              </a:rPr>
              <a:t>Advanced Care Planning  </a:t>
            </a:r>
            <a:r>
              <a:rPr lang="en-GB" sz="2400" i="1" dirty="0">
                <a:solidFill>
                  <a:srgbClr val="203864"/>
                </a:solidFill>
              </a:rPr>
              <a:t>(Barbara Gale) </a:t>
            </a:r>
            <a:r>
              <a:rPr lang="en-GB" sz="2400" b="1" i="1" dirty="0">
                <a:solidFill>
                  <a:srgbClr val="203864"/>
                </a:solidFill>
              </a:rPr>
              <a:t>October 20</a:t>
            </a:r>
            <a:r>
              <a:rPr lang="en-GB" sz="2400" b="1" i="1" baseline="30000" dirty="0">
                <a:solidFill>
                  <a:srgbClr val="203864"/>
                </a:solidFill>
              </a:rPr>
              <a:t>th</a:t>
            </a:r>
            <a:r>
              <a:rPr lang="en-GB" sz="2400" b="1" i="1" dirty="0">
                <a:solidFill>
                  <a:srgbClr val="203864"/>
                </a:solidFill>
              </a:rPr>
              <a:t> 2021</a:t>
            </a:r>
          </a:p>
          <a:p>
            <a:pPr lvl="0">
              <a:lnSpc>
                <a:spcPct val="70000"/>
              </a:lnSpc>
            </a:pPr>
            <a:r>
              <a:rPr lang="en-GB" sz="2400" b="1" i="1" dirty="0">
                <a:solidFill>
                  <a:srgbClr val="203864"/>
                </a:solidFill>
              </a:rPr>
              <a:t>Ageing brain </a:t>
            </a:r>
            <a:r>
              <a:rPr lang="en-GB" sz="2400" i="1" dirty="0">
                <a:solidFill>
                  <a:srgbClr val="203864"/>
                </a:solidFill>
              </a:rPr>
              <a:t>(Jitka Vseteckova &amp; Marco Calabria) </a:t>
            </a:r>
            <a:r>
              <a:rPr lang="en-GB" sz="2400" b="1" i="1" dirty="0">
                <a:solidFill>
                  <a:srgbClr val="203864"/>
                </a:solidFill>
              </a:rPr>
              <a:t>November 17</a:t>
            </a:r>
            <a:r>
              <a:rPr lang="en-GB" sz="2400" b="1" i="1" baseline="30000" dirty="0">
                <a:solidFill>
                  <a:srgbClr val="203864"/>
                </a:solidFill>
              </a:rPr>
              <a:t>th</a:t>
            </a:r>
            <a:r>
              <a:rPr lang="en-GB" sz="2400" b="1" i="1" dirty="0">
                <a:solidFill>
                  <a:srgbClr val="203864"/>
                </a:solidFill>
              </a:rPr>
              <a:t> 2021</a:t>
            </a:r>
          </a:p>
          <a:p>
            <a:pPr lvl="0">
              <a:lnSpc>
                <a:spcPct val="70000"/>
              </a:lnSpc>
            </a:pPr>
            <a:r>
              <a:rPr lang="en-GB" sz="2400" b="1" i="1" dirty="0">
                <a:solidFill>
                  <a:srgbClr val="203864"/>
                </a:solidFill>
              </a:rPr>
              <a:t>Learning languages and digital technologies in older age </a:t>
            </a:r>
            <a:r>
              <a:rPr lang="en-GB" sz="2400" i="1" dirty="0">
                <a:solidFill>
                  <a:srgbClr val="203864"/>
                </a:solidFill>
              </a:rPr>
              <a:t>(Ursula Stickler) </a:t>
            </a:r>
            <a:r>
              <a:rPr lang="en-GB" sz="2400" b="1" i="1" dirty="0">
                <a:solidFill>
                  <a:srgbClr val="203864"/>
                </a:solidFill>
              </a:rPr>
              <a:t>December 15</a:t>
            </a:r>
            <a:r>
              <a:rPr lang="en-GB" sz="2400" b="1" i="1" baseline="30000" dirty="0">
                <a:solidFill>
                  <a:srgbClr val="203864"/>
                </a:solidFill>
              </a:rPr>
              <a:t>th</a:t>
            </a:r>
            <a:r>
              <a:rPr lang="en-GB" sz="2400" b="1" i="1" dirty="0">
                <a:solidFill>
                  <a:srgbClr val="203864"/>
                </a:solidFill>
              </a:rPr>
              <a:t> 2021</a:t>
            </a:r>
          </a:p>
          <a:p>
            <a:pPr lvl="0">
              <a:lnSpc>
                <a:spcPct val="70000"/>
              </a:lnSpc>
            </a:pPr>
            <a:r>
              <a:rPr lang="en-GB" sz="2400" b="1" i="1" dirty="0">
                <a:solidFill>
                  <a:srgbClr val="203864"/>
                </a:solidFill>
              </a:rPr>
              <a:t>Disenfranchising grief and caring in older age </a:t>
            </a:r>
            <a:r>
              <a:rPr lang="en-GB" sz="2400" i="1" dirty="0">
                <a:solidFill>
                  <a:srgbClr val="203864"/>
                </a:solidFill>
              </a:rPr>
              <a:t>(Kerry Jones) </a:t>
            </a:r>
            <a:r>
              <a:rPr lang="en-GB" sz="2400" b="1" i="1" dirty="0">
                <a:solidFill>
                  <a:srgbClr val="203864"/>
                </a:solidFill>
              </a:rPr>
              <a:t>January 19th 2022</a:t>
            </a:r>
          </a:p>
          <a:p>
            <a:pPr lvl="0" hangingPunct="0">
              <a:lnSpc>
                <a:spcPct val="70000"/>
              </a:lnSpc>
            </a:pPr>
            <a:r>
              <a:rPr lang="en-GB" sz="2400" b="1" i="1" kern="0" dirty="0">
                <a:solidFill>
                  <a:srgbClr val="203864"/>
                </a:solidFill>
              </a:rPr>
              <a:t>Nutritional needs while ageing </a:t>
            </a:r>
            <a:r>
              <a:rPr lang="en-GB" sz="2400" i="1" kern="0" dirty="0">
                <a:solidFill>
                  <a:srgbClr val="203864"/>
                </a:solidFill>
              </a:rPr>
              <a:t>(Jitka Vseteckova &amp; Alan Hastings) </a:t>
            </a:r>
            <a:r>
              <a:rPr lang="en-GB" sz="2400" b="1" i="1" kern="0" dirty="0">
                <a:solidFill>
                  <a:srgbClr val="203864"/>
                </a:solidFill>
              </a:rPr>
              <a:t>February 23</a:t>
            </a:r>
            <a:r>
              <a:rPr lang="en-GB" sz="2400" b="1" i="1" kern="0" baseline="30000" dirty="0">
                <a:solidFill>
                  <a:srgbClr val="203864"/>
                </a:solidFill>
              </a:rPr>
              <a:t>rd</a:t>
            </a:r>
            <a:r>
              <a:rPr lang="en-GB" sz="2400" b="1" i="1" kern="0" dirty="0">
                <a:solidFill>
                  <a:srgbClr val="203864"/>
                </a:solidFill>
              </a:rPr>
              <a:t> 2022</a:t>
            </a:r>
          </a:p>
          <a:p>
            <a:pPr lvl="0" hangingPunct="0">
              <a:lnSpc>
                <a:spcPct val="70000"/>
              </a:lnSpc>
            </a:pPr>
            <a:r>
              <a:rPr lang="en-GB" sz="2400" b="1" i="1" kern="0" dirty="0">
                <a:solidFill>
                  <a:srgbClr val="203864"/>
                </a:solidFill>
              </a:rPr>
              <a:t>Pharmacotherapy while ageing </a:t>
            </a:r>
            <a:r>
              <a:rPr lang="en-GB" sz="2400" i="1" kern="0" dirty="0">
                <a:solidFill>
                  <a:srgbClr val="203864"/>
                </a:solidFill>
              </a:rPr>
              <a:t>(Jitka Vseteckova &amp; Sonal Mehta) </a:t>
            </a:r>
            <a:r>
              <a:rPr lang="en-GB" sz="2400" b="1" i="1" kern="0" dirty="0">
                <a:solidFill>
                  <a:srgbClr val="203864"/>
                </a:solidFill>
              </a:rPr>
              <a:t>March 23</a:t>
            </a:r>
            <a:r>
              <a:rPr lang="en-GB" sz="2400" b="1" i="1" kern="0" baseline="30000" dirty="0">
                <a:solidFill>
                  <a:srgbClr val="203864"/>
                </a:solidFill>
              </a:rPr>
              <a:t>rd</a:t>
            </a:r>
            <a:r>
              <a:rPr lang="en-GB" sz="2400" b="1" i="1" kern="0" dirty="0">
                <a:solidFill>
                  <a:srgbClr val="203864"/>
                </a:solidFill>
              </a:rPr>
              <a:t> 2022 </a:t>
            </a:r>
          </a:p>
          <a:p>
            <a:pPr lvl="0" hangingPunct="0">
              <a:lnSpc>
                <a:spcPct val="70000"/>
              </a:lnSpc>
            </a:pPr>
            <a:r>
              <a:rPr lang="en-GB" sz="2400" b="1" i="1" kern="0" dirty="0">
                <a:solidFill>
                  <a:srgbClr val="203864"/>
                </a:solidFill>
              </a:rPr>
              <a:t>Mindfulness and ageing </a:t>
            </a:r>
            <a:r>
              <a:rPr lang="en-GB" sz="2400" i="1" kern="0" dirty="0">
                <a:solidFill>
                  <a:srgbClr val="203864"/>
                </a:solidFill>
              </a:rPr>
              <a:t>(Abigail Methley) </a:t>
            </a:r>
            <a:r>
              <a:rPr lang="en-GB" sz="2400" b="1" i="1" kern="0" dirty="0">
                <a:solidFill>
                  <a:srgbClr val="203864"/>
                </a:solidFill>
              </a:rPr>
              <a:t>April 20</a:t>
            </a:r>
            <a:r>
              <a:rPr lang="en-GB" sz="2400" b="1" i="1" kern="0" baseline="30000" dirty="0">
                <a:solidFill>
                  <a:srgbClr val="203864"/>
                </a:solidFill>
              </a:rPr>
              <a:t>th</a:t>
            </a:r>
            <a:r>
              <a:rPr lang="en-GB" sz="2400" b="1" i="1" kern="0" dirty="0">
                <a:solidFill>
                  <a:srgbClr val="203864"/>
                </a:solidFill>
              </a:rPr>
              <a:t> 2022</a:t>
            </a:r>
          </a:p>
          <a:p>
            <a:pPr lvl="0" hangingPunct="0">
              <a:lnSpc>
                <a:spcPct val="70000"/>
              </a:lnSpc>
            </a:pPr>
            <a:r>
              <a:rPr lang="en-GB" sz="2400" b="1" i="1" kern="0" dirty="0">
                <a:solidFill>
                  <a:srgbClr val="203864"/>
                </a:solidFill>
              </a:rPr>
              <a:t>Move it and breathe </a:t>
            </a:r>
            <a:r>
              <a:rPr lang="en-GB" sz="2400" i="1" kern="0" dirty="0">
                <a:solidFill>
                  <a:srgbClr val="203864"/>
                </a:solidFill>
              </a:rPr>
              <a:t>(Jitka Vseteckova &amp; Declan Ryan) </a:t>
            </a:r>
            <a:r>
              <a:rPr lang="en-GB" sz="2400" b="1" i="1" kern="0" dirty="0">
                <a:solidFill>
                  <a:srgbClr val="203864"/>
                </a:solidFill>
              </a:rPr>
              <a:t>May 18</a:t>
            </a:r>
            <a:r>
              <a:rPr lang="en-GB" sz="2400" b="1" i="1" kern="0" baseline="30000" dirty="0">
                <a:solidFill>
                  <a:srgbClr val="203864"/>
                </a:solidFill>
              </a:rPr>
              <a:t>th</a:t>
            </a:r>
            <a:r>
              <a:rPr lang="en-GB" sz="2400" b="1" i="1" kern="0" dirty="0">
                <a:solidFill>
                  <a:srgbClr val="203864"/>
                </a:solidFill>
              </a:rPr>
              <a:t> 2022 </a:t>
            </a:r>
          </a:p>
          <a:p>
            <a:pPr lvl="0" hangingPunct="0">
              <a:lnSpc>
                <a:spcPct val="70000"/>
              </a:lnSpc>
            </a:pPr>
            <a:r>
              <a:rPr lang="en-GB" sz="2400" b="1" i="1" kern="0" dirty="0">
                <a:solidFill>
                  <a:srgbClr val="203864"/>
                </a:solidFill>
              </a:rPr>
              <a:t>Standing tall </a:t>
            </a:r>
            <a:r>
              <a:rPr lang="en-GB" sz="2400" i="1" kern="0" dirty="0">
                <a:solidFill>
                  <a:srgbClr val="203864"/>
                </a:solidFill>
              </a:rPr>
              <a:t>(Jitka Vseteckova) </a:t>
            </a:r>
            <a:r>
              <a:rPr lang="en-GB" sz="2400" b="1" i="1" kern="0" dirty="0">
                <a:solidFill>
                  <a:srgbClr val="203864"/>
                </a:solidFill>
              </a:rPr>
              <a:t>June 22</a:t>
            </a:r>
            <a:r>
              <a:rPr lang="en-GB" sz="2400" b="1" i="1" kern="0" baseline="30000" dirty="0">
                <a:solidFill>
                  <a:srgbClr val="203864"/>
                </a:solidFill>
              </a:rPr>
              <a:t>nd</a:t>
            </a:r>
            <a:r>
              <a:rPr lang="en-GB" sz="2400" b="1" i="1" kern="0" dirty="0">
                <a:solidFill>
                  <a:srgbClr val="203864"/>
                </a:solidFill>
              </a:rPr>
              <a:t> 2022 </a:t>
            </a:r>
          </a:p>
          <a:p>
            <a:pPr lvl="0" hangingPunct="0">
              <a:lnSpc>
                <a:spcPct val="70000"/>
              </a:lnSpc>
            </a:pPr>
            <a:r>
              <a:rPr lang="en-GB" sz="2400" b="1" i="1" kern="0" dirty="0">
                <a:solidFill>
                  <a:srgbClr val="203864"/>
                </a:solidFill>
              </a:rPr>
              <a:t>The things we don’t talk about – Intimacy and ageing </a:t>
            </a:r>
            <a:r>
              <a:rPr lang="en-GB" sz="2400" i="1" kern="0" dirty="0">
                <a:solidFill>
                  <a:srgbClr val="203864"/>
                </a:solidFill>
              </a:rPr>
              <a:t>(Andreas </a:t>
            </a:r>
            <a:r>
              <a:rPr lang="en-GB" sz="2400" i="1" kern="0" dirty="0" err="1">
                <a:solidFill>
                  <a:srgbClr val="203864"/>
                </a:solidFill>
              </a:rPr>
              <a:t>Vossler</a:t>
            </a:r>
            <a:r>
              <a:rPr lang="en-GB" sz="2400" i="1" kern="0" dirty="0">
                <a:solidFill>
                  <a:srgbClr val="203864"/>
                </a:solidFill>
              </a:rPr>
              <a:t>) </a:t>
            </a:r>
            <a:r>
              <a:rPr lang="en-GB" sz="2400" b="1" i="1" kern="0" dirty="0">
                <a:solidFill>
                  <a:srgbClr val="203864"/>
                </a:solidFill>
              </a:rPr>
              <a:t>July 20</a:t>
            </a:r>
            <a:r>
              <a:rPr lang="en-GB" sz="2400" b="1" i="1" kern="0" baseline="30000" dirty="0">
                <a:solidFill>
                  <a:srgbClr val="203864"/>
                </a:solidFill>
              </a:rPr>
              <a:t>th</a:t>
            </a:r>
            <a:r>
              <a:rPr lang="en-GB" sz="2400" b="1" i="1" kern="0" dirty="0">
                <a:solidFill>
                  <a:srgbClr val="203864"/>
                </a:solidFill>
              </a:rPr>
              <a:t> 2022</a:t>
            </a:r>
          </a:p>
          <a:p>
            <a:pPr marL="0" lvl="0" indent="0" hangingPunct="0">
              <a:lnSpc>
                <a:spcPct val="70000"/>
              </a:lnSpc>
              <a:buNone/>
            </a:pPr>
            <a:endParaRPr lang="en-GB" sz="2400" b="1" i="1" kern="0" dirty="0">
              <a:solidFill>
                <a:srgbClr val="203864"/>
              </a:solidFill>
            </a:endParaRPr>
          </a:p>
          <a:p>
            <a:pPr marL="0" lvl="0" indent="0" hangingPunct="0">
              <a:lnSpc>
                <a:spcPct val="70000"/>
              </a:lnSpc>
              <a:buNone/>
            </a:pPr>
            <a:r>
              <a:rPr lang="en-GB" sz="2000" b="1" i="1" u="sng" kern="0" dirty="0">
                <a:solidFill>
                  <a:srgbClr val="002060"/>
                </a:solidFill>
                <a:hlinkClick r:id="rId2"/>
              </a:rPr>
              <a:t>For more information and live streaming links follow:</a:t>
            </a:r>
          </a:p>
          <a:p>
            <a:pPr marL="0" lvl="0" indent="0" hangingPunct="0">
              <a:lnSpc>
                <a:spcPct val="70000"/>
              </a:lnSpc>
              <a:buNone/>
            </a:pPr>
            <a:r>
              <a:rPr lang="en-GB" sz="2000" b="1" i="1" u="sng" kern="0" dirty="0">
                <a:solidFill>
                  <a:srgbClr val="002060"/>
                </a:solidFill>
                <a:hlinkClick r:id="rId2"/>
              </a:rPr>
              <a:t> </a:t>
            </a:r>
            <a:r>
              <a:rPr lang="en-GB" sz="2000" b="1" i="1" kern="0" dirty="0">
                <a:solidFill>
                  <a:srgbClr val="0563C1"/>
                </a:solidFill>
                <a:hlinkClick r:id="rId2"/>
              </a:rPr>
              <a:t>https://ordo.open.ac.uk/collections/Ageing_Well_Public_Talks_2020-21/5122166</a:t>
            </a:r>
            <a:r>
              <a:rPr lang="en-GB" sz="2000" b="1" i="1" kern="0" dirty="0">
                <a:solidFill>
                  <a:srgbClr val="203864"/>
                </a:solidFill>
              </a:rPr>
              <a:t> </a:t>
            </a:r>
          </a:p>
          <a:p>
            <a:pPr marL="0" lvl="0" indent="0">
              <a:lnSpc>
                <a:spcPct val="70000"/>
              </a:lnSpc>
              <a:buNone/>
            </a:pPr>
            <a:endParaRPr lang="en-GB" sz="2600" b="1" i="1" dirty="0">
              <a:solidFill>
                <a:srgbClr val="203864"/>
              </a:solidFill>
            </a:endParaRPr>
          </a:p>
          <a:p>
            <a:pPr lvl="0">
              <a:lnSpc>
                <a:spcPct val="70000"/>
              </a:lnSpc>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B2487F-9FD3-48AF-95D6-86AC722EFE09}"/>
              </a:ext>
            </a:extLst>
          </p:cNvPr>
          <p:cNvSpPr txBox="1">
            <a:spLocks noGrp="1"/>
          </p:cNvSpPr>
          <p:nvPr>
            <p:ph idx="1"/>
          </p:nvPr>
        </p:nvSpPr>
        <p:spPr>
          <a:xfrm>
            <a:off x="216127" y="266008"/>
            <a:ext cx="11853952" cy="6434047"/>
          </a:xfrm>
        </p:spPr>
        <p:txBody>
          <a:bodyPr/>
          <a:lstStyle/>
          <a:p>
            <a:pPr marL="0" lvl="0" indent="0">
              <a:lnSpc>
                <a:spcPct val="100000"/>
              </a:lnSpc>
              <a:buNone/>
            </a:pPr>
            <a:endParaRPr lang="en-GB" sz="2600" dirty="0"/>
          </a:p>
          <a:p>
            <a:pPr lvl="0">
              <a:lnSpc>
                <a:spcPct val="100000"/>
              </a:lnSpc>
            </a:pPr>
            <a:r>
              <a:rPr lang="en-GB" sz="2600" dirty="0"/>
              <a:t>All the way through the ‘</a:t>
            </a:r>
            <a:r>
              <a:rPr lang="en-GB" sz="2600" b="1" dirty="0">
                <a:solidFill>
                  <a:srgbClr val="203864"/>
                </a:solidFill>
              </a:rPr>
              <a:t>Ageing Well’ </a:t>
            </a:r>
            <a:r>
              <a:rPr lang="en-GB" sz="2600" dirty="0"/>
              <a:t>talks we explore how using this knowledge might facilitate self-management, become partners in our care and delay the ageing processes for as much as we can.  </a:t>
            </a:r>
          </a:p>
          <a:p>
            <a:pPr marL="0" lvl="0" indent="0">
              <a:lnSpc>
                <a:spcPct val="100000"/>
              </a:lnSpc>
              <a:buNone/>
            </a:pPr>
            <a:endParaRPr lang="en-GB" sz="2600" dirty="0"/>
          </a:p>
          <a:p>
            <a:pPr lvl="0">
              <a:lnSpc>
                <a:spcPct val="100000"/>
              </a:lnSpc>
            </a:pPr>
            <a:r>
              <a:rPr lang="en-GB" sz="2600" dirty="0"/>
              <a:t>The </a:t>
            </a:r>
            <a:r>
              <a:rPr lang="en-GB" sz="2600" b="1" dirty="0">
                <a:solidFill>
                  <a:srgbClr val="203864"/>
                </a:solidFill>
              </a:rPr>
              <a:t>emphasis</a:t>
            </a:r>
            <a:r>
              <a:rPr lang="en-GB" sz="2600" dirty="0"/>
              <a:t> of the ‘</a:t>
            </a:r>
            <a:r>
              <a:rPr lang="en-GB" sz="2600" b="1" dirty="0">
                <a:solidFill>
                  <a:srgbClr val="203864"/>
                </a:solidFill>
              </a:rPr>
              <a:t>Ageing Well’ </a:t>
            </a:r>
            <a:r>
              <a:rPr lang="en-GB" sz="2600" dirty="0"/>
              <a:t>series is on </a:t>
            </a:r>
            <a:r>
              <a:rPr lang="en-GB" sz="2600" b="1" dirty="0">
                <a:solidFill>
                  <a:srgbClr val="203864"/>
                </a:solidFill>
              </a:rPr>
              <a:t>optimizing cognitive and physical well-being, </a:t>
            </a:r>
            <a:r>
              <a:rPr lang="en-GB" sz="2600" dirty="0"/>
              <a:t>physiological ageing and self-management. To a lesser extent, on pathological processes while ageing.</a:t>
            </a:r>
          </a:p>
          <a:p>
            <a:pPr lvl="0">
              <a:lnSpc>
                <a:spcPct val="100000"/>
              </a:lnSpc>
            </a:pPr>
            <a:endParaRPr lang="en-GB" sz="2600" dirty="0"/>
          </a:p>
          <a:p>
            <a:pPr lvl="0">
              <a:lnSpc>
                <a:spcPct val="100000"/>
              </a:lnSpc>
            </a:pPr>
            <a:r>
              <a:rPr lang="en-GB" sz="2600" b="1" dirty="0">
                <a:solidFill>
                  <a:srgbClr val="203864"/>
                </a:solidFill>
              </a:rPr>
              <a:t>Promoting physical activity, social activity, networking, learning and healthy lifestyle</a:t>
            </a:r>
          </a:p>
          <a:p>
            <a:pPr lvl="0">
              <a:lnSpc>
                <a:spcPct val="100000"/>
              </a:lnSpc>
            </a:pPr>
            <a:r>
              <a:rPr lang="en-GB" sz="2600" b="1" dirty="0">
                <a:solidFill>
                  <a:srgbClr val="203864"/>
                </a:solidFill>
              </a:rPr>
              <a:t>Easy stretching during each lecture</a:t>
            </a:r>
          </a:p>
          <a:p>
            <a:pPr lvl="0">
              <a:lnSpc>
                <a:spcPct val="70000"/>
              </a:lnSpc>
            </a:pPr>
            <a:endParaRPr lang="en-GB"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284E5-D0D3-4ADE-9ABA-88291DB90400}"/>
              </a:ext>
            </a:extLst>
          </p:cNvPr>
          <p:cNvSpPr txBox="1">
            <a:spLocks noGrp="1"/>
          </p:cNvSpPr>
          <p:nvPr>
            <p:ph type="title"/>
          </p:nvPr>
        </p:nvSpPr>
        <p:spPr/>
        <p:txBody>
          <a:bodyPr/>
          <a:lstStyle/>
          <a:p>
            <a:pPr lvl="0"/>
            <a:r>
              <a:rPr lang="en-GB" b="1">
                <a:solidFill>
                  <a:srgbClr val="203864"/>
                </a:solidFill>
              </a:rPr>
              <a:t>Messages to be taken home today</a:t>
            </a:r>
          </a:p>
        </p:txBody>
      </p:sp>
      <p:sp>
        <p:nvSpPr>
          <p:cNvPr id="3" name="Content Placeholder 2">
            <a:extLst>
              <a:ext uri="{FF2B5EF4-FFF2-40B4-BE49-F238E27FC236}">
                <a16:creationId xmlns:a16="http://schemas.microsoft.com/office/drawing/2014/main" id="{12474B9F-A437-4F32-B3D8-479A87F9FAAD}"/>
              </a:ext>
            </a:extLst>
          </p:cNvPr>
          <p:cNvSpPr txBox="1">
            <a:spLocks noGrp="1"/>
          </p:cNvSpPr>
          <p:nvPr>
            <p:ph idx="1"/>
          </p:nvPr>
        </p:nvSpPr>
        <p:spPr>
          <a:xfrm>
            <a:off x="633048" y="1825627"/>
            <a:ext cx="10720754" cy="4351336"/>
          </a:xfrm>
        </p:spPr>
        <p:txBody>
          <a:bodyPr/>
          <a:lstStyle/>
          <a:p>
            <a:pPr marL="0" lvl="0" indent="0">
              <a:lnSpc>
                <a:spcPct val="80000"/>
              </a:lnSpc>
              <a:buNone/>
            </a:pPr>
            <a:endParaRPr lang="en-GB" sz="2600"/>
          </a:p>
          <a:p>
            <a:pPr marL="0" lvl="0" indent="0">
              <a:lnSpc>
                <a:spcPct val="80000"/>
              </a:lnSpc>
              <a:buNone/>
            </a:pPr>
            <a:endParaRPr lang="en-GB" sz="2600"/>
          </a:p>
          <a:p>
            <a:pPr marL="0" lvl="0" indent="0">
              <a:lnSpc>
                <a:spcPct val="80000"/>
              </a:lnSpc>
              <a:buNone/>
            </a:pPr>
            <a:endParaRPr lang="en-GB" sz="2600"/>
          </a:p>
          <a:p>
            <a:pPr marL="0" lvl="0" indent="0">
              <a:lnSpc>
                <a:spcPct val="80000"/>
              </a:lnSpc>
              <a:buNone/>
            </a:pPr>
            <a:r>
              <a:rPr lang="en-GB" sz="2600"/>
              <a:t>The famous motto about ageing goes as: </a:t>
            </a:r>
            <a:r>
              <a:rPr lang="en-GB" sz="2600" b="1">
                <a:solidFill>
                  <a:srgbClr val="203864"/>
                </a:solidFill>
              </a:rPr>
              <a:t>Use it or lose it! </a:t>
            </a:r>
            <a:r>
              <a:rPr lang="en-GB" sz="2600"/>
              <a:t>In other words both cognitive and physical stimulation while ageing, help to preserve the functions we don’t want to lose.</a:t>
            </a:r>
          </a:p>
          <a:p>
            <a:pPr marL="0" lvl="0" indent="0">
              <a:lnSpc>
                <a:spcPct val="80000"/>
              </a:lnSpc>
              <a:buNone/>
            </a:pPr>
            <a:endParaRPr lang="en-GB" sz="2600"/>
          </a:p>
          <a:p>
            <a:pPr marL="0" lvl="0" indent="0">
              <a:lnSpc>
                <a:spcPct val="80000"/>
              </a:lnSpc>
              <a:buNone/>
            </a:pPr>
            <a:r>
              <a:rPr lang="en-GB" sz="2600"/>
              <a:t>Especially in COVID-19 times: ‘</a:t>
            </a:r>
            <a:r>
              <a:rPr lang="en-GB" sz="2600" b="1">
                <a:solidFill>
                  <a:srgbClr val="203864"/>
                </a:solidFill>
              </a:rPr>
              <a:t>Do it today</a:t>
            </a:r>
            <a:r>
              <a:rPr lang="en-GB" sz="2600"/>
              <a:t>’! </a:t>
            </a:r>
          </a:p>
          <a:p>
            <a:pPr marL="0" lvl="0" indent="0">
              <a:lnSpc>
                <a:spcPct val="80000"/>
              </a:lnSpc>
              <a:buNone/>
            </a:pPr>
            <a:endParaRPr lang="en-GB" sz="2600"/>
          </a:p>
          <a:p>
            <a:pPr marL="0" lvl="0" indent="0">
              <a:lnSpc>
                <a:spcPct val="80000"/>
              </a:lnSpc>
              <a:buNone/>
            </a:pPr>
            <a:r>
              <a:rPr lang="en-GB" sz="2600" b="1">
                <a:solidFill>
                  <a:srgbClr val="203864"/>
                </a:solidFill>
              </a:rPr>
              <a:t>Myths</a:t>
            </a:r>
            <a:r>
              <a:rPr lang="en-GB" sz="2600"/>
              <a:t> about physical exercise and </a:t>
            </a:r>
            <a:r>
              <a:rPr lang="en-GB" sz="2600" b="1">
                <a:solidFill>
                  <a:srgbClr val="203864"/>
                </a:solidFill>
              </a:rPr>
              <a:t>people who exercise</a:t>
            </a:r>
            <a:r>
              <a:rPr lang="en-GB" sz="260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3958</Words>
  <Application>Microsoft Office PowerPoint</Application>
  <PresentationFormat>Widescreen</PresentationFormat>
  <Paragraphs>299</Paragraphs>
  <Slides>50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Office Theme</vt:lpstr>
      <vt:lpstr>Ageing Well Public Talk Series 2021/22</vt:lpstr>
      <vt:lpstr>  Talk 1. Are we prepared to live longer?  Dr Jitka Vseteckova, PhD, D.Prof., SFHEA ,  Senior Lecturer Health, Wellbeing and Social Care  Dr Catherine Pestano, D.Prof., XXXXX  School of Health, Wellbeing and Social Care Faculty of Wellbeing, Education and Language Studies The Open University</vt:lpstr>
      <vt:lpstr>Why are we here today…</vt:lpstr>
      <vt:lpstr>Building bridges – conventions &amp; paradoxes ‘Education is for the young &amp; Internet is full of resources’</vt:lpstr>
      <vt:lpstr>Ageing well – public talk series</vt:lpstr>
      <vt:lpstr>PowerPoint Presentation</vt:lpstr>
      <vt:lpstr>PowerPoint Presentation</vt:lpstr>
      <vt:lpstr>PowerPoint Presentation</vt:lpstr>
      <vt:lpstr>Messages to be taken home today</vt:lpstr>
      <vt:lpstr>PowerPoint Presentation</vt:lpstr>
      <vt:lpstr>PowerPoint Presentation</vt:lpstr>
      <vt:lpstr>Ageing &amp; Epidemiology – basic facts</vt:lpstr>
      <vt:lpstr>PowerPoint Presentation</vt:lpstr>
      <vt:lpstr>PowerPoint Presentation</vt:lpstr>
      <vt:lpstr>PowerPoint Presentation</vt:lpstr>
      <vt:lpstr>Basic biomedical aspects of ageing</vt:lpstr>
      <vt:lpstr>Genetics – are we victims of our genes? </vt:lpstr>
      <vt:lpstr>Epigenetics – are we victims of our nurture?  </vt:lpstr>
      <vt:lpstr> Winners by choice  </vt:lpstr>
      <vt:lpstr>When physiological processes turn pathological</vt:lpstr>
      <vt:lpstr>Main theories of ageing</vt:lpstr>
      <vt:lpstr>PowerPoint Presentation</vt:lpstr>
      <vt:lpstr>PowerPoint Presentation</vt:lpstr>
      <vt:lpstr>PowerPoint Presentation</vt:lpstr>
      <vt:lpstr>Cognitive ageing – tiredness of our systems</vt:lpstr>
      <vt:lpstr>PowerPoint Presentation</vt:lpstr>
      <vt:lpstr>PowerPoint Presentation</vt:lpstr>
      <vt:lpstr>PowerPoint Presentation</vt:lpstr>
      <vt:lpstr>Healthy bones vs Osteoporosis </vt:lpstr>
      <vt:lpstr>Osteoporosis </vt:lpstr>
      <vt:lpstr>PowerPoint Presentation</vt:lpstr>
      <vt:lpstr>PowerPoint Presentation</vt:lpstr>
      <vt:lpstr>Frailty </vt:lpstr>
      <vt:lpstr>Hormonal changes at midlife </vt:lpstr>
      <vt:lpstr>PowerPoint Presentation</vt:lpstr>
      <vt:lpstr>PowerPoint Presentation</vt:lpstr>
      <vt:lpstr> Andropause </vt:lpstr>
      <vt:lpstr>Thank you for joining today &amp; questions  Jitka &amp; Catherine</vt:lpstr>
      <vt:lpstr>Series 2021/22 - 2. Advanced Care Planning Dr Barbara Gale (CEO, St Nicholas Hospice)  20th October </vt:lpstr>
      <vt:lpstr> Lifestyles that combine cognitively stimulating activities with physical activities and rich social networks may provide the best odds of preserving cognitive function in old age (La Rue, 2010).   What is your experience? </vt:lpstr>
      <vt:lpstr>PowerPoint Presentation</vt:lpstr>
      <vt:lpstr>Hormonal midlife changes - resources</vt:lpstr>
      <vt:lpstr>Summary of related resources to The Ageing Well Public Talk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Well Series</dc:title>
  <dc:creator>Jitka Vseteckova</dc:creator>
  <cp:lastModifiedBy>Jitka.Vseteckova</cp:lastModifiedBy>
  <cp:revision>35</cp:revision>
  <cp:lastPrinted>2019-10-22T07:44:09Z</cp:lastPrinted>
  <dcterms:created xsi:type="dcterms:W3CDTF">2017-11-01T09:12:29Z</dcterms:created>
  <dcterms:modified xsi:type="dcterms:W3CDTF">2021-09-08T11:21:17Z</dcterms:modified>
</cp:coreProperties>
</file>