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4" r:id="rId3"/>
  </p:sldMasterIdLst>
  <p:notesMasterIdLst>
    <p:notesMasterId r:id="rId44"/>
  </p:notesMasterIdLst>
  <p:sldIdLst>
    <p:sldId id="256" r:id="rId4"/>
    <p:sldId id="262" r:id="rId5"/>
    <p:sldId id="259" r:id="rId6"/>
    <p:sldId id="374" r:id="rId7"/>
    <p:sldId id="408" r:id="rId8"/>
    <p:sldId id="266" r:id="rId9"/>
    <p:sldId id="386" r:id="rId10"/>
    <p:sldId id="264" r:id="rId11"/>
    <p:sldId id="388" r:id="rId12"/>
    <p:sldId id="389" r:id="rId13"/>
    <p:sldId id="390" r:id="rId14"/>
    <p:sldId id="392" r:id="rId15"/>
    <p:sldId id="391" r:id="rId16"/>
    <p:sldId id="395" r:id="rId17"/>
    <p:sldId id="396" r:id="rId18"/>
    <p:sldId id="393" r:id="rId19"/>
    <p:sldId id="394" r:id="rId20"/>
    <p:sldId id="261" r:id="rId21"/>
    <p:sldId id="274" r:id="rId22"/>
    <p:sldId id="275" r:id="rId23"/>
    <p:sldId id="276" r:id="rId24"/>
    <p:sldId id="277" r:id="rId25"/>
    <p:sldId id="268" r:id="rId26"/>
    <p:sldId id="282" r:id="rId27"/>
    <p:sldId id="400" r:id="rId28"/>
    <p:sldId id="270" r:id="rId29"/>
    <p:sldId id="267" r:id="rId30"/>
    <p:sldId id="292" r:id="rId31"/>
    <p:sldId id="288" r:id="rId32"/>
    <p:sldId id="397" r:id="rId33"/>
    <p:sldId id="398" r:id="rId34"/>
    <p:sldId id="265" r:id="rId35"/>
    <p:sldId id="399" r:id="rId36"/>
    <p:sldId id="289" r:id="rId37"/>
    <p:sldId id="281" r:id="rId38"/>
    <p:sldId id="290" r:id="rId39"/>
    <p:sldId id="373" r:id="rId40"/>
    <p:sldId id="405" r:id="rId41"/>
    <p:sldId id="406" r:id="rId42"/>
    <p:sldId id="40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2"/>
    <p:restoredTop sz="94671"/>
  </p:normalViewPr>
  <p:slideViewPr>
    <p:cSldViewPr snapToGrid="0" snapToObjects="1" showGuides="1">
      <p:cViewPr varScale="1">
        <p:scale>
          <a:sx n="63" d="100"/>
          <a:sy n="63" d="100"/>
        </p:scale>
        <p:origin x="510" y="6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EBB4D6-ADA2-B342-B05D-15993A093663}" type="doc">
      <dgm:prSet loTypeId="urn:microsoft.com/office/officeart/2005/8/layout/radial6" loCatId="" qsTypeId="urn:microsoft.com/office/officeart/2005/8/quickstyle/simple1" qsCatId="simple" csTypeId="urn:microsoft.com/office/officeart/2005/8/colors/colorful5" csCatId="colorful" phldr="1"/>
      <dgm:spPr/>
      <dgm:t>
        <a:bodyPr/>
        <a:lstStyle/>
        <a:p>
          <a:endParaRPr lang="en-GB"/>
        </a:p>
      </dgm:t>
    </dgm:pt>
    <dgm:pt modelId="{09410D3D-7292-E34D-964C-F3393AC7BABC}">
      <dgm:prSet phldrT="[Text]" custT="1"/>
      <dgm:spPr/>
      <dgm:t>
        <a:bodyPr/>
        <a:lstStyle/>
        <a:p>
          <a:r>
            <a:rPr lang="en-GB" sz="2400" dirty="0">
              <a:solidFill>
                <a:schemeClr val="tx1"/>
              </a:solidFill>
            </a:rPr>
            <a:t>Mindfulness</a:t>
          </a:r>
        </a:p>
      </dgm:t>
    </dgm:pt>
    <dgm:pt modelId="{6EF72372-80D4-E74F-BDB1-8C5854E9F91C}" type="parTrans" cxnId="{78BA34C8-B64A-6549-BFEF-F09653FDF155}">
      <dgm:prSet/>
      <dgm:spPr/>
      <dgm:t>
        <a:bodyPr/>
        <a:lstStyle/>
        <a:p>
          <a:endParaRPr lang="en-GB"/>
        </a:p>
      </dgm:t>
    </dgm:pt>
    <dgm:pt modelId="{15BF5DDB-74DE-214C-81C6-9DC5A88F42B4}" type="sibTrans" cxnId="{78BA34C8-B64A-6549-BFEF-F09653FDF155}">
      <dgm:prSet/>
      <dgm:spPr/>
      <dgm:t>
        <a:bodyPr/>
        <a:lstStyle/>
        <a:p>
          <a:endParaRPr lang="en-GB"/>
        </a:p>
      </dgm:t>
    </dgm:pt>
    <dgm:pt modelId="{B9397473-6894-4C49-B166-C5E67DC386FB}">
      <dgm:prSet phldrT="[Text]" custT="1"/>
      <dgm:spPr/>
      <dgm:t>
        <a:bodyPr/>
        <a:lstStyle/>
        <a:p>
          <a:r>
            <a:rPr lang="en-GB" sz="2400" b="1" dirty="0"/>
            <a:t>Paying attention </a:t>
          </a:r>
          <a:r>
            <a:rPr lang="en-GB" sz="2200" dirty="0"/>
            <a:t> listening, watching or considering what naturally exists.</a:t>
          </a:r>
        </a:p>
      </dgm:t>
    </dgm:pt>
    <dgm:pt modelId="{1C73CE68-BC36-594A-9A1C-48376A279A8E}" type="parTrans" cxnId="{0B44A307-6CAB-6E45-88E7-0E6FA98695A1}">
      <dgm:prSet/>
      <dgm:spPr/>
      <dgm:t>
        <a:bodyPr/>
        <a:lstStyle/>
        <a:p>
          <a:endParaRPr lang="en-GB"/>
        </a:p>
      </dgm:t>
    </dgm:pt>
    <dgm:pt modelId="{057D69B6-8872-C349-A5AF-CD8332B0A525}" type="sibTrans" cxnId="{0B44A307-6CAB-6E45-88E7-0E6FA98695A1}">
      <dgm:prSet/>
      <dgm:spPr/>
      <dgm:t>
        <a:bodyPr/>
        <a:lstStyle/>
        <a:p>
          <a:endParaRPr lang="en-GB"/>
        </a:p>
      </dgm:t>
    </dgm:pt>
    <dgm:pt modelId="{5BE9B155-0875-4549-93AF-6C216C15114D}">
      <dgm:prSet phldrT="[Text]" custT="1"/>
      <dgm:spPr/>
      <dgm:t>
        <a:bodyPr/>
        <a:lstStyle/>
        <a:p>
          <a:r>
            <a:rPr lang="en-GB" sz="2400" b="1" dirty="0"/>
            <a:t>On purpose </a:t>
          </a:r>
          <a:r>
            <a:rPr lang="en-GB" sz="2200" dirty="0"/>
            <a:t> intentionally increasing awareness of experience.</a:t>
          </a:r>
        </a:p>
      </dgm:t>
    </dgm:pt>
    <dgm:pt modelId="{E5046DE5-37DD-8A46-A782-60ECFB63F746}" type="parTrans" cxnId="{7EFBA928-9D01-E445-A956-DCDC8A8E71F8}">
      <dgm:prSet/>
      <dgm:spPr/>
      <dgm:t>
        <a:bodyPr/>
        <a:lstStyle/>
        <a:p>
          <a:endParaRPr lang="en-GB"/>
        </a:p>
      </dgm:t>
    </dgm:pt>
    <dgm:pt modelId="{E759AAD3-49C9-C94B-91E3-4768D3F896C4}" type="sibTrans" cxnId="{7EFBA928-9D01-E445-A956-DCDC8A8E71F8}">
      <dgm:prSet/>
      <dgm:spPr/>
      <dgm:t>
        <a:bodyPr/>
        <a:lstStyle/>
        <a:p>
          <a:endParaRPr lang="en-GB"/>
        </a:p>
      </dgm:t>
    </dgm:pt>
    <dgm:pt modelId="{857918F6-6561-4849-B34C-986B4E1A9FCD}">
      <dgm:prSet phldrT="[Text]" custT="1"/>
      <dgm:spPr/>
      <dgm:t>
        <a:bodyPr/>
        <a:lstStyle/>
        <a:p>
          <a:r>
            <a:rPr lang="en-GB" sz="2400" b="1" dirty="0"/>
            <a:t>Non-judgementally </a:t>
          </a:r>
          <a:r>
            <a:rPr lang="en-GB" sz="2300" dirty="0"/>
            <a:t>being curious and objective about experience</a:t>
          </a:r>
        </a:p>
      </dgm:t>
    </dgm:pt>
    <dgm:pt modelId="{21A9A087-C2DD-9545-9428-B98C1D35DE36}" type="parTrans" cxnId="{1091126C-95B2-5A4F-87DB-9219F379FBF2}">
      <dgm:prSet/>
      <dgm:spPr/>
      <dgm:t>
        <a:bodyPr/>
        <a:lstStyle/>
        <a:p>
          <a:endParaRPr lang="en-GB"/>
        </a:p>
      </dgm:t>
    </dgm:pt>
    <dgm:pt modelId="{BC5DDDA0-C0AD-A544-B448-71436E6D5201}" type="sibTrans" cxnId="{1091126C-95B2-5A4F-87DB-9219F379FBF2}">
      <dgm:prSet/>
      <dgm:spPr/>
      <dgm:t>
        <a:bodyPr/>
        <a:lstStyle/>
        <a:p>
          <a:endParaRPr lang="en-GB"/>
        </a:p>
      </dgm:t>
    </dgm:pt>
    <dgm:pt modelId="{1E0C0721-CAF7-124E-B4A1-73A56045EF17}">
      <dgm:prSet phldrT="[Text]" custT="1"/>
      <dgm:spPr/>
      <dgm:t>
        <a:bodyPr/>
        <a:lstStyle/>
        <a:p>
          <a:r>
            <a:rPr lang="en-GB" sz="2400" b="1" dirty="0"/>
            <a:t>In the present moment  </a:t>
          </a:r>
          <a:r>
            <a:rPr lang="en-GB" sz="2300" dirty="0"/>
            <a:t>focusing on the here and now.</a:t>
          </a:r>
        </a:p>
      </dgm:t>
    </dgm:pt>
    <dgm:pt modelId="{AF475083-1C6D-8E48-B58E-375320499D7E}" type="parTrans" cxnId="{DD799F82-D551-7143-8193-037F959528F9}">
      <dgm:prSet/>
      <dgm:spPr/>
      <dgm:t>
        <a:bodyPr/>
        <a:lstStyle/>
        <a:p>
          <a:endParaRPr lang="en-GB"/>
        </a:p>
      </dgm:t>
    </dgm:pt>
    <dgm:pt modelId="{AB36ED37-5DD2-664B-91D4-A19EB34DBC3D}" type="sibTrans" cxnId="{DD799F82-D551-7143-8193-037F959528F9}">
      <dgm:prSet/>
      <dgm:spPr/>
      <dgm:t>
        <a:bodyPr/>
        <a:lstStyle/>
        <a:p>
          <a:endParaRPr lang="en-GB"/>
        </a:p>
      </dgm:t>
    </dgm:pt>
    <dgm:pt modelId="{61B8A8FB-2D46-0047-A1E9-BE7EADAF592F}" type="pres">
      <dgm:prSet presAssocID="{AEEBB4D6-ADA2-B342-B05D-15993A093663}" presName="Name0" presStyleCnt="0">
        <dgm:presLayoutVars>
          <dgm:chMax val="1"/>
          <dgm:dir/>
          <dgm:animLvl val="ctr"/>
          <dgm:resizeHandles val="exact"/>
        </dgm:presLayoutVars>
      </dgm:prSet>
      <dgm:spPr/>
    </dgm:pt>
    <dgm:pt modelId="{77EB3B46-5FAA-134D-9742-8E90807CD2FA}" type="pres">
      <dgm:prSet presAssocID="{09410D3D-7292-E34D-964C-F3393AC7BABC}" presName="centerShape" presStyleLbl="node0" presStyleIdx="0" presStyleCnt="1" custScaleX="125895" custScaleY="125885" custLinFactNeighborX="142" custLinFactNeighborY="-340"/>
      <dgm:spPr/>
    </dgm:pt>
    <dgm:pt modelId="{CF7FD412-B96E-4642-B92E-D35F88E903B8}" type="pres">
      <dgm:prSet presAssocID="{B9397473-6894-4C49-B166-C5E67DC386FB}" presName="node" presStyleLbl="node1" presStyleIdx="0" presStyleCnt="4" custScaleX="209049" custScaleY="209049">
        <dgm:presLayoutVars>
          <dgm:bulletEnabled val="1"/>
        </dgm:presLayoutVars>
      </dgm:prSet>
      <dgm:spPr/>
    </dgm:pt>
    <dgm:pt modelId="{FA594015-EA22-1740-B0B2-F11439A09A7C}" type="pres">
      <dgm:prSet presAssocID="{B9397473-6894-4C49-B166-C5E67DC386FB}" presName="dummy" presStyleCnt="0"/>
      <dgm:spPr/>
    </dgm:pt>
    <dgm:pt modelId="{1339F603-6884-CF4A-B15C-0AAFE5FEA593}" type="pres">
      <dgm:prSet presAssocID="{057D69B6-8872-C349-A5AF-CD8332B0A525}" presName="sibTrans" presStyleLbl="sibTrans2D1" presStyleIdx="0" presStyleCnt="4"/>
      <dgm:spPr/>
    </dgm:pt>
    <dgm:pt modelId="{75C59A43-7705-B24D-B4BB-A44D57B4F433}" type="pres">
      <dgm:prSet presAssocID="{5BE9B155-0875-4549-93AF-6C216C15114D}" presName="node" presStyleLbl="node1" presStyleIdx="1" presStyleCnt="4" custScaleX="209049" custScaleY="209049" custRadScaleRad="116179" custRadScaleInc="-1814">
        <dgm:presLayoutVars>
          <dgm:bulletEnabled val="1"/>
        </dgm:presLayoutVars>
      </dgm:prSet>
      <dgm:spPr/>
    </dgm:pt>
    <dgm:pt modelId="{15F36E2A-48FF-4F41-90CB-D342811B50A9}" type="pres">
      <dgm:prSet presAssocID="{5BE9B155-0875-4549-93AF-6C216C15114D}" presName="dummy" presStyleCnt="0"/>
      <dgm:spPr/>
    </dgm:pt>
    <dgm:pt modelId="{F7DFE4B3-7BDB-8748-B06E-F1CC5DC02215}" type="pres">
      <dgm:prSet presAssocID="{E759AAD3-49C9-C94B-91E3-4768D3F896C4}" presName="sibTrans" presStyleLbl="sibTrans2D1" presStyleIdx="1" presStyleCnt="4"/>
      <dgm:spPr/>
    </dgm:pt>
    <dgm:pt modelId="{3A7911B9-F2C0-8D42-BC6C-7ABAE9E2AB5A}" type="pres">
      <dgm:prSet presAssocID="{857918F6-6561-4849-B34C-986B4E1A9FCD}" presName="node" presStyleLbl="node1" presStyleIdx="2" presStyleCnt="4" custScaleX="209049" custScaleY="209049">
        <dgm:presLayoutVars>
          <dgm:bulletEnabled val="1"/>
        </dgm:presLayoutVars>
      </dgm:prSet>
      <dgm:spPr/>
    </dgm:pt>
    <dgm:pt modelId="{C55FFD7C-63AE-5641-B5B5-5B1C40BA8307}" type="pres">
      <dgm:prSet presAssocID="{857918F6-6561-4849-B34C-986B4E1A9FCD}" presName="dummy" presStyleCnt="0"/>
      <dgm:spPr/>
    </dgm:pt>
    <dgm:pt modelId="{023F3784-751A-8F4B-89C6-2C38E8A2AFBB}" type="pres">
      <dgm:prSet presAssocID="{BC5DDDA0-C0AD-A544-B448-71436E6D5201}" presName="sibTrans" presStyleLbl="sibTrans2D1" presStyleIdx="2" presStyleCnt="4"/>
      <dgm:spPr/>
    </dgm:pt>
    <dgm:pt modelId="{55629B42-D1D6-9749-BC5B-259A8699EF00}" type="pres">
      <dgm:prSet presAssocID="{1E0C0721-CAF7-124E-B4A1-73A56045EF17}" presName="node" presStyleLbl="node1" presStyleIdx="3" presStyleCnt="4" custScaleX="209049" custScaleY="209049" custRadScaleRad="114981" custRadScaleInc="1832">
        <dgm:presLayoutVars>
          <dgm:bulletEnabled val="1"/>
        </dgm:presLayoutVars>
      </dgm:prSet>
      <dgm:spPr/>
    </dgm:pt>
    <dgm:pt modelId="{D2F478A0-AF33-374F-B1E0-26E5E528B008}" type="pres">
      <dgm:prSet presAssocID="{1E0C0721-CAF7-124E-B4A1-73A56045EF17}" presName="dummy" presStyleCnt="0"/>
      <dgm:spPr/>
    </dgm:pt>
    <dgm:pt modelId="{0B554036-65E6-9144-88B6-14A4D193C06A}" type="pres">
      <dgm:prSet presAssocID="{AB36ED37-5DD2-664B-91D4-A19EB34DBC3D}" presName="sibTrans" presStyleLbl="sibTrans2D1" presStyleIdx="3" presStyleCnt="4"/>
      <dgm:spPr/>
    </dgm:pt>
  </dgm:ptLst>
  <dgm:cxnLst>
    <dgm:cxn modelId="{0B44A307-6CAB-6E45-88E7-0E6FA98695A1}" srcId="{09410D3D-7292-E34D-964C-F3393AC7BABC}" destId="{B9397473-6894-4C49-B166-C5E67DC386FB}" srcOrd="0" destOrd="0" parTransId="{1C73CE68-BC36-594A-9A1C-48376A279A8E}" sibTransId="{057D69B6-8872-C349-A5AF-CD8332B0A525}"/>
    <dgm:cxn modelId="{AC08C517-227C-C745-86D9-507559D761EB}" type="presOf" srcId="{B9397473-6894-4C49-B166-C5E67DC386FB}" destId="{CF7FD412-B96E-4642-B92E-D35F88E903B8}" srcOrd="0" destOrd="0" presId="urn:microsoft.com/office/officeart/2005/8/layout/radial6"/>
    <dgm:cxn modelId="{7EFBA928-9D01-E445-A956-DCDC8A8E71F8}" srcId="{09410D3D-7292-E34D-964C-F3393AC7BABC}" destId="{5BE9B155-0875-4549-93AF-6C216C15114D}" srcOrd="1" destOrd="0" parTransId="{E5046DE5-37DD-8A46-A782-60ECFB63F746}" sibTransId="{E759AAD3-49C9-C94B-91E3-4768D3F896C4}"/>
    <dgm:cxn modelId="{80BB614A-A178-4D45-BF2A-BD2AD42919A6}" type="presOf" srcId="{5BE9B155-0875-4549-93AF-6C216C15114D}" destId="{75C59A43-7705-B24D-B4BB-A44D57B4F433}" srcOrd="0" destOrd="0" presId="urn:microsoft.com/office/officeart/2005/8/layout/radial6"/>
    <dgm:cxn modelId="{1091126C-95B2-5A4F-87DB-9219F379FBF2}" srcId="{09410D3D-7292-E34D-964C-F3393AC7BABC}" destId="{857918F6-6561-4849-B34C-986B4E1A9FCD}" srcOrd="2" destOrd="0" parTransId="{21A9A087-C2DD-9545-9428-B98C1D35DE36}" sibTransId="{BC5DDDA0-C0AD-A544-B448-71436E6D5201}"/>
    <dgm:cxn modelId="{2580F94D-6C0A-0C4E-A35D-62169DCFE35E}" type="presOf" srcId="{09410D3D-7292-E34D-964C-F3393AC7BABC}" destId="{77EB3B46-5FAA-134D-9742-8E90807CD2FA}" srcOrd="0" destOrd="0" presId="urn:microsoft.com/office/officeart/2005/8/layout/radial6"/>
    <dgm:cxn modelId="{A920E071-A955-BF47-BE06-3BF2D9084FDF}" type="presOf" srcId="{AEEBB4D6-ADA2-B342-B05D-15993A093663}" destId="{61B8A8FB-2D46-0047-A1E9-BE7EADAF592F}" srcOrd="0" destOrd="0" presId="urn:microsoft.com/office/officeart/2005/8/layout/radial6"/>
    <dgm:cxn modelId="{16F91F78-7CB2-C947-A2A1-10D7FE76ED1B}" type="presOf" srcId="{057D69B6-8872-C349-A5AF-CD8332B0A525}" destId="{1339F603-6884-CF4A-B15C-0AAFE5FEA593}" srcOrd="0" destOrd="0" presId="urn:microsoft.com/office/officeart/2005/8/layout/radial6"/>
    <dgm:cxn modelId="{E709AB58-A173-154B-9158-D107D95B8C9E}" type="presOf" srcId="{AB36ED37-5DD2-664B-91D4-A19EB34DBC3D}" destId="{0B554036-65E6-9144-88B6-14A4D193C06A}" srcOrd="0" destOrd="0" presId="urn:microsoft.com/office/officeart/2005/8/layout/radial6"/>
    <dgm:cxn modelId="{C5B77A5A-52CF-7245-8CEB-797B4C930ACE}" type="presOf" srcId="{E759AAD3-49C9-C94B-91E3-4768D3F896C4}" destId="{F7DFE4B3-7BDB-8748-B06E-F1CC5DC02215}" srcOrd="0" destOrd="0" presId="urn:microsoft.com/office/officeart/2005/8/layout/radial6"/>
    <dgm:cxn modelId="{DD799F82-D551-7143-8193-037F959528F9}" srcId="{09410D3D-7292-E34D-964C-F3393AC7BABC}" destId="{1E0C0721-CAF7-124E-B4A1-73A56045EF17}" srcOrd="3" destOrd="0" parTransId="{AF475083-1C6D-8E48-B58E-375320499D7E}" sibTransId="{AB36ED37-5DD2-664B-91D4-A19EB34DBC3D}"/>
    <dgm:cxn modelId="{69636D9A-B1FC-C742-9898-7AFCC183B351}" type="presOf" srcId="{1E0C0721-CAF7-124E-B4A1-73A56045EF17}" destId="{55629B42-D1D6-9749-BC5B-259A8699EF00}" srcOrd="0" destOrd="0" presId="urn:microsoft.com/office/officeart/2005/8/layout/radial6"/>
    <dgm:cxn modelId="{AB0F0FAE-5AED-F54B-85DF-53E1DC72C753}" type="presOf" srcId="{857918F6-6561-4849-B34C-986B4E1A9FCD}" destId="{3A7911B9-F2C0-8D42-BC6C-7ABAE9E2AB5A}" srcOrd="0" destOrd="0" presId="urn:microsoft.com/office/officeart/2005/8/layout/radial6"/>
    <dgm:cxn modelId="{634BE7C1-D441-564A-8527-64FF4975C030}" type="presOf" srcId="{BC5DDDA0-C0AD-A544-B448-71436E6D5201}" destId="{023F3784-751A-8F4B-89C6-2C38E8A2AFBB}" srcOrd="0" destOrd="0" presId="urn:microsoft.com/office/officeart/2005/8/layout/radial6"/>
    <dgm:cxn modelId="{78BA34C8-B64A-6549-BFEF-F09653FDF155}" srcId="{AEEBB4D6-ADA2-B342-B05D-15993A093663}" destId="{09410D3D-7292-E34D-964C-F3393AC7BABC}" srcOrd="0" destOrd="0" parTransId="{6EF72372-80D4-E74F-BDB1-8C5854E9F91C}" sibTransId="{15BF5DDB-74DE-214C-81C6-9DC5A88F42B4}"/>
    <dgm:cxn modelId="{CB0EAA81-8869-2740-83D9-E265B95A3496}" type="presParOf" srcId="{61B8A8FB-2D46-0047-A1E9-BE7EADAF592F}" destId="{77EB3B46-5FAA-134D-9742-8E90807CD2FA}" srcOrd="0" destOrd="0" presId="urn:microsoft.com/office/officeart/2005/8/layout/radial6"/>
    <dgm:cxn modelId="{0C0F06FA-E820-674B-88CF-D9CC863A65C1}" type="presParOf" srcId="{61B8A8FB-2D46-0047-A1E9-BE7EADAF592F}" destId="{CF7FD412-B96E-4642-B92E-D35F88E903B8}" srcOrd="1" destOrd="0" presId="urn:microsoft.com/office/officeart/2005/8/layout/radial6"/>
    <dgm:cxn modelId="{F05BE0D4-6980-7F49-8C50-6B7593809B4C}" type="presParOf" srcId="{61B8A8FB-2D46-0047-A1E9-BE7EADAF592F}" destId="{FA594015-EA22-1740-B0B2-F11439A09A7C}" srcOrd="2" destOrd="0" presId="urn:microsoft.com/office/officeart/2005/8/layout/radial6"/>
    <dgm:cxn modelId="{0891D6B2-F26C-5342-881F-4062A2CA7BA5}" type="presParOf" srcId="{61B8A8FB-2D46-0047-A1E9-BE7EADAF592F}" destId="{1339F603-6884-CF4A-B15C-0AAFE5FEA593}" srcOrd="3" destOrd="0" presId="urn:microsoft.com/office/officeart/2005/8/layout/radial6"/>
    <dgm:cxn modelId="{2A0ABC1F-7D2B-AA40-AC06-F21B840C1B12}" type="presParOf" srcId="{61B8A8FB-2D46-0047-A1E9-BE7EADAF592F}" destId="{75C59A43-7705-B24D-B4BB-A44D57B4F433}" srcOrd="4" destOrd="0" presId="urn:microsoft.com/office/officeart/2005/8/layout/radial6"/>
    <dgm:cxn modelId="{BC820D55-C1FD-5C47-8717-5CCCA770074C}" type="presParOf" srcId="{61B8A8FB-2D46-0047-A1E9-BE7EADAF592F}" destId="{15F36E2A-48FF-4F41-90CB-D342811B50A9}" srcOrd="5" destOrd="0" presId="urn:microsoft.com/office/officeart/2005/8/layout/radial6"/>
    <dgm:cxn modelId="{6537C4D9-98B0-3F42-AC01-0B4FCA389E57}" type="presParOf" srcId="{61B8A8FB-2D46-0047-A1E9-BE7EADAF592F}" destId="{F7DFE4B3-7BDB-8748-B06E-F1CC5DC02215}" srcOrd="6" destOrd="0" presId="urn:microsoft.com/office/officeart/2005/8/layout/radial6"/>
    <dgm:cxn modelId="{15919BE8-F165-304F-BBEE-877B7E75C4B0}" type="presParOf" srcId="{61B8A8FB-2D46-0047-A1E9-BE7EADAF592F}" destId="{3A7911B9-F2C0-8D42-BC6C-7ABAE9E2AB5A}" srcOrd="7" destOrd="0" presId="urn:microsoft.com/office/officeart/2005/8/layout/radial6"/>
    <dgm:cxn modelId="{E9FF8B09-D544-CC41-BB7F-AD4120E8E109}" type="presParOf" srcId="{61B8A8FB-2D46-0047-A1E9-BE7EADAF592F}" destId="{C55FFD7C-63AE-5641-B5B5-5B1C40BA8307}" srcOrd="8" destOrd="0" presId="urn:microsoft.com/office/officeart/2005/8/layout/radial6"/>
    <dgm:cxn modelId="{6B32749A-6578-3E42-8812-F21C9B142862}" type="presParOf" srcId="{61B8A8FB-2D46-0047-A1E9-BE7EADAF592F}" destId="{023F3784-751A-8F4B-89C6-2C38E8A2AFBB}" srcOrd="9" destOrd="0" presId="urn:microsoft.com/office/officeart/2005/8/layout/radial6"/>
    <dgm:cxn modelId="{EE576899-89E3-C24D-9D60-53E6AEC7E4E5}" type="presParOf" srcId="{61B8A8FB-2D46-0047-A1E9-BE7EADAF592F}" destId="{55629B42-D1D6-9749-BC5B-259A8699EF00}" srcOrd="10" destOrd="0" presId="urn:microsoft.com/office/officeart/2005/8/layout/radial6"/>
    <dgm:cxn modelId="{C1766BB9-DB6A-E246-A454-CDB41DD5B628}" type="presParOf" srcId="{61B8A8FB-2D46-0047-A1E9-BE7EADAF592F}" destId="{D2F478A0-AF33-374F-B1E0-26E5E528B008}" srcOrd="11" destOrd="0" presId="urn:microsoft.com/office/officeart/2005/8/layout/radial6"/>
    <dgm:cxn modelId="{2F8B47C6-66CC-5A4E-AA6C-0C9069DC731A}" type="presParOf" srcId="{61B8A8FB-2D46-0047-A1E9-BE7EADAF592F}" destId="{0B554036-65E6-9144-88B6-14A4D193C06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554036-65E6-9144-88B6-14A4D193C06A}">
      <dsp:nvSpPr>
        <dsp:cNvPr id="0" name=""/>
        <dsp:cNvSpPr/>
      </dsp:nvSpPr>
      <dsp:spPr>
        <a:xfrm>
          <a:off x="1675585" y="602762"/>
          <a:ext cx="4167238" cy="4167238"/>
        </a:xfrm>
        <a:prstGeom prst="blockArc">
          <a:avLst>
            <a:gd name="adj1" fmla="val 10799147"/>
            <a:gd name="adj2" fmla="val 16716771"/>
            <a:gd name="adj3" fmla="val 4642"/>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3F3784-751A-8F4B-89C6-2C38E8A2AFBB}">
      <dsp:nvSpPr>
        <dsp:cNvPr id="0" name=""/>
        <dsp:cNvSpPr/>
      </dsp:nvSpPr>
      <dsp:spPr>
        <a:xfrm>
          <a:off x="1675077" y="648743"/>
          <a:ext cx="4167238" cy="4167238"/>
        </a:xfrm>
        <a:prstGeom prst="blockArc">
          <a:avLst>
            <a:gd name="adj1" fmla="val 4882361"/>
            <a:gd name="adj2" fmla="val 10876820"/>
            <a:gd name="adj3" fmla="val 4642"/>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DFE4B3-7BDB-8748-B06E-F1CC5DC02215}">
      <dsp:nvSpPr>
        <dsp:cNvPr id="0" name=""/>
        <dsp:cNvSpPr/>
      </dsp:nvSpPr>
      <dsp:spPr>
        <a:xfrm>
          <a:off x="2310157" y="652608"/>
          <a:ext cx="4167238" cy="4167238"/>
        </a:xfrm>
        <a:prstGeom prst="blockArc">
          <a:avLst>
            <a:gd name="adj1" fmla="val 21516630"/>
            <a:gd name="adj2" fmla="val 5959490"/>
            <a:gd name="adj3" fmla="val 4642"/>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339F603-6884-CF4A-B15C-0AAFE5FEA593}">
      <dsp:nvSpPr>
        <dsp:cNvPr id="0" name=""/>
        <dsp:cNvSpPr/>
      </dsp:nvSpPr>
      <dsp:spPr>
        <a:xfrm>
          <a:off x="2309563" y="598916"/>
          <a:ext cx="4167238" cy="4167238"/>
        </a:xfrm>
        <a:prstGeom prst="blockArc">
          <a:avLst>
            <a:gd name="adj1" fmla="val 15641526"/>
            <a:gd name="adj2" fmla="val 7329"/>
            <a:gd name="adj3" fmla="val 464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EB3B46-5FAA-134D-9742-8E90807CD2FA}">
      <dsp:nvSpPr>
        <dsp:cNvPr id="0" name=""/>
        <dsp:cNvSpPr/>
      </dsp:nvSpPr>
      <dsp:spPr>
        <a:xfrm>
          <a:off x="2861886" y="1487695"/>
          <a:ext cx="2415787" cy="24155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chemeClr val="tx1"/>
              </a:solidFill>
            </a:rPr>
            <a:t>Mindfulness</a:t>
          </a:r>
        </a:p>
      </dsp:txBody>
      <dsp:txXfrm>
        <a:off x="3215670" y="1841451"/>
        <a:ext cx="1708219" cy="1708083"/>
      </dsp:txXfrm>
    </dsp:sp>
    <dsp:sp modelId="{CF7FD412-B96E-4642-B92E-D35F88E903B8}">
      <dsp:nvSpPr>
        <dsp:cNvPr id="0" name=""/>
        <dsp:cNvSpPr/>
      </dsp:nvSpPr>
      <dsp:spPr>
        <a:xfrm>
          <a:off x="2660002" y="-729927"/>
          <a:ext cx="2807995" cy="280799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Paying attention </a:t>
          </a:r>
          <a:r>
            <a:rPr lang="en-GB" sz="2200" kern="1200" dirty="0"/>
            <a:t> listening, watching or considering what naturally exists.</a:t>
          </a:r>
        </a:p>
      </dsp:txBody>
      <dsp:txXfrm>
        <a:off x="3071223" y="-318706"/>
        <a:ext cx="1985553" cy="1985553"/>
      </dsp:txXfrm>
    </dsp:sp>
    <dsp:sp modelId="{75C59A43-7705-B24D-B4BB-A44D57B4F433}">
      <dsp:nvSpPr>
        <dsp:cNvPr id="0" name=""/>
        <dsp:cNvSpPr/>
      </dsp:nvSpPr>
      <dsp:spPr>
        <a:xfrm>
          <a:off x="5024444" y="1282877"/>
          <a:ext cx="2807995" cy="2807995"/>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On purpose </a:t>
          </a:r>
          <a:r>
            <a:rPr lang="en-GB" sz="2200" kern="1200" dirty="0"/>
            <a:t> intentionally increasing awareness of experience.</a:t>
          </a:r>
        </a:p>
      </dsp:txBody>
      <dsp:txXfrm>
        <a:off x="5435665" y="1694098"/>
        <a:ext cx="1985553" cy="1985553"/>
      </dsp:txXfrm>
    </dsp:sp>
    <dsp:sp modelId="{3A7911B9-F2C0-8D42-BC6C-7ABAE9E2AB5A}">
      <dsp:nvSpPr>
        <dsp:cNvPr id="0" name=""/>
        <dsp:cNvSpPr/>
      </dsp:nvSpPr>
      <dsp:spPr>
        <a:xfrm>
          <a:off x="2660002" y="3340599"/>
          <a:ext cx="2807995" cy="2807995"/>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Non-judgementally </a:t>
          </a:r>
          <a:r>
            <a:rPr lang="en-GB" sz="2300" kern="1200" dirty="0"/>
            <a:t>being curious and objective about experience</a:t>
          </a:r>
        </a:p>
      </dsp:txBody>
      <dsp:txXfrm>
        <a:off x="3071223" y="3751820"/>
        <a:ext cx="1985553" cy="1985553"/>
      </dsp:txXfrm>
    </dsp:sp>
    <dsp:sp modelId="{55629B42-D1D6-9749-BC5B-259A8699EF00}">
      <dsp:nvSpPr>
        <dsp:cNvPr id="0" name=""/>
        <dsp:cNvSpPr/>
      </dsp:nvSpPr>
      <dsp:spPr>
        <a:xfrm>
          <a:off x="319943" y="1282888"/>
          <a:ext cx="2807995" cy="2807995"/>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b="1" kern="1200" dirty="0"/>
            <a:t>In the present moment  </a:t>
          </a:r>
          <a:r>
            <a:rPr lang="en-GB" sz="2300" kern="1200" dirty="0"/>
            <a:t>focusing on the here and now.</a:t>
          </a:r>
        </a:p>
      </dsp:txBody>
      <dsp:txXfrm>
        <a:off x="731164" y="1694109"/>
        <a:ext cx="1985553" cy="198555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F43B62-5C3F-C14A-94F7-F4B224C91F98}" type="datetimeFigureOut">
              <a:rPr lang="en-US" smtClean="0"/>
              <a:t>4/12/2021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17AB32-4222-B242-83FE-70AD4E5DEE6E}" type="slidenum">
              <a:rPr lang="en-US" smtClean="0"/>
              <a:t>‹#›</a:t>
            </a:fld>
            <a:endParaRPr lang="en-US"/>
          </a:p>
        </p:txBody>
      </p:sp>
    </p:spTree>
    <p:extLst>
      <p:ext uri="{BB962C8B-B14F-4D97-AF65-F5344CB8AC3E}">
        <p14:creationId xmlns:p14="http://schemas.microsoft.com/office/powerpoint/2010/main" val="205090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17AB32-4222-B242-83FE-70AD4E5DEE6E}" type="slidenum">
              <a:rPr lang="en-US" smtClean="0"/>
              <a:t>30</a:t>
            </a:fld>
            <a:endParaRPr lang="en-US"/>
          </a:p>
        </p:txBody>
      </p:sp>
    </p:spTree>
    <p:extLst>
      <p:ext uri="{BB962C8B-B14F-4D97-AF65-F5344CB8AC3E}">
        <p14:creationId xmlns:p14="http://schemas.microsoft.com/office/powerpoint/2010/main" val="335850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82AE-C3F6-5046-9474-7A9CB4593FF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76D5D688-833A-E149-B407-2EEAEB96064C}"/>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542A27DF-C0AE-0340-B211-FB7463032E84}"/>
              </a:ext>
            </a:extLst>
          </p:cNvPr>
          <p:cNvSpPr txBox="1">
            <a:spLocks noGrp="1"/>
          </p:cNvSpPr>
          <p:nvPr>
            <p:ph type="dt" sz="half" idx="7"/>
          </p:nvPr>
        </p:nvSpPr>
        <p:spPr/>
        <p:txBody>
          <a:bodyPr/>
          <a:lstStyle>
            <a:lvl1pPr>
              <a:defRPr/>
            </a:lvl1pPr>
          </a:lstStyle>
          <a:p>
            <a:pPr lvl="0"/>
            <a:fld id="{764C1F48-5E9C-C945-9B78-4E16F1402844}" type="datetime1">
              <a:rPr lang="en-GB"/>
              <a:pPr lvl="0"/>
              <a:t>12/04/2021</a:t>
            </a:fld>
            <a:endParaRPr lang="en-GB"/>
          </a:p>
        </p:txBody>
      </p:sp>
      <p:sp>
        <p:nvSpPr>
          <p:cNvPr id="5" name="Footer Placeholder 4">
            <a:extLst>
              <a:ext uri="{FF2B5EF4-FFF2-40B4-BE49-F238E27FC236}">
                <a16:creationId xmlns:a16="http://schemas.microsoft.com/office/drawing/2014/main" id="{70CF7F79-CE6E-B647-9C08-012D81F53C9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BBD2586-908F-D74F-9DAE-363BA3D801C8}"/>
              </a:ext>
            </a:extLst>
          </p:cNvPr>
          <p:cNvSpPr txBox="1">
            <a:spLocks noGrp="1"/>
          </p:cNvSpPr>
          <p:nvPr>
            <p:ph type="sldNum" sz="quarter" idx="8"/>
          </p:nvPr>
        </p:nvSpPr>
        <p:spPr/>
        <p:txBody>
          <a:bodyPr/>
          <a:lstStyle>
            <a:lvl1pPr>
              <a:defRPr/>
            </a:lvl1pPr>
          </a:lstStyle>
          <a:p>
            <a:pPr lvl="0"/>
            <a:fld id="{CE1AEA71-24E2-C045-A079-89030B1E8DFC}" type="slidenum">
              <a:t>‹#›</a:t>
            </a:fld>
            <a:endParaRPr lang="en-GB"/>
          </a:p>
        </p:txBody>
      </p:sp>
    </p:spTree>
    <p:extLst>
      <p:ext uri="{BB962C8B-B14F-4D97-AF65-F5344CB8AC3E}">
        <p14:creationId xmlns:p14="http://schemas.microsoft.com/office/powerpoint/2010/main" val="354832618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033C-5A9A-B141-B29D-89267AC567D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52C6948-3F62-EC4F-8736-F146852DA7D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0B0F6E-A4A6-3A48-A68B-5BE64835BAAA}"/>
              </a:ext>
            </a:extLst>
          </p:cNvPr>
          <p:cNvSpPr txBox="1">
            <a:spLocks noGrp="1"/>
          </p:cNvSpPr>
          <p:nvPr>
            <p:ph type="dt" sz="half" idx="7"/>
          </p:nvPr>
        </p:nvSpPr>
        <p:spPr/>
        <p:txBody>
          <a:bodyPr/>
          <a:lstStyle>
            <a:lvl1pPr>
              <a:defRPr/>
            </a:lvl1pPr>
          </a:lstStyle>
          <a:p>
            <a:pPr lvl="0"/>
            <a:fld id="{DD691168-3C6E-DB4D-B585-7EE6ED4D63B6}" type="datetime1">
              <a:rPr lang="en-GB"/>
              <a:pPr lvl="0"/>
              <a:t>12/04/2021</a:t>
            </a:fld>
            <a:endParaRPr lang="en-GB"/>
          </a:p>
        </p:txBody>
      </p:sp>
      <p:sp>
        <p:nvSpPr>
          <p:cNvPr id="5" name="Footer Placeholder 4">
            <a:extLst>
              <a:ext uri="{FF2B5EF4-FFF2-40B4-BE49-F238E27FC236}">
                <a16:creationId xmlns:a16="http://schemas.microsoft.com/office/drawing/2014/main" id="{45E01124-2CAC-FC44-99FC-51099761981A}"/>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76B81F7-9588-7940-8110-D514394F2A36}"/>
              </a:ext>
            </a:extLst>
          </p:cNvPr>
          <p:cNvSpPr txBox="1">
            <a:spLocks noGrp="1"/>
          </p:cNvSpPr>
          <p:nvPr>
            <p:ph type="sldNum" sz="quarter" idx="8"/>
          </p:nvPr>
        </p:nvSpPr>
        <p:spPr/>
        <p:txBody>
          <a:bodyPr/>
          <a:lstStyle>
            <a:lvl1pPr>
              <a:defRPr/>
            </a:lvl1pPr>
          </a:lstStyle>
          <a:p>
            <a:pPr lvl="0"/>
            <a:fld id="{F6372432-9571-6444-955C-706FAB5C3F55}" type="slidenum">
              <a:t>‹#›</a:t>
            </a:fld>
            <a:endParaRPr lang="en-GB"/>
          </a:p>
        </p:txBody>
      </p:sp>
    </p:spTree>
    <p:extLst>
      <p:ext uri="{BB962C8B-B14F-4D97-AF65-F5344CB8AC3E}">
        <p14:creationId xmlns:p14="http://schemas.microsoft.com/office/powerpoint/2010/main" val="328090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6B62C2-4B91-A24D-892F-D696B6476261}"/>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B5CF5B05-2335-DE46-8B7C-82C66D565E9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0B7D66-A29E-D546-9E6D-063E9EB826BF}"/>
              </a:ext>
            </a:extLst>
          </p:cNvPr>
          <p:cNvSpPr txBox="1">
            <a:spLocks noGrp="1"/>
          </p:cNvSpPr>
          <p:nvPr>
            <p:ph type="dt" sz="half" idx="7"/>
          </p:nvPr>
        </p:nvSpPr>
        <p:spPr/>
        <p:txBody>
          <a:bodyPr/>
          <a:lstStyle>
            <a:lvl1pPr>
              <a:defRPr/>
            </a:lvl1pPr>
          </a:lstStyle>
          <a:p>
            <a:pPr lvl="0"/>
            <a:fld id="{55E88C76-901A-F94C-9609-F9EACC7D4967}" type="datetime1">
              <a:rPr lang="en-GB"/>
              <a:pPr lvl="0"/>
              <a:t>12/04/2021</a:t>
            </a:fld>
            <a:endParaRPr lang="en-GB"/>
          </a:p>
        </p:txBody>
      </p:sp>
      <p:sp>
        <p:nvSpPr>
          <p:cNvPr id="5" name="Footer Placeholder 4">
            <a:extLst>
              <a:ext uri="{FF2B5EF4-FFF2-40B4-BE49-F238E27FC236}">
                <a16:creationId xmlns:a16="http://schemas.microsoft.com/office/drawing/2014/main" id="{75AB03D9-E3BB-144F-AF88-EDCE4BE2D04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885F79E-725D-E143-9F7E-582D14C14E1F}"/>
              </a:ext>
            </a:extLst>
          </p:cNvPr>
          <p:cNvSpPr txBox="1">
            <a:spLocks noGrp="1"/>
          </p:cNvSpPr>
          <p:nvPr>
            <p:ph type="sldNum" sz="quarter" idx="8"/>
          </p:nvPr>
        </p:nvSpPr>
        <p:spPr/>
        <p:txBody>
          <a:bodyPr/>
          <a:lstStyle>
            <a:lvl1pPr>
              <a:defRPr/>
            </a:lvl1pPr>
          </a:lstStyle>
          <a:p>
            <a:pPr lvl="0"/>
            <a:fld id="{15D11EEB-25D9-D940-8120-D9F9C5838AB0}" type="slidenum">
              <a:t>‹#›</a:t>
            </a:fld>
            <a:endParaRPr lang="en-GB"/>
          </a:p>
        </p:txBody>
      </p:sp>
    </p:spTree>
    <p:extLst>
      <p:ext uri="{BB962C8B-B14F-4D97-AF65-F5344CB8AC3E}">
        <p14:creationId xmlns:p14="http://schemas.microsoft.com/office/powerpoint/2010/main" val="2900068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0E99C-EDFA-DA46-AA87-DFAB54597BE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991078C6-EA6C-C447-87B6-59FDB2813325}"/>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50AE9D3F-B01A-1F43-9F29-93C4B8C300B9}"/>
              </a:ext>
            </a:extLst>
          </p:cNvPr>
          <p:cNvSpPr txBox="1">
            <a:spLocks noGrp="1"/>
          </p:cNvSpPr>
          <p:nvPr>
            <p:ph type="dt" sz="half" idx="7"/>
          </p:nvPr>
        </p:nvSpPr>
        <p:spPr/>
        <p:txBody>
          <a:bodyPr/>
          <a:lstStyle>
            <a:lvl1pPr>
              <a:defRPr/>
            </a:lvl1pPr>
          </a:lstStyle>
          <a:p>
            <a:pPr lvl="0"/>
            <a:fld id="{93BCD0D0-F809-7F4B-9DE1-44FE84093D74}" type="datetime1">
              <a:rPr lang="en-GB"/>
              <a:pPr lvl="0"/>
              <a:t>12/04/2021</a:t>
            </a:fld>
            <a:endParaRPr lang="en-GB"/>
          </a:p>
        </p:txBody>
      </p:sp>
      <p:sp>
        <p:nvSpPr>
          <p:cNvPr id="5" name="Footer Placeholder 4">
            <a:extLst>
              <a:ext uri="{FF2B5EF4-FFF2-40B4-BE49-F238E27FC236}">
                <a16:creationId xmlns:a16="http://schemas.microsoft.com/office/drawing/2014/main" id="{AA833AAE-C5F1-154C-A148-4D37E5FEE36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AB5057B9-CAF7-6F4D-BCAA-6D8A208BB1FF}"/>
              </a:ext>
            </a:extLst>
          </p:cNvPr>
          <p:cNvSpPr txBox="1">
            <a:spLocks noGrp="1"/>
          </p:cNvSpPr>
          <p:nvPr>
            <p:ph type="sldNum" sz="quarter" idx="8"/>
          </p:nvPr>
        </p:nvSpPr>
        <p:spPr/>
        <p:txBody>
          <a:bodyPr/>
          <a:lstStyle>
            <a:lvl1pPr>
              <a:defRPr/>
            </a:lvl1pPr>
          </a:lstStyle>
          <a:p>
            <a:pPr lvl="0"/>
            <a:fld id="{8F990DB0-BD03-624D-AF38-8EA155E7E54E}" type="slidenum">
              <a:t>‹#›</a:t>
            </a:fld>
            <a:endParaRPr lang="en-GB"/>
          </a:p>
        </p:txBody>
      </p:sp>
    </p:spTree>
    <p:extLst>
      <p:ext uri="{BB962C8B-B14F-4D97-AF65-F5344CB8AC3E}">
        <p14:creationId xmlns:p14="http://schemas.microsoft.com/office/powerpoint/2010/main" val="771057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2C553-1283-FB40-A21D-5AE88D957D8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53E9FF0C-AE95-2A45-97AF-406F9E3826BA}"/>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C074C3-E5D1-7547-8429-819883F67FB6}"/>
              </a:ext>
            </a:extLst>
          </p:cNvPr>
          <p:cNvSpPr txBox="1">
            <a:spLocks noGrp="1"/>
          </p:cNvSpPr>
          <p:nvPr>
            <p:ph type="dt" sz="half" idx="7"/>
          </p:nvPr>
        </p:nvSpPr>
        <p:spPr/>
        <p:txBody>
          <a:bodyPr/>
          <a:lstStyle>
            <a:lvl1pPr>
              <a:defRPr/>
            </a:lvl1pPr>
          </a:lstStyle>
          <a:p>
            <a:pPr lvl="0"/>
            <a:fld id="{22CAE023-C664-E847-A754-450B036643E9}" type="datetime1">
              <a:rPr lang="en-GB"/>
              <a:pPr lvl="0"/>
              <a:t>12/04/2021</a:t>
            </a:fld>
            <a:endParaRPr lang="en-GB"/>
          </a:p>
        </p:txBody>
      </p:sp>
      <p:sp>
        <p:nvSpPr>
          <p:cNvPr id="5" name="Footer Placeholder 4">
            <a:extLst>
              <a:ext uri="{FF2B5EF4-FFF2-40B4-BE49-F238E27FC236}">
                <a16:creationId xmlns:a16="http://schemas.microsoft.com/office/drawing/2014/main" id="{2044B224-6671-6B43-9C08-DF8E54A19DA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0322B74B-A12C-7C44-8395-1AA08724BE82}"/>
              </a:ext>
            </a:extLst>
          </p:cNvPr>
          <p:cNvSpPr txBox="1">
            <a:spLocks noGrp="1"/>
          </p:cNvSpPr>
          <p:nvPr>
            <p:ph type="sldNum" sz="quarter" idx="8"/>
          </p:nvPr>
        </p:nvSpPr>
        <p:spPr/>
        <p:txBody>
          <a:bodyPr/>
          <a:lstStyle>
            <a:lvl1pPr>
              <a:defRPr/>
            </a:lvl1pPr>
          </a:lstStyle>
          <a:p>
            <a:pPr lvl="0"/>
            <a:fld id="{83A2E884-0A8A-B94A-8B55-51AEB40D92F6}" type="slidenum">
              <a:t>‹#›</a:t>
            </a:fld>
            <a:endParaRPr lang="en-GB"/>
          </a:p>
        </p:txBody>
      </p:sp>
    </p:spTree>
    <p:extLst>
      <p:ext uri="{BB962C8B-B14F-4D97-AF65-F5344CB8AC3E}">
        <p14:creationId xmlns:p14="http://schemas.microsoft.com/office/powerpoint/2010/main" val="330835130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473C-6E4E-7F42-ABBD-549D8CEBC583}"/>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010E8F9-B0C6-DA46-9308-DC44C3806A28}"/>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45E7783C-4B4F-1947-BC24-0D4FFE4A055D}"/>
              </a:ext>
            </a:extLst>
          </p:cNvPr>
          <p:cNvSpPr txBox="1">
            <a:spLocks noGrp="1"/>
          </p:cNvSpPr>
          <p:nvPr>
            <p:ph type="dt" sz="half" idx="7"/>
          </p:nvPr>
        </p:nvSpPr>
        <p:spPr/>
        <p:txBody>
          <a:bodyPr/>
          <a:lstStyle>
            <a:lvl1pPr>
              <a:defRPr/>
            </a:lvl1pPr>
          </a:lstStyle>
          <a:p>
            <a:pPr lvl="0"/>
            <a:fld id="{531E7737-A65A-1F48-8A35-3B9FAC7848FE}" type="datetime1">
              <a:rPr lang="en-GB"/>
              <a:pPr lvl="0"/>
              <a:t>12/04/2021</a:t>
            </a:fld>
            <a:endParaRPr lang="en-GB"/>
          </a:p>
        </p:txBody>
      </p:sp>
      <p:sp>
        <p:nvSpPr>
          <p:cNvPr id="5" name="Footer Placeholder 4">
            <a:extLst>
              <a:ext uri="{FF2B5EF4-FFF2-40B4-BE49-F238E27FC236}">
                <a16:creationId xmlns:a16="http://schemas.microsoft.com/office/drawing/2014/main" id="{8F075325-E3AE-E645-892D-97F4477AE42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8416B7F-3DA0-8045-BDFC-863BFF8BC4ED}"/>
              </a:ext>
            </a:extLst>
          </p:cNvPr>
          <p:cNvSpPr txBox="1">
            <a:spLocks noGrp="1"/>
          </p:cNvSpPr>
          <p:nvPr>
            <p:ph type="sldNum" sz="quarter" idx="8"/>
          </p:nvPr>
        </p:nvSpPr>
        <p:spPr/>
        <p:txBody>
          <a:bodyPr/>
          <a:lstStyle>
            <a:lvl1pPr>
              <a:defRPr/>
            </a:lvl1pPr>
          </a:lstStyle>
          <a:p>
            <a:pPr lvl="0"/>
            <a:fld id="{D7D4E649-0019-684E-9020-BB89432157C7}" type="slidenum">
              <a:t>‹#›</a:t>
            </a:fld>
            <a:endParaRPr lang="en-GB"/>
          </a:p>
        </p:txBody>
      </p:sp>
    </p:spTree>
    <p:extLst>
      <p:ext uri="{BB962C8B-B14F-4D97-AF65-F5344CB8AC3E}">
        <p14:creationId xmlns:p14="http://schemas.microsoft.com/office/powerpoint/2010/main" val="2200503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C4719-ED84-7642-9A6A-4DC84D4340D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FC764A9-83B6-B54D-934B-895EF2DB4556}"/>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DF1DA9-C77F-7141-88EE-E1A9676D95C2}"/>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7C1E710-2EA6-374A-996A-345EA74FBCFF}"/>
              </a:ext>
            </a:extLst>
          </p:cNvPr>
          <p:cNvSpPr txBox="1">
            <a:spLocks noGrp="1"/>
          </p:cNvSpPr>
          <p:nvPr>
            <p:ph type="dt" sz="half" idx="7"/>
          </p:nvPr>
        </p:nvSpPr>
        <p:spPr/>
        <p:txBody>
          <a:bodyPr/>
          <a:lstStyle>
            <a:lvl1pPr>
              <a:defRPr/>
            </a:lvl1pPr>
          </a:lstStyle>
          <a:p>
            <a:pPr lvl="0"/>
            <a:fld id="{6CE69598-8E0D-D943-9032-6803ED57E5BD}" type="datetime1">
              <a:rPr lang="en-GB"/>
              <a:pPr lvl="0"/>
              <a:t>12/04/2021</a:t>
            </a:fld>
            <a:endParaRPr lang="en-GB"/>
          </a:p>
        </p:txBody>
      </p:sp>
      <p:sp>
        <p:nvSpPr>
          <p:cNvPr id="6" name="Footer Placeholder 5">
            <a:extLst>
              <a:ext uri="{FF2B5EF4-FFF2-40B4-BE49-F238E27FC236}">
                <a16:creationId xmlns:a16="http://schemas.microsoft.com/office/drawing/2014/main" id="{C0F41875-B9CF-CC4F-B3C9-46BCF59ACD6E}"/>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5BB807C-EFA9-0D4C-A8CD-E37D53C5BA8F}"/>
              </a:ext>
            </a:extLst>
          </p:cNvPr>
          <p:cNvSpPr txBox="1">
            <a:spLocks noGrp="1"/>
          </p:cNvSpPr>
          <p:nvPr>
            <p:ph type="sldNum" sz="quarter" idx="8"/>
          </p:nvPr>
        </p:nvSpPr>
        <p:spPr/>
        <p:txBody>
          <a:bodyPr/>
          <a:lstStyle>
            <a:lvl1pPr>
              <a:defRPr/>
            </a:lvl1pPr>
          </a:lstStyle>
          <a:p>
            <a:pPr lvl="0"/>
            <a:fld id="{4E6D98C5-2D36-3A4D-A619-E28E6A4E72DC}" type="slidenum">
              <a:t>‹#›</a:t>
            </a:fld>
            <a:endParaRPr lang="en-GB"/>
          </a:p>
        </p:txBody>
      </p:sp>
    </p:spTree>
    <p:extLst>
      <p:ext uri="{BB962C8B-B14F-4D97-AF65-F5344CB8AC3E}">
        <p14:creationId xmlns:p14="http://schemas.microsoft.com/office/powerpoint/2010/main" val="196007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E2326-60B2-3440-BDA4-601FFABA2FFD}"/>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2B4623E3-D544-9748-9AA0-FA251C881F8D}"/>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13F2FE51-2DEC-E14D-881E-CFF4D7C74277}"/>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8BE1C0-E3F8-5D4C-9640-5E8E836F573F}"/>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3C7B9F54-A3D8-694C-9956-03F8C53835BD}"/>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C7BA994-A773-E049-9AE5-ABD7E9F98E75}"/>
              </a:ext>
            </a:extLst>
          </p:cNvPr>
          <p:cNvSpPr txBox="1">
            <a:spLocks noGrp="1"/>
          </p:cNvSpPr>
          <p:nvPr>
            <p:ph type="dt" sz="half" idx="7"/>
          </p:nvPr>
        </p:nvSpPr>
        <p:spPr/>
        <p:txBody>
          <a:bodyPr/>
          <a:lstStyle>
            <a:lvl1pPr>
              <a:defRPr/>
            </a:lvl1pPr>
          </a:lstStyle>
          <a:p>
            <a:pPr lvl="0"/>
            <a:fld id="{4E34854B-1F13-874E-8309-24CDFD2D7283}" type="datetime1">
              <a:rPr lang="en-GB"/>
              <a:pPr lvl="0"/>
              <a:t>12/04/2021</a:t>
            </a:fld>
            <a:endParaRPr lang="en-GB"/>
          </a:p>
        </p:txBody>
      </p:sp>
      <p:sp>
        <p:nvSpPr>
          <p:cNvPr id="8" name="Footer Placeholder 7">
            <a:extLst>
              <a:ext uri="{FF2B5EF4-FFF2-40B4-BE49-F238E27FC236}">
                <a16:creationId xmlns:a16="http://schemas.microsoft.com/office/drawing/2014/main" id="{8E4AF4C7-AC98-BA45-B9B2-AE3EC5C44062}"/>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116A5A17-B7FA-FE44-86E7-B4CCCEAB939F}"/>
              </a:ext>
            </a:extLst>
          </p:cNvPr>
          <p:cNvSpPr txBox="1">
            <a:spLocks noGrp="1"/>
          </p:cNvSpPr>
          <p:nvPr>
            <p:ph type="sldNum" sz="quarter" idx="8"/>
          </p:nvPr>
        </p:nvSpPr>
        <p:spPr/>
        <p:txBody>
          <a:bodyPr/>
          <a:lstStyle>
            <a:lvl1pPr>
              <a:defRPr/>
            </a:lvl1pPr>
          </a:lstStyle>
          <a:p>
            <a:pPr lvl="0"/>
            <a:fld id="{C40F9D64-611E-4447-AA70-4F94056CDAB6}" type="slidenum">
              <a:t>‹#›</a:t>
            </a:fld>
            <a:endParaRPr lang="en-GB"/>
          </a:p>
        </p:txBody>
      </p:sp>
    </p:spTree>
    <p:extLst>
      <p:ext uri="{BB962C8B-B14F-4D97-AF65-F5344CB8AC3E}">
        <p14:creationId xmlns:p14="http://schemas.microsoft.com/office/powerpoint/2010/main" val="2626256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E5773-6E5E-8A4D-8C64-047F464F88B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E99728F5-377A-804D-A250-130612A4BC98}"/>
              </a:ext>
            </a:extLst>
          </p:cNvPr>
          <p:cNvSpPr txBox="1">
            <a:spLocks noGrp="1"/>
          </p:cNvSpPr>
          <p:nvPr>
            <p:ph type="dt" sz="half" idx="7"/>
          </p:nvPr>
        </p:nvSpPr>
        <p:spPr/>
        <p:txBody>
          <a:bodyPr/>
          <a:lstStyle>
            <a:lvl1pPr>
              <a:defRPr/>
            </a:lvl1pPr>
          </a:lstStyle>
          <a:p>
            <a:pPr lvl="0"/>
            <a:fld id="{67E03CB4-CF64-DA49-ACF8-EA5EC5D89DB8}" type="datetime1">
              <a:rPr lang="en-GB"/>
              <a:pPr lvl="0"/>
              <a:t>12/04/2021</a:t>
            </a:fld>
            <a:endParaRPr lang="en-GB"/>
          </a:p>
        </p:txBody>
      </p:sp>
      <p:sp>
        <p:nvSpPr>
          <p:cNvPr id="4" name="Footer Placeholder 3">
            <a:extLst>
              <a:ext uri="{FF2B5EF4-FFF2-40B4-BE49-F238E27FC236}">
                <a16:creationId xmlns:a16="http://schemas.microsoft.com/office/drawing/2014/main" id="{6D31A0C6-A243-1440-B993-7CFCC7A19581}"/>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D82D023F-07BF-D843-A094-E7C6E7E8994F}"/>
              </a:ext>
            </a:extLst>
          </p:cNvPr>
          <p:cNvSpPr txBox="1">
            <a:spLocks noGrp="1"/>
          </p:cNvSpPr>
          <p:nvPr>
            <p:ph type="sldNum" sz="quarter" idx="8"/>
          </p:nvPr>
        </p:nvSpPr>
        <p:spPr/>
        <p:txBody>
          <a:bodyPr/>
          <a:lstStyle>
            <a:lvl1pPr>
              <a:defRPr/>
            </a:lvl1pPr>
          </a:lstStyle>
          <a:p>
            <a:pPr lvl="0"/>
            <a:fld id="{8635B9FC-468C-9542-B611-9C853CFC017F}" type="slidenum">
              <a:t>‹#›</a:t>
            </a:fld>
            <a:endParaRPr lang="en-GB"/>
          </a:p>
        </p:txBody>
      </p:sp>
    </p:spTree>
    <p:extLst>
      <p:ext uri="{BB962C8B-B14F-4D97-AF65-F5344CB8AC3E}">
        <p14:creationId xmlns:p14="http://schemas.microsoft.com/office/powerpoint/2010/main" val="4029688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EDE6D0-B8AF-244C-B9B3-08BFB623443E}"/>
              </a:ext>
            </a:extLst>
          </p:cNvPr>
          <p:cNvSpPr txBox="1">
            <a:spLocks noGrp="1"/>
          </p:cNvSpPr>
          <p:nvPr>
            <p:ph type="dt" sz="half" idx="7"/>
          </p:nvPr>
        </p:nvSpPr>
        <p:spPr/>
        <p:txBody>
          <a:bodyPr/>
          <a:lstStyle>
            <a:lvl1pPr>
              <a:defRPr/>
            </a:lvl1pPr>
          </a:lstStyle>
          <a:p>
            <a:pPr lvl="0"/>
            <a:fld id="{F6BB6124-8F9A-AE40-BA13-BBD4DEFE418C}" type="datetime1">
              <a:rPr lang="en-GB"/>
              <a:pPr lvl="0"/>
              <a:t>12/04/2021</a:t>
            </a:fld>
            <a:endParaRPr lang="en-GB"/>
          </a:p>
        </p:txBody>
      </p:sp>
      <p:sp>
        <p:nvSpPr>
          <p:cNvPr id="3" name="Footer Placeholder 2">
            <a:extLst>
              <a:ext uri="{FF2B5EF4-FFF2-40B4-BE49-F238E27FC236}">
                <a16:creationId xmlns:a16="http://schemas.microsoft.com/office/drawing/2014/main" id="{54916089-414E-A340-AA77-014931822422}"/>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61A22110-D50A-214D-A549-0CA2684CBADE}"/>
              </a:ext>
            </a:extLst>
          </p:cNvPr>
          <p:cNvSpPr txBox="1">
            <a:spLocks noGrp="1"/>
          </p:cNvSpPr>
          <p:nvPr>
            <p:ph type="sldNum" sz="quarter" idx="8"/>
          </p:nvPr>
        </p:nvSpPr>
        <p:spPr/>
        <p:txBody>
          <a:bodyPr/>
          <a:lstStyle>
            <a:lvl1pPr>
              <a:defRPr/>
            </a:lvl1pPr>
          </a:lstStyle>
          <a:p>
            <a:pPr lvl="0"/>
            <a:fld id="{1CA389F0-D7E6-F647-B20C-BBCFF5391B44}" type="slidenum">
              <a:t>‹#›</a:t>
            </a:fld>
            <a:endParaRPr lang="en-GB"/>
          </a:p>
        </p:txBody>
      </p:sp>
    </p:spTree>
    <p:extLst>
      <p:ext uri="{BB962C8B-B14F-4D97-AF65-F5344CB8AC3E}">
        <p14:creationId xmlns:p14="http://schemas.microsoft.com/office/powerpoint/2010/main" val="1494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A3542-67D9-5545-AC62-253CA142673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3133AE8-DD90-4E4C-8FD9-1B170648EF5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D4D5C32-48DA-FE45-A603-F307F69E79B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8B32B67C-A684-5043-A78D-494A8C712018}"/>
              </a:ext>
            </a:extLst>
          </p:cNvPr>
          <p:cNvSpPr txBox="1">
            <a:spLocks noGrp="1"/>
          </p:cNvSpPr>
          <p:nvPr>
            <p:ph type="dt" sz="half" idx="7"/>
          </p:nvPr>
        </p:nvSpPr>
        <p:spPr/>
        <p:txBody>
          <a:bodyPr/>
          <a:lstStyle>
            <a:lvl1pPr>
              <a:defRPr/>
            </a:lvl1pPr>
          </a:lstStyle>
          <a:p>
            <a:pPr lvl="0"/>
            <a:fld id="{68D40711-B94E-CC4F-AD8F-158C73AAEF4F}" type="datetime1">
              <a:rPr lang="en-GB"/>
              <a:pPr lvl="0"/>
              <a:t>12/04/2021</a:t>
            </a:fld>
            <a:endParaRPr lang="en-GB"/>
          </a:p>
        </p:txBody>
      </p:sp>
      <p:sp>
        <p:nvSpPr>
          <p:cNvPr id="6" name="Footer Placeholder 5">
            <a:extLst>
              <a:ext uri="{FF2B5EF4-FFF2-40B4-BE49-F238E27FC236}">
                <a16:creationId xmlns:a16="http://schemas.microsoft.com/office/drawing/2014/main" id="{9B89B9B9-D680-2A4E-8638-CB93AABC20E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3390C93-8BFA-6540-8B90-F18E47874A3E}"/>
              </a:ext>
            </a:extLst>
          </p:cNvPr>
          <p:cNvSpPr txBox="1">
            <a:spLocks noGrp="1"/>
          </p:cNvSpPr>
          <p:nvPr>
            <p:ph type="sldNum" sz="quarter" idx="8"/>
          </p:nvPr>
        </p:nvSpPr>
        <p:spPr/>
        <p:txBody>
          <a:bodyPr/>
          <a:lstStyle>
            <a:lvl1pPr>
              <a:defRPr/>
            </a:lvl1pPr>
          </a:lstStyle>
          <a:p>
            <a:pPr lvl="0"/>
            <a:fld id="{F51B25C9-10CF-9646-8C6C-8291A2BBADE6}" type="slidenum">
              <a:t>‹#›</a:t>
            </a:fld>
            <a:endParaRPr lang="en-GB"/>
          </a:p>
        </p:txBody>
      </p:sp>
    </p:spTree>
    <p:extLst>
      <p:ext uri="{BB962C8B-B14F-4D97-AF65-F5344CB8AC3E}">
        <p14:creationId xmlns:p14="http://schemas.microsoft.com/office/powerpoint/2010/main" val="669407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DC260-9F1B-A14F-9CF0-5C74E74D480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83AF97B1-661D-B64C-BFB0-CEDECE6FD57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C75D18-10FF-EB40-8964-A15D06CCC019}"/>
              </a:ext>
            </a:extLst>
          </p:cNvPr>
          <p:cNvSpPr txBox="1">
            <a:spLocks noGrp="1"/>
          </p:cNvSpPr>
          <p:nvPr>
            <p:ph type="dt" sz="half" idx="7"/>
          </p:nvPr>
        </p:nvSpPr>
        <p:spPr/>
        <p:txBody>
          <a:bodyPr/>
          <a:lstStyle>
            <a:lvl1pPr>
              <a:defRPr/>
            </a:lvl1pPr>
          </a:lstStyle>
          <a:p>
            <a:pPr lvl="0"/>
            <a:fld id="{966F6A72-D59C-954B-94B8-41925EDA949C}" type="datetime1">
              <a:rPr lang="en-GB"/>
              <a:pPr lvl="0"/>
              <a:t>12/04/2021</a:t>
            </a:fld>
            <a:endParaRPr lang="en-GB"/>
          </a:p>
        </p:txBody>
      </p:sp>
      <p:sp>
        <p:nvSpPr>
          <p:cNvPr id="5" name="Footer Placeholder 4">
            <a:extLst>
              <a:ext uri="{FF2B5EF4-FFF2-40B4-BE49-F238E27FC236}">
                <a16:creationId xmlns:a16="http://schemas.microsoft.com/office/drawing/2014/main" id="{9198DA6F-6B1F-334C-944F-773ECD067B35}"/>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278F304-5E32-624B-97F3-4C015503E8E7}"/>
              </a:ext>
            </a:extLst>
          </p:cNvPr>
          <p:cNvSpPr txBox="1">
            <a:spLocks noGrp="1"/>
          </p:cNvSpPr>
          <p:nvPr>
            <p:ph type="sldNum" sz="quarter" idx="8"/>
          </p:nvPr>
        </p:nvSpPr>
        <p:spPr/>
        <p:txBody>
          <a:bodyPr/>
          <a:lstStyle>
            <a:lvl1pPr>
              <a:defRPr/>
            </a:lvl1pPr>
          </a:lstStyle>
          <a:p>
            <a:pPr lvl="0"/>
            <a:fld id="{3839A5BE-1EFB-FB47-AEA1-F759FEED61B7}" type="slidenum">
              <a:t>‹#›</a:t>
            </a:fld>
            <a:endParaRPr lang="en-GB"/>
          </a:p>
        </p:txBody>
      </p:sp>
    </p:spTree>
    <p:extLst>
      <p:ext uri="{BB962C8B-B14F-4D97-AF65-F5344CB8AC3E}">
        <p14:creationId xmlns:p14="http://schemas.microsoft.com/office/powerpoint/2010/main" val="331396678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BFD19-0531-2748-BDEF-3B3F47280DE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7B73E684-8F5C-ED42-80BA-C9BB4CC826AC}"/>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74EB3A53-AC9A-AB4C-8106-F618E3B06EF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483CCAE0-70DE-8342-B2D5-90F25D1170C0}"/>
              </a:ext>
            </a:extLst>
          </p:cNvPr>
          <p:cNvSpPr txBox="1">
            <a:spLocks noGrp="1"/>
          </p:cNvSpPr>
          <p:nvPr>
            <p:ph type="dt" sz="half" idx="7"/>
          </p:nvPr>
        </p:nvSpPr>
        <p:spPr/>
        <p:txBody>
          <a:bodyPr/>
          <a:lstStyle>
            <a:lvl1pPr>
              <a:defRPr/>
            </a:lvl1pPr>
          </a:lstStyle>
          <a:p>
            <a:pPr lvl="0"/>
            <a:fld id="{18D54BA1-FCFD-2146-95A6-498309967042}" type="datetime1">
              <a:rPr lang="en-GB"/>
              <a:pPr lvl="0"/>
              <a:t>12/04/2021</a:t>
            </a:fld>
            <a:endParaRPr lang="en-GB"/>
          </a:p>
        </p:txBody>
      </p:sp>
      <p:sp>
        <p:nvSpPr>
          <p:cNvPr id="6" name="Footer Placeholder 5">
            <a:extLst>
              <a:ext uri="{FF2B5EF4-FFF2-40B4-BE49-F238E27FC236}">
                <a16:creationId xmlns:a16="http://schemas.microsoft.com/office/drawing/2014/main" id="{2ACAC0E3-5DA2-1A46-979D-C582B3ECD51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AE1063A-CE0E-EB49-A9C9-52B664FC5AD3}"/>
              </a:ext>
            </a:extLst>
          </p:cNvPr>
          <p:cNvSpPr txBox="1">
            <a:spLocks noGrp="1"/>
          </p:cNvSpPr>
          <p:nvPr>
            <p:ph type="sldNum" sz="quarter" idx="8"/>
          </p:nvPr>
        </p:nvSpPr>
        <p:spPr/>
        <p:txBody>
          <a:bodyPr/>
          <a:lstStyle>
            <a:lvl1pPr>
              <a:defRPr/>
            </a:lvl1pPr>
          </a:lstStyle>
          <a:p>
            <a:pPr lvl="0"/>
            <a:fld id="{B4081D5B-9A77-0344-8BE7-550D6FA6A658}" type="slidenum">
              <a:t>‹#›</a:t>
            </a:fld>
            <a:endParaRPr lang="en-GB"/>
          </a:p>
        </p:txBody>
      </p:sp>
    </p:spTree>
    <p:extLst>
      <p:ext uri="{BB962C8B-B14F-4D97-AF65-F5344CB8AC3E}">
        <p14:creationId xmlns:p14="http://schemas.microsoft.com/office/powerpoint/2010/main" val="3110108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63C9D-760C-4C47-93E1-BAB3D6CB5E0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A76872FF-6D81-0B4F-9EA6-474F8445CEB4}"/>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5FA01F3-6836-814C-8726-0343C341D337}"/>
              </a:ext>
            </a:extLst>
          </p:cNvPr>
          <p:cNvSpPr txBox="1">
            <a:spLocks noGrp="1"/>
          </p:cNvSpPr>
          <p:nvPr>
            <p:ph type="dt" sz="half" idx="7"/>
          </p:nvPr>
        </p:nvSpPr>
        <p:spPr/>
        <p:txBody>
          <a:bodyPr/>
          <a:lstStyle>
            <a:lvl1pPr>
              <a:defRPr/>
            </a:lvl1pPr>
          </a:lstStyle>
          <a:p>
            <a:pPr lvl="0"/>
            <a:fld id="{349B7FE0-45D5-AB4B-8556-F24CDC4F829D}" type="datetime1">
              <a:rPr lang="en-GB"/>
              <a:pPr lvl="0"/>
              <a:t>12/04/2021</a:t>
            </a:fld>
            <a:endParaRPr lang="en-GB"/>
          </a:p>
        </p:txBody>
      </p:sp>
      <p:sp>
        <p:nvSpPr>
          <p:cNvPr id="5" name="Footer Placeholder 4">
            <a:extLst>
              <a:ext uri="{FF2B5EF4-FFF2-40B4-BE49-F238E27FC236}">
                <a16:creationId xmlns:a16="http://schemas.microsoft.com/office/drawing/2014/main" id="{67B77E1F-1FA8-0C46-BC83-BE1E3AEADFF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BF3DB04-7893-214F-821F-F546493F598C}"/>
              </a:ext>
            </a:extLst>
          </p:cNvPr>
          <p:cNvSpPr txBox="1">
            <a:spLocks noGrp="1"/>
          </p:cNvSpPr>
          <p:nvPr>
            <p:ph type="sldNum" sz="quarter" idx="8"/>
          </p:nvPr>
        </p:nvSpPr>
        <p:spPr/>
        <p:txBody>
          <a:bodyPr/>
          <a:lstStyle>
            <a:lvl1pPr>
              <a:defRPr/>
            </a:lvl1pPr>
          </a:lstStyle>
          <a:p>
            <a:pPr lvl="0"/>
            <a:fld id="{51883C7E-15E5-6948-A6BB-B4CCA01A48A3}" type="slidenum">
              <a:t>‹#›</a:t>
            </a:fld>
            <a:endParaRPr lang="en-GB"/>
          </a:p>
        </p:txBody>
      </p:sp>
    </p:spTree>
    <p:extLst>
      <p:ext uri="{BB962C8B-B14F-4D97-AF65-F5344CB8AC3E}">
        <p14:creationId xmlns:p14="http://schemas.microsoft.com/office/powerpoint/2010/main" val="2243452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29F281-2B71-D14F-8153-EB42AF843CEE}"/>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5E7B18CE-992A-764E-8B3A-ED03D136DFB9}"/>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8A575A-1C91-F24E-9226-7DEA0D26E5D1}"/>
              </a:ext>
            </a:extLst>
          </p:cNvPr>
          <p:cNvSpPr txBox="1">
            <a:spLocks noGrp="1"/>
          </p:cNvSpPr>
          <p:nvPr>
            <p:ph type="dt" sz="half" idx="7"/>
          </p:nvPr>
        </p:nvSpPr>
        <p:spPr/>
        <p:txBody>
          <a:bodyPr/>
          <a:lstStyle>
            <a:lvl1pPr>
              <a:defRPr/>
            </a:lvl1pPr>
          </a:lstStyle>
          <a:p>
            <a:pPr lvl="0"/>
            <a:fld id="{17ED2338-9549-834E-A391-B096A634C705}" type="datetime1">
              <a:rPr lang="en-GB"/>
              <a:pPr lvl="0"/>
              <a:t>12/04/2021</a:t>
            </a:fld>
            <a:endParaRPr lang="en-GB"/>
          </a:p>
        </p:txBody>
      </p:sp>
      <p:sp>
        <p:nvSpPr>
          <p:cNvPr id="5" name="Footer Placeholder 4">
            <a:extLst>
              <a:ext uri="{FF2B5EF4-FFF2-40B4-BE49-F238E27FC236}">
                <a16:creationId xmlns:a16="http://schemas.microsoft.com/office/drawing/2014/main" id="{85F14B96-A6BB-6846-8A9C-7930B06FA55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C3EFF0E0-8F49-6D43-8F14-0798CB068273}"/>
              </a:ext>
            </a:extLst>
          </p:cNvPr>
          <p:cNvSpPr txBox="1">
            <a:spLocks noGrp="1"/>
          </p:cNvSpPr>
          <p:nvPr>
            <p:ph type="sldNum" sz="quarter" idx="8"/>
          </p:nvPr>
        </p:nvSpPr>
        <p:spPr/>
        <p:txBody>
          <a:bodyPr/>
          <a:lstStyle>
            <a:lvl1pPr>
              <a:defRPr/>
            </a:lvl1pPr>
          </a:lstStyle>
          <a:p>
            <a:pPr lvl="0"/>
            <a:fld id="{2B5EA68B-D404-C847-A8D1-72D016096194}" type="slidenum">
              <a:t>‹#›</a:t>
            </a:fld>
            <a:endParaRPr lang="en-GB"/>
          </a:p>
        </p:txBody>
      </p:sp>
    </p:spTree>
    <p:extLst>
      <p:ext uri="{BB962C8B-B14F-4D97-AF65-F5344CB8AC3E}">
        <p14:creationId xmlns:p14="http://schemas.microsoft.com/office/powerpoint/2010/main" val="930997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55AB7-9285-4D30-812B-68E8DEC5CEC3}"/>
              </a:ext>
            </a:extLst>
          </p:cNvPr>
          <p:cNvSpPr txBox="1">
            <a:spLocks noGrp="1"/>
          </p:cNvSpPr>
          <p:nvPr>
            <p:ph type="ctrTitle"/>
          </p:nvPr>
        </p:nvSpPr>
        <p:spPr>
          <a:xfrm>
            <a:off x="1524003" y="1122361"/>
            <a:ext cx="9144000" cy="2387598"/>
          </a:xfrm>
        </p:spPr>
        <p:txBody>
          <a:bodyPr anchor="b" anchorCtr="1"/>
          <a:lstStyle>
            <a:lvl1pPr algn="ctr">
              <a:defRPr sz="4498"/>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CC932B53-BAEE-4583-8681-93A8A1F3D509}"/>
              </a:ext>
            </a:extLst>
          </p:cNvPr>
          <p:cNvSpPr txBox="1">
            <a:spLocks noGrp="1"/>
          </p:cNvSpPr>
          <p:nvPr>
            <p:ph type="subTitle" idx="1"/>
          </p:nvPr>
        </p:nvSpPr>
        <p:spPr>
          <a:xfrm>
            <a:off x="1524003" y="3602041"/>
            <a:ext cx="9144000" cy="1655758"/>
          </a:xfrm>
        </p:spPr>
        <p:txBody>
          <a:bodyPr anchorCtr="1"/>
          <a:lstStyle>
            <a:lvl1pPr marL="0" indent="0" algn="ctr">
              <a:buNone/>
              <a:defRPr sz="1799"/>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8BFF3018-6382-4F86-B012-3C8DF4904890}"/>
              </a:ext>
            </a:extLst>
          </p:cNvPr>
          <p:cNvSpPr txBox="1">
            <a:spLocks noGrp="1"/>
          </p:cNvSpPr>
          <p:nvPr>
            <p:ph type="dt" sz="half" idx="7"/>
          </p:nvPr>
        </p:nvSpPr>
        <p:spPr/>
        <p:txBody>
          <a:bodyPr/>
          <a:lstStyle>
            <a:lvl1pPr>
              <a:defRPr/>
            </a:lvl1pPr>
          </a:lstStyle>
          <a:p>
            <a:pPr lvl="0"/>
            <a:fld id="{DC4CC34E-5114-4676-8D79-773752D3EEB2}" type="datetime1">
              <a:rPr lang="en-GB"/>
              <a:pPr lvl="0"/>
              <a:t>12/04/2021</a:t>
            </a:fld>
            <a:endParaRPr lang="en-GB"/>
          </a:p>
        </p:txBody>
      </p:sp>
      <p:sp>
        <p:nvSpPr>
          <p:cNvPr id="5" name="Footer Placeholder 4">
            <a:extLst>
              <a:ext uri="{FF2B5EF4-FFF2-40B4-BE49-F238E27FC236}">
                <a16:creationId xmlns:a16="http://schemas.microsoft.com/office/drawing/2014/main" id="{760F6B0E-4996-48A6-99E0-668BD6F3D7C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A50F272-B08B-4C01-8053-4ECC86AAB071}"/>
              </a:ext>
            </a:extLst>
          </p:cNvPr>
          <p:cNvSpPr txBox="1">
            <a:spLocks noGrp="1"/>
          </p:cNvSpPr>
          <p:nvPr>
            <p:ph type="sldNum" sz="quarter" idx="8"/>
          </p:nvPr>
        </p:nvSpPr>
        <p:spPr/>
        <p:txBody>
          <a:bodyPr/>
          <a:lstStyle>
            <a:lvl1pPr>
              <a:defRPr/>
            </a:lvl1pPr>
          </a:lstStyle>
          <a:p>
            <a:pPr lvl="0"/>
            <a:fld id="{A3AA268B-A8A9-48A3-A5A3-8238F5D0595A}" type="slidenum">
              <a:t>‹#›</a:t>
            </a:fld>
            <a:endParaRPr lang="en-GB"/>
          </a:p>
        </p:txBody>
      </p:sp>
    </p:spTree>
    <p:extLst>
      <p:ext uri="{BB962C8B-B14F-4D97-AF65-F5344CB8AC3E}">
        <p14:creationId xmlns:p14="http://schemas.microsoft.com/office/powerpoint/2010/main" val="1918389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F72BC-7F54-4419-846A-2DB771D31CD1}"/>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A1CF23D-94D6-4873-ABFC-C2269D1EC6E3}"/>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AF59FA-986D-4F86-AA73-2257FA388613}"/>
              </a:ext>
            </a:extLst>
          </p:cNvPr>
          <p:cNvSpPr txBox="1">
            <a:spLocks noGrp="1"/>
          </p:cNvSpPr>
          <p:nvPr>
            <p:ph type="dt" sz="half" idx="7"/>
          </p:nvPr>
        </p:nvSpPr>
        <p:spPr/>
        <p:txBody>
          <a:bodyPr/>
          <a:lstStyle>
            <a:lvl1pPr>
              <a:defRPr/>
            </a:lvl1pPr>
          </a:lstStyle>
          <a:p>
            <a:pPr lvl="0"/>
            <a:fld id="{37F6D663-FAD0-4BA9-BCCB-CBEAB583DDDB}" type="datetime1">
              <a:rPr lang="en-GB"/>
              <a:pPr lvl="0"/>
              <a:t>12/04/2021</a:t>
            </a:fld>
            <a:endParaRPr lang="en-GB"/>
          </a:p>
        </p:txBody>
      </p:sp>
      <p:sp>
        <p:nvSpPr>
          <p:cNvPr id="5" name="Footer Placeholder 4">
            <a:extLst>
              <a:ext uri="{FF2B5EF4-FFF2-40B4-BE49-F238E27FC236}">
                <a16:creationId xmlns:a16="http://schemas.microsoft.com/office/drawing/2014/main" id="{AE662ECF-F743-4920-B029-76894D96F68F}"/>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79B4921-8864-4255-931A-2FC41F30EDC3}"/>
              </a:ext>
            </a:extLst>
          </p:cNvPr>
          <p:cNvSpPr txBox="1">
            <a:spLocks noGrp="1"/>
          </p:cNvSpPr>
          <p:nvPr>
            <p:ph type="sldNum" sz="quarter" idx="8"/>
          </p:nvPr>
        </p:nvSpPr>
        <p:spPr/>
        <p:txBody>
          <a:bodyPr/>
          <a:lstStyle>
            <a:lvl1pPr>
              <a:defRPr/>
            </a:lvl1pPr>
          </a:lstStyle>
          <a:p>
            <a:pPr lvl="0"/>
            <a:fld id="{133C1304-753C-408A-B754-42179F968633}" type="slidenum">
              <a:t>‹#›</a:t>
            </a:fld>
            <a:endParaRPr lang="en-GB"/>
          </a:p>
        </p:txBody>
      </p:sp>
    </p:spTree>
    <p:extLst>
      <p:ext uri="{BB962C8B-B14F-4D97-AF65-F5344CB8AC3E}">
        <p14:creationId xmlns:p14="http://schemas.microsoft.com/office/powerpoint/2010/main" val="220135802"/>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1BB6-2E9C-4F59-B15A-AF447002AB61}"/>
              </a:ext>
            </a:extLst>
          </p:cNvPr>
          <p:cNvSpPr txBox="1">
            <a:spLocks noGrp="1"/>
          </p:cNvSpPr>
          <p:nvPr>
            <p:ph type="title"/>
          </p:nvPr>
        </p:nvSpPr>
        <p:spPr>
          <a:xfrm>
            <a:off x="831847" y="1709735"/>
            <a:ext cx="10515600" cy="2852735"/>
          </a:xfrm>
        </p:spPr>
        <p:txBody>
          <a:bodyPr anchor="b"/>
          <a:lstStyle>
            <a:lvl1pPr>
              <a:defRPr sz="4498"/>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7E0DD09-F9A6-4FCD-8FB9-BFAE722DE969}"/>
              </a:ext>
            </a:extLst>
          </p:cNvPr>
          <p:cNvSpPr txBox="1">
            <a:spLocks noGrp="1"/>
          </p:cNvSpPr>
          <p:nvPr>
            <p:ph type="body" idx="1"/>
          </p:nvPr>
        </p:nvSpPr>
        <p:spPr>
          <a:xfrm>
            <a:off x="831847" y="4589465"/>
            <a:ext cx="10515600" cy="1500182"/>
          </a:xfrm>
        </p:spPr>
        <p:txBody>
          <a:bodyPr/>
          <a:lstStyle>
            <a:lvl1pPr marL="0" indent="0">
              <a:buNone/>
              <a:defRPr sz="1799">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FE7A6F6B-B325-45CE-8B44-B685DB8C28B2}"/>
              </a:ext>
            </a:extLst>
          </p:cNvPr>
          <p:cNvSpPr txBox="1">
            <a:spLocks noGrp="1"/>
          </p:cNvSpPr>
          <p:nvPr>
            <p:ph type="dt" sz="half" idx="7"/>
          </p:nvPr>
        </p:nvSpPr>
        <p:spPr/>
        <p:txBody>
          <a:bodyPr/>
          <a:lstStyle>
            <a:lvl1pPr>
              <a:defRPr/>
            </a:lvl1pPr>
          </a:lstStyle>
          <a:p>
            <a:pPr lvl="0"/>
            <a:fld id="{3B1A0E6E-E1E1-4456-995D-1FCD513AB7ED}" type="datetime1">
              <a:rPr lang="en-GB"/>
              <a:pPr lvl="0"/>
              <a:t>12/04/2021</a:t>
            </a:fld>
            <a:endParaRPr lang="en-GB"/>
          </a:p>
        </p:txBody>
      </p:sp>
      <p:sp>
        <p:nvSpPr>
          <p:cNvPr id="5" name="Footer Placeholder 4">
            <a:extLst>
              <a:ext uri="{FF2B5EF4-FFF2-40B4-BE49-F238E27FC236}">
                <a16:creationId xmlns:a16="http://schemas.microsoft.com/office/drawing/2014/main" id="{C6CF71C2-8C86-4B8E-8AFF-4D08FBB0A97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DEAEA5F-EDCC-4624-BD68-1D649612C6A9}"/>
              </a:ext>
            </a:extLst>
          </p:cNvPr>
          <p:cNvSpPr txBox="1">
            <a:spLocks noGrp="1"/>
          </p:cNvSpPr>
          <p:nvPr>
            <p:ph type="sldNum" sz="quarter" idx="8"/>
          </p:nvPr>
        </p:nvSpPr>
        <p:spPr/>
        <p:txBody>
          <a:bodyPr/>
          <a:lstStyle>
            <a:lvl1pPr>
              <a:defRPr/>
            </a:lvl1pPr>
          </a:lstStyle>
          <a:p>
            <a:pPr lvl="0"/>
            <a:fld id="{35A6CB99-C63D-4C75-B237-EB52605692DE}" type="slidenum">
              <a:t>‹#›</a:t>
            </a:fld>
            <a:endParaRPr lang="en-GB"/>
          </a:p>
        </p:txBody>
      </p:sp>
    </p:spTree>
    <p:extLst>
      <p:ext uri="{BB962C8B-B14F-4D97-AF65-F5344CB8AC3E}">
        <p14:creationId xmlns:p14="http://schemas.microsoft.com/office/powerpoint/2010/main" val="21116069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DD1D-FC78-4F85-92EA-7F79DDE9172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099EB52-6CF5-49A4-B38F-2ED0CBFA4FE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416481-93BE-4AD3-80C9-1B4AD40F9AE1}"/>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A4B2A4-B444-4262-B57E-57071EA1DF8E}"/>
              </a:ext>
            </a:extLst>
          </p:cNvPr>
          <p:cNvSpPr txBox="1">
            <a:spLocks noGrp="1"/>
          </p:cNvSpPr>
          <p:nvPr>
            <p:ph type="dt" sz="half" idx="7"/>
          </p:nvPr>
        </p:nvSpPr>
        <p:spPr/>
        <p:txBody>
          <a:bodyPr/>
          <a:lstStyle>
            <a:lvl1pPr>
              <a:defRPr/>
            </a:lvl1pPr>
          </a:lstStyle>
          <a:p>
            <a:pPr lvl="0"/>
            <a:fld id="{39E0EA46-0B09-4E23-843F-F140A6A3763B}" type="datetime1">
              <a:rPr lang="en-GB"/>
              <a:pPr lvl="0"/>
              <a:t>12/04/2021</a:t>
            </a:fld>
            <a:endParaRPr lang="en-GB"/>
          </a:p>
        </p:txBody>
      </p:sp>
      <p:sp>
        <p:nvSpPr>
          <p:cNvPr id="6" name="Footer Placeholder 5">
            <a:extLst>
              <a:ext uri="{FF2B5EF4-FFF2-40B4-BE49-F238E27FC236}">
                <a16:creationId xmlns:a16="http://schemas.microsoft.com/office/drawing/2014/main" id="{78BD8145-27F4-40BE-B5D8-B62F5CADFB0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AF2920D-85CF-4016-8434-7B7A321DB081}"/>
              </a:ext>
            </a:extLst>
          </p:cNvPr>
          <p:cNvSpPr txBox="1">
            <a:spLocks noGrp="1"/>
          </p:cNvSpPr>
          <p:nvPr>
            <p:ph type="sldNum" sz="quarter" idx="8"/>
          </p:nvPr>
        </p:nvSpPr>
        <p:spPr/>
        <p:txBody>
          <a:bodyPr/>
          <a:lstStyle>
            <a:lvl1pPr>
              <a:defRPr/>
            </a:lvl1pPr>
          </a:lstStyle>
          <a:p>
            <a:pPr lvl="0"/>
            <a:fld id="{6DA552B2-F38A-45D6-BAAE-5F5A2B6DED59}" type="slidenum">
              <a:t>‹#›</a:t>
            </a:fld>
            <a:endParaRPr lang="en-GB"/>
          </a:p>
        </p:txBody>
      </p:sp>
    </p:spTree>
    <p:extLst>
      <p:ext uri="{BB962C8B-B14F-4D97-AF65-F5344CB8AC3E}">
        <p14:creationId xmlns:p14="http://schemas.microsoft.com/office/powerpoint/2010/main" val="37189792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D1EDD-6F2E-458F-B5B2-50AEF1C88873}"/>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1DF3F35-EF02-4A1F-B2BF-1889D5985694}"/>
              </a:ext>
            </a:extLst>
          </p:cNvPr>
          <p:cNvSpPr txBox="1">
            <a:spLocks noGrp="1"/>
          </p:cNvSpPr>
          <p:nvPr>
            <p:ph type="body" idx="1"/>
          </p:nvPr>
        </p:nvSpPr>
        <p:spPr>
          <a:xfrm>
            <a:off x="839784" y="1681160"/>
            <a:ext cx="5157782" cy="823910"/>
          </a:xfrm>
        </p:spPr>
        <p:txBody>
          <a:bodyPr anchor="b"/>
          <a:lstStyle>
            <a:lvl1pPr marL="0" indent="0">
              <a:buNone/>
              <a:defRPr sz="1799" b="1"/>
            </a:lvl1pPr>
          </a:lstStyle>
          <a:p>
            <a:pPr lvl="0"/>
            <a:r>
              <a:rPr lang="en-US"/>
              <a:t>Edit Master text styles</a:t>
            </a:r>
          </a:p>
        </p:txBody>
      </p:sp>
      <p:sp>
        <p:nvSpPr>
          <p:cNvPr id="4" name="Content Placeholder 3">
            <a:extLst>
              <a:ext uri="{FF2B5EF4-FFF2-40B4-BE49-F238E27FC236}">
                <a16:creationId xmlns:a16="http://schemas.microsoft.com/office/drawing/2014/main" id="{D5D42876-44A2-4490-8BD9-39694B8D7929}"/>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51FB29B-C39C-4814-95B7-FFFB3B993FE2}"/>
              </a:ext>
            </a:extLst>
          </p:cNvPr>
          <p:cNvSpPr txBox="1">
            <a:spLocks noGrp="1"/>
          </p:cNvSpPr>
          <p:nvPr>
            <p:ph type="body" idx="3"/>
          </p:nvPr>
        </p:nvSpPr>
        <p:spPr>
          <a:xfrm>
            <a:off x="6172200" y="1681160"/>
            <a:ext cx="5183184" cy="823910"/>
          </a:xfrm>
        </p:spPr>
        <p:txBody>
          <a:bodyPr anchor="b"/>
          <a:lstStyle>
            <a:lvl1pPr marL="0" indent="0">
              <a:buNone/>
              <a:defRPr sz="1799" b="1"/>
            </a:lvl1pPr>
          </a:lstStyle>
          <a:p>
            <a:pPr lvl="0"/>
            <a:r>
              <a:rPr lang="en-US"/>
              <a:t>Edit Master text styles</a:t>
            </a:r>
          </a:p>
        </p:txBody>
      </p:sp>
      <p:sp>
        <p:nvSpPr>
          <p:cNvPr id="6" name="Content Placeholder 5">
            <a:extLst>
              <a:ext uri="{FF2B5EF4-FFF2-40B4-BE49-F238E27FC236}">
                <a16:creationId xmlns:a16="http://schemas.microsoft.com/office/drawing/2014/main" id="{43B1814E-DF46-4B0D-90DA-FE2140F9B523}"/>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24F3F9-B783-4A52-A74E-E6C68F6336CF}"/>
              </a:ext>
            </a:extLst>
          </p:cNvPr>
          <p:cNvSpPr txBox="1">
            <a:spLocks noGrp="1"/>
          </p:cNvSpPr>
          <p:nvPr>
            <p:ph type="dt" sz="half" idx="7"/>
          </p:nvPr>
        </p:nvSpPr>
        <p:spPr/>
        <p:txBody>
          <a:bodyPr/>
          <a:lstStyle>
            <a:lvl1pPr>
              <a:defRPr/>
            </a:lvl1pPr>
          </a:lstStyle>
          <a:p>
            <a:pPr lvl="0"/>
            <a:fld id="{4BE1ECDC-5589-4510-B15A-D5AA3F31A1E8}" type="datetime1">
              <a:rPr lang="en-GB"/>
              <a:pPr lvl="0"/>
              <a:t>12/04/2021</a:t>
            </a:fld>
            <a:endParaRPr lang="en-GB"/>
          </a:p>
        </p:txBody>
      </p:sp>
      <p:sp>
        <p:nvSpPr>
          <p:cNvPr id="8" name="Footer Placeholder 7">
            <a:extLst>
              <a:ext uri="{FF2B5EF4-FFF2-40B4-BE49-F238E27FC236}">
                <a16:creationId xmlns:a16="http://schemas.microsoft.com/office/drawing/2014/main" id="{B0D0DCDD-91CC-48A5-A01E-047EB80FC4B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02167A8F-0558-4CE0-B809-6C4C7303579B}"/>
              </a:ext>
            </a:extLst>
          </p:cNvPr>
          <p:cNvSpPr txBox="1">
            <a:spLocks noGrp="1"/>
          </p:cNvSpPr>
          <p:nvPr>
            <p:ph type="sldNum" sz="quarter" idx="8"/>
          </p:nvPr>
        </p:nvSpPr>
        <p:spPr/>
        <p:txBody>
          <a:bodyPr/>
          <a:lstStyle>
            <a:lvl1pPr>
              <a:defRPr/>
            </a:lvl1pPr>
          </a:lstStyle>
          <a:p>
            <a:pPr lvl="0"/>
            <a:fld id="{CDFCE8E7-86F3-4C5E-81A9-4AF20DDA69DB}" type="slidenum">
              <a:t>‹#›</a:t>
            </a:fld>
            <a:endParaRPr lang="en-GB"/>
          </a:p>
        </p:txBody>
      </p:sp>
    </p:spTree>
    <p:extLst>
      <p:ext uri="{BB962C8B-B14F-4D97-AF65-F5344CB8AC3E}">
        <p14:creationId xmlns:p14="http://schemas.microsoft.com/office/powerpoint/2010/main" val="1580778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D3E6-5D62-49D6-A3D9-BE388ED4E5BC}"/>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F1F35707-6E4C-4FD3-B653-470E2897A3B2}"/>
              </a:ext>
            </a:extLst>
          </p:cNvPr>
          <p:cNvSpPr txBox="1">
            <a:spLocks noGrp="1"/>
          </p:cNvSpPr>
          <p:nvPr>
            <p:ph type="dt" sz="half" idx="7"/>
          </p:nvPr>
        </p:nvSpPr>
        <p:spPr/>
        <p:txBody>
          <a:bodyPr/>
          <a:lstStyle>
            <a:lvl1pPr>
              <a:defRPr/>
            </a:lvl1pPr>
          </a:lstStyle>
          <a:p>
            <a:pPr lvl="0"/>
            <a:fld id="{C62B9E68-4843-4376-8F7A-DFCEB04EFDA1}" type="datetime1">
              <a:rPr lang="en-GB"/>
              <a:pPr lvl="0"/>
              <a:t>12/04/2021</a:t>
            </a:fld>
            <a:endParaRPr lang="en-GB"/>
          </a:p>
        </p:txBody>
      </p:sp>
      <p:sp>
        <p:nvSpPr>
          <p:cNvPr id="4" name="Footer Placeholder 3">
            <a:extLst>
              <a:ext uri="{FF2B5EF4-FFF2-40B4-BE49-F238E27FC236}">
                <a16:creationId xmlns:a16="http://schemas.microsoft.com/office/drawing/2014/main" id="{B31034F7-0E95-41CD-A8C9-675710B21721}"/>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ACC3D23F-707E-4E1F-A5F3-D258A7CEECC5}"/>
              </a:ext>
            </a:extLst>
          </p:cNvPr>
          <p:cNvSpPr txBox="1">
            <a:spLocks noGrp="1"/>
          </p:cNvSpPr>
          <p:nvPr>
            <p:ph type="sldNum" sz="quarter" idx="8"/>
          </p:nvPr>
        </p:nvSpPr>
        <p:spPr/>
        <p:txBody>
          <a:bodyPr/>
          <a:lstStyle>
            <a:lvl1pPr>
              <a:defRPr/>
            </a:lvl1pPr>
          </a:lstStyle>
          <a:p>
            <a:pPr lvl="0"/>
            <a:fld id="{955F338F-D7D4-4626-95F8-8CF61E7EDC8F}" type="slidenum">
              <a:t>‹#›</a:t>
            </a:fld>
            <a:endParaRPr lang="en-GB"/>
          </a:p>
        </p:txBody>
      </p:sp>
    </p:spTree>
    <p:extLst>
      <p:ext uri="{BB962C8B-B14F-4D97-AF65-F5344CB8AC3E}">
        <p14:creationId xmlns:p14="http://schemas.microsoft.com/office/powerpoint/2010/main" val="2846933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7AACBB-DB84-432E-9B9D-A1AD76B2E69E}"/>
              </a:ext>
            </a:extLst>
          </p:cNvPr>
          <p:cNvSpPr txBox="1">
            <a:spLocks noGrp="1"/>
          </p:cNvSpPr>
          <p:nvPr>
            <p:ph type="dt" sz="half" idx="7"/>
          </p:nvPr>
        </p:nvSpPr>
        <p:spPr/>
        <p:txBody>
          <a:bodyPr/>
          <a:lstStyle>
            <a:lvl1pPr>
              <a:defRPr/>
            </a:lvl1pPr>
          </a:lstStyle>
          <a:p>
            <a:pPr lvl="0"/>
            <a:fld id="{BB99D935-34F0-41C1-AE8E-CF65575FDB00}" type="datetime1">
              <a:rPr lang="en-GB"/>
              <a:pPr lvl="0"/>
              <a:t>12/04/2021</a:t>
            </a:fld>
            <a:endParaRPr lang="en-GB"/>
          </a:p>
        </p:txBody>
      </p:sp>
      <p:sp>
        <p:nvSpPr>
          <p:cNvPr id="3" name="Footer Placeholder 2">
            <a:extLst>
              <a:ext uri="{FF2B5EF4-FFF2-40B4-BE49-F238E27FC236}">
                <a16:creationId xmlns:a16="http://schemas.microsoft.com/office/drawing/2014/main" id="{E5AADFAC-92D3-4329-9661-32277A581997}"/>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8D5012FB-4E4E-4366-85ED-E74951A43B97}"/>
              </a:ext>
            </a:extLst>
          </p:cNvPr>
          <p:cNvSpPr txBox="1">
            <a:spLocks noGrp="1"/>
          </p:cNvSpPr>
          <p:nvPr>
            <p:ph type="sldNum" sz="quarter" idx="8"/>
          </p:nvPr>
        </p:nvSpPr>
        <p:spPr/>
        <p:txBody>
          <a:bodyPr/>
          <a:lstStyle>
            <a:lvl1pPr>
              <a:defRPr/>
            </a:lvl1pPr>
          </a:lstStyle>
          <a:p>
            <a:pPr lvl="0"/>
            <a:fld id="{D307E650-8731-442A-913C-8999CE8A37B8}" type="slidenum">
              <a:t>‹#›</a:t>
            </a:fld>
            <a:endParaRPr lang="en-GB"/>
          </a:p>
        </p:txBody>
      </p:sp>
    </p:spTree>
    <p:extLst>
      <p:ext uri="{BB962C8B-B14F-4D97-AF65-F5344CB8AC3E}">
        <p14:creationId xmlns:p14="http://schemas.microsoft.com/office/powerpoint/2010/main" val="243805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DA816-888D-2F43-BC0E-6FD78C12A9B5}"/>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6471B830-FB26-2A44-9814-81ECAD34C346}"/>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8BD16C61-40CA-3842-8D74-05702FE87E68}"/>
              </a:ext>
            </a:extLst>
          </p:cNvPr>
          <p:cNvSpPr txBox="1">
            <a:spLocks noGrp="1"/>
          </p:cNvSpPr>
          <p:nvPr>
            <p:ph type="dt" sz="half" idx="7"/>
          </p:nvPr>
        </p:nvSpPr>
        <p:spPr/>
        <p:txBody>
          <a:bodyPr/>
          <a:lstStyle>
            <a:lvl1pPr>
              <a:defRPr/>
            </a:lvl1pPr>
          </a:lstStyle>
          <a:p>
            <a:pPr lvl="0"/>
            <a:fld id="{BF6255D1-E946-E742-835E-AC4841EA6B61}" type="datetime1">
              <a:rPr lang="en-GB"/>
              <a:pPr lvl="0"/>
              <a:t>12/04/2021</a:t>
            </a:fld>
            <a:endParaRPr lang="en-GB"/>
          </a:p>
        </p:txBody>
      </p:sp>
      <p:sp>
        <p:nvSpPr>
          <p:cNvPr id="5" name="Footer Placeholder 4">
            <a:extLst>
              <a:ext uri="{FF2B5EF4-FFF2-40B4-BE49-F238E27FC236}">
                <a16:creationId xmlns:a16="http://schemas.microsoft.com/office/drawing/2014/main" id="{8A5B0D1C-44EF-9640-A91D-17C08B49EB5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15AF895-156D-DA4E-9DD0-8BB2F839AB17}"/>
              </a:ext>
            </a:extLst>
          </p:cNvPr>
          <p:cNvSpPr txBox="1">
            <a:spLocks noGrp="1"/>
          </p:cNvSpPr>
          <p:nvPr>
            <p:ph type="sldNum" sz="quarter" idx="8"/>
          </p:nvPr>
        </p:nvSpPr>
        <p:spPr/>
        <p:txBody>
          <a:bodyPr/>
          <a:lstStyle>
            <a:lvl1pPr>
              <a:defRPr/>
            </a:lvl1pPr>
          </a:lstStyle>
          <a:p>
            <a:pPr lvl="0"/>
            <a:fld id="{B5FECFD5-9188-1345-8E5C-600939807F2B}" type="slidenum">
              <a:t>‹#›</a:t>
            </a:fld>
            <a:endParaRPr lang="en-GB"/>
          </a:p>
        </p:txBody>
      </p:sp>
    </p:spTree>
    <p:extLst>
      <p:ext uri="{BB962C8B-B14F-4D97-AF65-F5344CB8AC3E}">
        <p14:creationId xmlns:p14="http://schemas.microsoft.com/office/powerpoint/2010/main" val="35499928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0BCAB-F45F-418B-92BA-08D16D1F4784}"/>
              </a:ext>
            </a:extLst>
          </p:cNvPr>
          <p:cNvSpPr txBox="1">
            <a:spLocks noGrp="1"/>
          </p:cNvSpPr>
          <p:nvPr>
            <p:ph type="title"/>
          </p:nvPr>
        </p:nvSpPr>
        <p:spPr>
          <a:xfrm>
            <a:off x="839784" y="457200"/>
            <a:ext cx="3932240" cy="1600200"/>
          </a:xfrm>
        </p:spPr>
        <p:txBody>
          <a:bodyPr anchor="b"/>
          <a:lstStyle>
            <a:lvl1pPr>
              <a:defRPr sz="2399"/>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4CC5A7DF-AB35-44D4-B420-F9021821AEBB}"/>
              </a:ext>
            </a:extLst>
          </p:cNvPr>
          <p:cNvSpPr txBox="1">
            <a:spLocks noGrp="1"/>
          </p:cNvSpPr>
          <p:nvPr>
            <p:ph idx="1"/>
          </p:nvPr>
        </p:nvSpPr>
        <p:spPr>
          <a:xfrm>
            <a:off x="5183184" y="987423"/>
            <a:ext cx="6172200" cy="4873623"/>
          </a:xfrm>
        </p:spPr>
        <p:txBody>
          <a:bodyPr/>
          <a:lstStyle>
            <a:lvl1pPr>
              <a:defRPr sz="2399"/>
            </a:lvl1pPr>
            <a:lvl2pPr>
              <a:defRPr sz="2099"/>
            </a:lvl2pPr>
            <a:lvl3pPr>
              <a:defRPr sz="1799"/>
            </a:lvl3pPr>
            <a:lvl4pPr>
              <a:defRPr sz="1499"/>
            </a:lvl4pPr>
            <a:lvl5pPr>
              <a:defRPr sz="1499"/>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2D04378-982E-4AB7-A00D-926711A23122}"/>
              </a:ext>
            </a:extLst>
          </p:cNvPr>
          <p:cNvSpPr txBox="1">
            <a:spLocks noGrp="1"/>
          </p:cNvSpPr>
          <p:nvPr>
            <p:ph type="body" idx="2"/>
          </p:nvPr>
        </p:nvSpPr>
        <p:spPr>
          <a:xfrm>
            <a:off x="839784" y="2057400"/>
            <a:ext cx="3932240" cy="3811584"/>
          </a:xfrm>
        </p:spPr>
        <p:txBody>
          <a:bodyPr/>
          <a:lstStyle>
            <a:lvl1pPr marL="0" indent="0">
              <a:buNone/>
              <a:defRPr sz="1199"/>
            </a:lvl1pPr>
          </a:lstStyle>
          <a:p>
            <a:pPr lvl="0"/>
            <a:r>
              <a:rPr lang="en-US"/>
              <a:t>Edit Master text styles</a:t>
            </a:r>
          </a:p>
        </p:txBody>
      </p:sp>
      <p:sp>
        <p:nvSpPr>
          <p:cNvPr id="5" name="Date Placeholder 4">
            <a:extLst>
              <a:ext uri="{FF2B5EF4-FFF2-40B4-BE49-F238E27FC236}">
                <a16:creationId xmlns:a16="http://schemas.microsoft.com/office/drawing/2014/main" id="{96FF01F4-661D-4121-913D-92462F7B21B6}"/>
              </a:ext>
            </a:extLst>
          </p:cNvPr>
          <p:cNvSpPr txBox="1">
            <a:spLocks noGrp="1"/>
          </p:cNvSpPr>
          <p:nvPr>
            <p:ph type="dt" sz="half" idx="7"/>
          </p:nvPr>
        </p:nvSpPr>
        <p:spPr/>
        <p:txBody>
          <a:bodyPr/>
          <a:lstStyle>
            <a:lvl1pPr>
              <a:defRPr/>
            </a:lvl1pPr>
          </a:lstStyle>
          <a:p>
            <a:pPr lvl="0"/>
            <a:fld id="{F393423E-91AF-4DCA-B5E6-A03A24E18791}" type="datetime1">
              <a:rPr lang="en-GB"/>
              <a:pPr lvl="0"/>
              <a:t>12/04/2021</a:t>
            </a:fld>
            <a:endParaRPr lang="en-GB"/>
          </a:p>
        </p:txBody>
      </p:sp>
      <p:sp>
        <p:nvSpPr>
          <p:cNvPr id="6" name="Footer Placeholder 5">
            <a:extLst>
              <a:ext uri="{FF2B5EF4-FFF2-40B4-BE49-F238E27FC236}">
                <a16:creationId xmlns:a16="http://schemas.microsoft.com/office/drawing/2014/main" id="{D6308552-32F4-497F-8F4E-B72301FC0B2F}"/>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9DEA9DE4-5101-4CC5-8348-69220DE66F22}"/>
              </a:ext>
            </a:extLst>
          </p:cNvPr>
          <p:cNvSpPr txBox="1">
            <a:spLocks noGrp="1"/>
          </p:cNvSpPr>
          <p:nvPr>
            <p:ph type="sldNum" sz="quarter" idx="8"/>
          </p:nvPr>
        </p:nvSpPr>
        <p:spPr/>
        <p:txBody>
          <a:bodyPr/>
          <a:lstStyle>
            <a:lvl1pPr>
              <a:defRPr/>
            </a:lvl1pPr>
          </a:lstStyle>
          <a:p>
            <a:pPr lvl="0"/>
            <a:fld id="{E64C88EF-07E2-4146-A5F8-C3079D57BAAE}" type="slidenum">
              <a:t>‹#›</a:t>
            </a:fld>
            <a:endParaRPr lang="en-GB"/>
          </a:p>
        </p:txBody>
      </p:sp>
    </p:spTree>
    <p:extLst>
      <p:ext uri="{BB962C8B-B14F-4D97-AF65-F5344CB8AC3E}">
        <p14:creationId xmlns:p14="http://schemas.microsoft.com/office/powerpoint/2010/main" val="4113791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7AB49-A341-473D-A439-B131573020F0}"/>
              </a:ext>
            </a:extLst>
          </p:cNvPr>
          <p:cNvSpPr txBox="1">
            <a:spLocks noGrp="1"/>
          </p:cNvSpPr>
          <p:nvPr>
            <p:ph type="title"/>
          </p:nvPr>
        </p:nvSpPr>
        <p:spPr>
          <a:xfrm>
            <a:off x="839784" y="457200"/>
            <a:ext cx="3932240" cy="1600200"/>
          </a:xfrm>
        </p:spPr>
        <p:txBody>
          <a:bodyPr anchor="b"/>
          <a:lstStyle>
            <a:lvl1pPr>
              <a:defRPr sz="2399"/>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19CE1BD1-7F74-4DBF-BB75-BCDC1CBB82FE}"/>
              </a:ext>
            </a:extLst>
          </p:cNvPr>
          <p:cNvSpPr txBox="1">
            <a:spLocks noGrp="1"/>
          </p:cNvSpPr>
          <p:nvPr>
            <p:ph type="pic" idx="1"/>
          </p:nvPr>
        </p:nvSpPr>
        <p:spPr>
          <a:xfrm>
            <a:off x="5183184" y="987423"/>
            <a:ext cx="6172200" cy="4873623"/>
          </a:xfrm>
        </p:spPr>
        <p:txBody>
          <a:bodyPr/>
          <a:lstStyle>
            <a:lvl1pPr marL="0" indent="0">
              <a:buNone/>
              <a:defRPr lang="en-GB" sz="2399"/>
            </a:lvl1pPr>
          </a:lstStyle>
          <a:p>
            <a:pPr lvl="0"/>
            <a:endParaRPr lang="en-GB"/>
          </a:p>
        </p:txBody>
      </p:sp>
      <p:sp>
        <p:nvSpPr>
          <p:cNvPr id="4" name="Text Placeholder 3">
            <a:extLst>
              <a:ext uri="{FF2B5EF4-FFF2-40B4-BE49-F238E27FC236}">
                <a16:creationId xmlns:a16="http://schemas.microsoft.com/office/drawing/2014/main" id="{B6F7557D-3764-44F8-9E5D-978601476A7E}"/>
              </a:ext>
            </a:extLst>
          </p:cNvPr>
          <p:cNvSpPr txBox="1">
            <a:spLocks noGrp="1"/>
          </p:cNvSpPr>
          <p:nvPr>
            <p:ph type="body" idx="2"/>
          </p:nvPr>
        </p:nvSpPr>
        <p:spPr>
          <a:xfrm>
            <a:off x="839784" y="2057400"/>
            <a:ext cx="3932240" cy="3811584"/>
          </a:xfrm>
        </p:spPr>
        <p:txBody>
          <a:bodyPr/>
          <a:lstStyle>
            <a:lvl1pPr marL="0" indent="0">
              <a:buNone/>
              <a:defRPr sz="1199"/>
            </a:lvl1pPr>
          </a:lstStyle>
          <a:p>
            <a:pPr lvl="0"/>
            <a:r>
              <a:rPr lang="en-US"/>
              <a:t>Edit Master text styles</a:t>
            </a:r>
          </a:p>
        </p:txBody>
      </p:sp>
      <p:sp>
        <p:nvSpPr>
          <p:cNvPr id="5" name="Date Placeholder 4">
            <a:extLst>
              <a:ext uri="{FF2B5EF4-FFF2-40B4-BE49-F238E27FC236}">
                <a16:creationId xmlns:a16="http://schemas.microsoft.com/office/drawing/2014/main" id="{B92E6D14-A2F7-4DE1-A7DC-D379C4712F82}"/>
              </a:ext>
            </a:extLst>
          </p:cNvPr>
          <p:cNvSpPr txBox="1">
            <a:spLocks noGrp="1"/>
          </p:cNvSpPr>
          <p:nvPr>
            <p:ph type="dt" sz="half" idx="7"/>
          </p:nvPr>
        </p:nvSpPr>
        <p:spPr/>
        <p:txBody>
          <a:bodyPr/>
          <a:lstStyle>
            <a:lvl1pPr>
              <a:defRPr/>
            </a:lvl1pPr>
          </a:lstStyle>
          <a:p>
            <a:pPr lvl="0"/>
            <a:fld id="{A9F9D5B6-931B-4752-A23A-C052784AAED2}" type="datetime1">
              <a:rPr lang="en-GB"/>
              <a:pPr lvl="0"/>
              <a:t>12/04/2021</a:t>
            </a:fld>
            <a:endParaRPr lang="en-GB"/>
          </a:p>
        </p:txBody>
      </p:sp>
      <p:sp>
        <p:nvSpPr>
          <p:cNvPr id="6" name="Footer Placeholder 5">
            <a:extLst>
              <a:ext uri="{FF2B5EF4-FFF2-40B4-BE49-F238E27FC236}">
                <a16:creationId xmlns:a16="http://schemas.microsoft.com/office/drawing/2014/main" id="{9A8E6281-3670-42B7-91CF-6DDC57F425F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D58EB004-F000-4F5C-9CD3-8B509FD2A9AE}"/>
              </a:ext>
            </a:extLst>
          </p:cNvPr>
          <p:cNvSpPr txBox="1">
            <a:spLocks noGrp="1"/>
          </p:cNvSpPr>
          <p:nvPr>
            <p:ph type="sldNum" sz="quarter" idx="8"/>
          </p:nvPr>
        </p:nvSpPr>
        <p:spPr/>
        <p:txBody>
          <a:bodyPr/>
          <a:lstStyle>
            <a:lvl1pPr>
              <a:defRPr/>
            </a:lvl1pPr>
          </a:lstStyle>
          <a:p>
            <a:pPr lvl="0"/>
            <a:fld id="{7F0EAC8B-D73C-490B-9835-1E026AB839A9}" type="slidenum">
              <a:t>‹#›</a:t>
            </a:fld>
            <a:endParaRPr lang="en-GB"/>
          </a:p>
        </p:txBody>
      </p:sp>
    </p:spTree>
    <p:extLst>
      <p:ext uri="{BB962C8B-B14F-4D97-AF65-F5344CB8AC3E}">
        <p14:creationId xmlns:p14="http://schemas.microsoft.com/office/powerpoint/2010/main" val="16322738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E949-9C86-4EFA-89FC-1254A7E51C6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E16E6ACC-617E-4127-B6C1-E3F7CE314E5C}"/>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39305E-2D6D-4E2A-ABB0-97A2DC6F353B}"/>
              </a:ext>
            </a:extLst>
          </p:cNvPr>
          <p:cNvSpPr txBox="1">
            <a:spLocks noGrp="1"/>
          </p:cNvSpPr>
          <p:nvPr>
            <p:ph type="dt" sz="half" idx="7"/>
          </p:nvPr>
        </p:nvSpPr>
        <p:spPr/>
        <p:txBody>
          <a:bodyPr/>
          <a:lstStyle>
            <a:lvl1pPr>
              <a:defRPr/>
            </a:lvl1pPr>
          </a:lstStyle>
          <a:p>
            <a:pPr lvl="0"/>
            <a:fld id="{909864F4-18E6-405F-9A38-263530A5EF2E}" type="datetime1">
              <a:rPr lang="en-GB"/>
              <a:pPr lvl="0"/>
              <a:t>12/04/2021</a:t>
            </a:fld>
            <a:endParaRPr lang="en-GB"/>
          </a:p>
        </p:txBody>
      </p:sp>
      <p:sp>
        <p:nvSpPr>
          <p:cNvPr id="5" name="Footer Placeholder 4">
            <a:extLst>
              <a:ext uri="{FF2B5EF4-FFF2-40B4-BE49-F238E27FC236}">
                <a16:creationId xmlns:a16="http://schemas.microsoft.com/office/drawing/2014/main" id="{71DD1BF4-DF3D-4358-90AC-02108133A0F1}"/>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B56117E7-4BAD-4E77-971A-211B54E63C02}"/>
              </a:ext>
            </a:extLst>
          </p:cNvPr>
          <p:cNvSpPr txBox="1">
            <a:spLocks noGrp="1"/>
          </p:cNvSpPr>
          <p:nvPr>
            <p:ph type="sldNum" sz="quarter" idx="8"/>
          </p:nvPr>
        </p:nvSpPr>
        <p:spPr/>
        <p:txBody>
          <a:bodyPr/>
          <a:lstStyle>
            <a:lvl1pPr>
              <a:defRPr/>
            </a:lvl1pPr>
          </a:lstStyle>
          <a:p>
            <a:pPr lvl="0"/>
            <a:fld id="{4FFD62B5-F50D-4323-9510-313F3D3978F3}" type="slidenum">
              <a:t>‹#›</a:t>
            </a:fld>
            <a:endParaRPr lang="en-GB"/>
          </a:p>
        </p:txBody>
      </p:sp>
    </p:spTree>
    <p:extLst>
      <p:ext uri="{BB962C8B-B14F-4D97-AF65-F5344CB8AC3E}">
        <p14:creationId xmlns:p14="http://schemas.microsoft.com/office/powerpoint/2010/main" val="27348055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F0F66C-3DBE-43EF-B78B-4D6679320F55}"/>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AA5E94E5-09D0-4CD6-A7DD-1C4A34E74CA6}"/>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64E69C-37F6-4701-B437-A198D5529550}"/>
              </a:ext>
            </a:extLst>
          </p:cNvPr>
          <p:cNvSpPr txBox="1">
            <a:spLocks noGrp="1"/>
          </p:cNvSpPr>
          <p:nvPr>
            <p:ph type="dt" sz="half" idx="7"/>
          </p:nvPr>
        </p:nvSpPr>
        <p:spPr/>
        <p:txBody>
          <a:bodyPr/>
          <a:lstStyle>
            <a:lvl1pPr>
              <a:defRPr/>
            </a:lvl1pPr>
          </a:lstStyle>
          <a:p>
            <a:pPr lvl="0"/>
            <a:fld id="{72881F6B-5EA8-4B15-BA6B-F9D912DC3FFD}" type="datetime1">
              <a:rPr lang="en-GB"/>
              <a:pPr lvl="0"/>
              <a:t>12/04/2021</a:t>
            </a:fld>
            <a:endParaRPr lang="en-GB"/>
          </a:p>
        </p:txBody>
      </p:sp>
      <p:sp>
        <p:nvSpPr>
          <p:cNvPr id="5" name="Footer Placeholder 4">
            <a:extLst>
              <a:ext uri="{FF2B5EF4-FFF2-40B4-BE49-F238E27FC236}">
                <a16:creationId xmlns:a16="http://schemas.microsoft.com/office/drawing/2014/main" id="{A68F0B23-6099-4B98-8D9C-43CC0677EDA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3B249F83-C432-41B2-AC09-5AEC08883555}"/>
              </a:ext>
            </a:extLst>
          </p:cNvPr>
          <p:cNvSpPr txBox="1">
            <a:spLocks noGrp="1"/>
          </p:cNvSpPr>
          <p:nvPr>
            <p:ph type="sldNum" sz="quarter" idx="8"/>
          </p:nvPr>
        </p:nvSpPr>
        <p:spPr/>
        <p:txBody>
          <a:bodyPr/>
          <a:lstStyle>
            <a:lvl1pPr>
              <a:defRPr/>
            </a:lvl1pPr>
          </a:lstStyle>
          <a:p>
            <a:pPr lvl="0"/>
            <a:fld id="{AE51F6A6-D2C3-4E1A-A9B0-CC6A989F511F}" type="slidenum">
              <a:t>‹#›</a:t>
            </a:fld>
            <a:endParaRPr lang="en-GB"/>
          </a:p>
        </p:txBody>
      </p:sp>
    </p:spTree>
    <p:extLst>
      <p:ext uri="{BB962C8B-B14F-4D97-AF65-F5344CB8AC3E}">
        <p14:creationId xmlns:p14="http://schemas.microsoft.com/office/powerpoint/2010/main" val="144025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AA741-6222-A24C-AE49-180BD772BCE9}"/>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779F21D1-2D47-9149-884C-CBD765CA81D5}"/>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E5313FF-F6B3-AB42-9C96-C5ACC24FC9C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698B6F-701C-A64E-9B2A-2BF06024B950}"/>
              </a:ext>
            </a:extLst>
          </p:cNvPr>
          <p:cNvSpPr txBox="1">
            <a:spLocks noGrp="1"/>
          </p:cNvSpPr>
          <p:nvPr>
            <p:ph type="dt" sz="half" idx="7"/>
          </p:nvPr>
        </p:nvSpPr>
        <p:spPr/>
        <p:txBody>
          <a:bodyPr/>
          <a:lstStyle>
            <a:lvl1pPr>
              <a:defRPr/>
            </a:lvl1pPr>
          </a:lstStyle>
          <a:p>
            <a:pPr lvl="0"/>
            <a:fld id="{36582161-E816-6B4B-AD18-9C20E5C7A7FB}" type="datetime1">
              <a:rPr lang="en-GB"/>
              <a:pPr lvl="0"/>
              <a:t>12/04/2021</a:t>
            </a:fld>
            <a:endParaRPr lang="en-GB"/>
          </a:p>
        </p:txBody>
      </p:sp>
      <p:sp>
        <p:nvSpPr>
          <p:cNvPr id="6" name="Footer Placeholder 5">
            <a:extLst>
              <a:ext uri="{FF2B5EF4-FFF2-40B4-BE49-F238E27FC236}">
                <a16:creationId xmlns:a16="http://schemas.microsoft.com/office/drawing/2014/main" id="{626FB99C-E16F-244B-A469-0C18A97A3E5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41AB8E60-1F1B-254A-BA4A-E8646858A0A1}"/>
              </a:ext>
            </a:extLst>
          </p:cNvPr>
          <p:cNvSpPr txBox="1">
            <a:spLocks noGrp="1"/>
          </p:cNvSpPr>
          <p:nvPr>
            <p:ph type="sldNum" sz="quarter" idx="8"/>
          </p:nvPr>
        </p:nvSpPr>
        <p:spPr/>
        <p:txBody>
          <a:bodyPr/>
          <a:lstStyle>
            <a:lvl1pPr>
              <a:defRPr/>
            </a:lvl1pPr>
          </a:lstStyle>
          <a:p>
            <a:pPr lvl="0"/>
            <a:fld id="{8C37DD1E-1F8E-4F48-9743-C845B3457AF6}" type="slidenum">
              <a:t>‹#›</a:t>
            </a:fld>
            <a:endParaRPr lang="en-GB"/>
          </a:p>
        </p:txBody>
      </p:sp>
    </p:spTree>
    <p:extLst>
      <p:ext uri="{BB962C8B-B14F-4D97-AF65-F5344CB8AC3E}">
        <p14:creationId xmlns:p14="http://schemas.microsoft.com/office/powerpoint/2010/main" val="207685196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EBE0A-AEF3-F84D-A5E8-9ACA9A232678}"/>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788D6AF3-255D-3D4C-A924-FE5AF1DDC761}"/>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7ECB7074-719B-1941-9FFF-710125A81310}"/>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1B8F43-37C7-304B-A034-12E5AF442F7B}"/>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A26A35B4-6B5A-2841-B46B-52FB5B3715EB}"/>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CB8DB70-A56B-D743-9E7D-8C14004B3B3F}"/>
              </a:ext>
            </a:extLst>
          </p:cNvPr>
          <p:cNvSpPr txBox="1">
            <a:spLocks noGrp="1"/>
          </p:cNvSpPr>
          <p:nvPr>
            <p:ph type="dt" sz="half" idx="7"/>
          </p:nvPr>
        </p:nvSpPr>
        <p:spPr/>
        <p:txBody>
          <a:bodyPr/>
          <a:lstStyle>
            <a:lvl1pPr>
              <a:defRPr/>
            </a:lvl1pPr>
          </a:lstStyle>
          <a:p>
            <a:pPr lvl="0"/>
            <a:fld id="{01B2192D-E8FA-934C-98B0-E56A1ACC8502}" type="datetime1">
              <a:rPr lang="en-GB"/>
              <a:pPr lvl="0"/>
              <a:t>12/04/2021</a:t>
            </a:fld>
            <a:endParaRPr lang="en-GB"/>
          </a:p>
        </p:txBody>
      </p:sp>
      <p:sp>
        <p:nvSpPr>
          <p:cNvPr id="8" name="Footer Placeholder 7">
            <a:extLst>
              <a:ext uri="{FF2B5EF4-FFF2-40B4-BE49-F238E27FC236}">
                <a16:creationId xmlns:a16="http://schemas.microsoft.com/office/drawing/2014/main" id="{AA25E8DC-C6A5-5643-8AE9-E50E25F95CF3}"/>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FC6F9578-97AE-A54E-AEF8-4389D9003AAC}"/>
              </a:ext>
            </a:extLst>
          </p:cNvPr>
          <p:cNvSpPr txBox="1">
            <a:spLocks noGrp="1"/>
          </p:cNvSpPr>
          <p:nvPr>
            <p:ph type="sldNum" sz="quarter" idx="8"/>
          </p:nvPr>
        </p:nvSpPr>
        <p:spPr/>
        <p:txBody>
          <a:bodyPr/>
          <a:lstStyle>
            <a:lvl1pPr>
              <a:defRPr/>
            </a:lvl1pPr>
          </a:lstStyle>
          <a:p>
            <a:pPr lvl="0"/>
            <a:fld id="{00950A7C-CAA3-C04D-959D-EAD76615138D}" type="slidenum">
              <a:t>‹#›</a:t>
            </a:fld>
            <a:endParaRPr lang="en-GB"/>
          </a:p>
        </p:txBody>
      </p:sp>
    </p:spTree>
    <p:extLst>
      <p:ext uri="{BB962C8B-B14F-4D97-AF65-F5344CB8AC3E}">
        <p14:creationId xmlns:p14="http://schemas.microsoft.com/office/powerpoint/2010/main" val="205118759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7624D-52B6-BB48-ABEF-A9605E172D85}"/>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20D7A9F4-32BC-C040-829F-B0A81288E605}"/>
              </a:ext>
            </a:extLst>
          </p:cNvPr>
          <p:cNvSpPr txBox="1">
            <a:spLocks noGrp="1"/>
          </p:cNvSpPr>
          <p:nvPr>
            <p:ph type="dt" sz="half" idx="7"/>
          </p:nvPr>
        </p:nvSpPr>
        <p:spPr/>
        <p:txBody>
          <a:bodyPr/>
          <a:lstStyle>
            <a:lvl1pPr>
              <a:defRPr/>
            </a:lvl1pPr>
          </a:lstStyle>
          <a:p>
            <a:pPr lvl="0"/>
            <a:fld id="{9312C8FA-20EF-1D43-B84F-746015E3FE31}" type="datetime1">
              <a:rPr lang="en-GB"/>
              <a:pPr lvl="0"/>
              <a:t>12/04/2021</a:t>
            </a:fld>
            <a:endParaRPr lang="en-GB"/>
          </a:p>
        </p:txBody>
      </p:sp>
      <p:sp>
        <p:nvSpPr>
          <p:cNvPr id="4" name="Footer Placeholder 3">
            <a:extLst>
              <a:ext uri="{FF2B5EF4-FFF2-40B4-BE49-F238E27FC236}">
                <a16:creationId xmlns:a16="http://schemas.microsoft.com/office/drawing/2014/main" id="{F7FCA07D-2B43-0B4A-AAA8-64953F69A2FE}"/>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4659C1F3-7CD2-C84B-944C-0998F3B89986}"/>
              </a:ext>
            </a:extLst>
          </p:cNvPr>
          <p:cNvSpPr txBox="1">
            <a:spLocks noGrp="1"/>
          </p:cNvSpPr>
          <p:nvPr>
            <p:ph type="sldNum" sz="quarter" idx="8"/>
          </p:nvPr>
        </p:nvSpPr>
        <p:spPr/>
        <p:txBody>
          <a:bodyPr/>
          <a:lstStyle>
            <a:lvl1pPr>
              <a:defRPr/>
            </a:lvl1pPr>
          </a:lstStyle>
          <a:p>
            <a:pPr lvl="0"/>
            <a:fld id="{D25F63BA-8C85-A042-ABD3-6077FDFFA858}" type="slidenum">
              <a:t>‹#›</a:t>
            </a:fld>
            <a:endParaRPr lang="en-GB"/>
          </a:p>
        </p:txBody>
      </p:sp>
    </p:spTree>
    <p:extLst>
      <p:ext uri="{BB962C8B-B14F-4D97-AF65-F5344CB8AC3E}">
        <p14:creationId xmlns:p14="http://schemas.microsoft.com/office/powerpoint/2010/main" val="44924187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4F5E84-3BE2-AD40-BEF0-D67B584AE92C}"/>
              </a:ext>
            </a:extLst>
          </p:cNvPr>
          <p:cNvSpPr txBox="1">
            <a:spLocks noGrp="1"/>
          </p:cNvSpPr>
          <p:nvPr>
            <p:ph type="dt" sz="half" idx="7"/>
          </p:nvPr>
        </p:nvSpPr>
        <p:spPr/>
        <p:txBody>
          <a:bodyPr/>
          <a:lstStyle>
            <a:lvl1pPr>
              <a:defRPr/>
            </a:lvl1pPr>
          </a:lstStyle>
          <a:p>
            <a:pPr lvl="0"/>
            <a:fld id="{918C226E-20C8-334D-BF98-C47BDBCF533B}" type="datetime1">
              <a:rPr lang="en-GB"/>
              <a:pPr lvl="0"/>
              <a:t>12/04/2021</a:t>
            </a:fld>
            <a:endParaRPr lang="en-GB"/>
          </a:p>
        </p:txBody>
      </p:sp>
      <p:sp>
        <p:nvSpPr>
          <p:cNvPr id="3" name="Footer Placeholder 2">
            <a:extLst>
              <a:ext uri="{FF2B5EF4-FFF2-40B4-BE49-F238E27FC236}">
                <a16:creationId xmlns:a16="http://schemas.microsoft.com/office/drawing/2014/main" id="{B85A7011-2B08-214A-91D5-FDF47BEEA753}"/>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ED9A405A-5FC3-E94B-BC83-276DF079AF7E}"/>
              </a:ext>
            </a:extLst>
          </p:cNvPr>
          <p:cNvSpPr txBox="1">
            <a:spLocks noGrp="1"/>
          </p:cNvSpPr>
          <p:nvPr>
            <p:ph type="sldNum" sz="quarter" idx="8"/>
          </p:nvPr>
        </p:nvSpPr>
        <p:spPr/>
        <p:txBody>
          <a:bodyPr/>
          <a:lstStyle>
            <a:lvl1pPr>
              <a:defRPr/>
            </a:lvl1pPr>
          </a:lstStyle>
          <a:p>
            <a:pPr lvl="0"/>
            <a:fld id="{0480A2FC-B58E-1741-8B75-99CB1EA7C3CA}" type="slidenum">
              <a:t>‹#›</a:t>
            </a:fld>
            <a:endParaRPr lang="en-GB"/>
          </a:p>
        </p:txBody>
      </p:sp>
    </p:spTree>
    <p:extLst>
      <p:ext uri="{BB962C8B-B14F-4D97-AF65-F5344CB8AC3E}">
        <p14:creationId xmlns:p14="http://schemas.microsoft.com/office/powerpoint/2010/main" val="2730375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34D77-B0A6-8E4D-B52B-8D3DD8F7C74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254DBEC-106F-9449-AC7D-5B6374FDCCC2}"/>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498C006-9447-C649-9A1E-E4EA4D373C3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41A5534D-4FFA-8C4C-9AEC-7C583CC23835}"/>
              </a:ext>
            </a:extLst>
          </p:cNvPr>
          <p:cNvSpPr txBox="1">
            <a:spLocks noGrp="1"/>
          </p:cNvSpPr>
          <p:nvPr>
            <p:ph type="dt" sz="half" idx="7"/>
          </p:nvPr>
        </p:nvSpPr>
        <p:spPr/>
        <p:txBody>
          <a:bodyPr/>
          <a:lstStyle>
            <a:lvl1pPr>
              <a:defRPr/>
            </a:lvl1pPr>
          </a:lstStyle>
          <a:p>
            <a:pPr lvl="0"/>
            <a:fld id="{57BA2F4B-F229-1943-B239-DB235B256D89}" type="datetime1">
              <a:rPr lang="en-GB"/>
              <a:pPr lvl="0"/>
              <a:t>12/04/2021</a:t>
            </a:fld>
            <a:endParaRPr lang="en-GB"/>
          </a:p>
        </p:txBody>
      </p:sp>
      <p:sp>
        <p:nvSpPr>
          <p:cNvPr id="6" name="Footer Placeholder 5">
            <a:extLst>
              <a:ext uri="{FF2B5EF4-FFF2-40B4-BE49-F238E27FC236}">
                <a16:creationId xmlns:a16="http://schemas.microsoft.com/office/drawing/2014/main" id="{E0555681-E4D7-A941-AFFE-F93CEAE8A1F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03F033FF-F06E-E84F-B369-EB032F6F4C57}"/>
              </a:ext>
            </a:extLst>
          </p:cNvPr>
          <p:cNvSpPr txBox="1">
            <a:spLocks noGrp="1"/>
          </p:cNvSpPr>
          <p:nvPr>
            <p:ph type="sldNum" sz="quarter" idx="8"/>
          </p:nvPr>
        </p:nvSpPr>
        <p:spPr/>
        <p:txBody>
          <a:bodyPr/>
          <a:lstStyle>
            <a:lvl1pPr>
              <a:defRPr/>
            </a:lvl1pPr>
          </a:lstStyle>
          <a:p>
            <a:pPr lvl="0"/>
            <a:fld id="{658A2AFD-295D-BC40-9CCD-18C8AC88E4CB}" type="slidenum">
              <a:t>‹#›</a:t>
            </a:fld>
            <a:endParaRPr lang="en-GB"/>
          </a:p>
        </p:txBody>
      </p:sp>
    </p:spTree>
    <p:extLst>
      <p:ext uri="{BB962C8B-B14F-4D97-AF65-F5344CB8AC3E}">
        <p14:creationId xmlns:p14="http://schemas.microsoft.com/office/powerpoint/2010/main" val="4090647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ED610-0323-514B-9E1D-53CE07B6EA5D}"/>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49A04817-336A-D447-A3BF-166ED975BD62}"/>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4A031E96-AA42-B04D-9BF9-F3A0FE8DDEB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6DB3AC08-1D47-444E-B4C5-3336B9D94595}"/>
              </a:ext>
            </a:extLst>
          </p:cNvPr>
          <p:cNvSpPr txBox="1">
            <a:spLocks noGrp="1"/>
          </p:cNvSpPr>
          <p:nvPr>
            <p:ph type="dt" sz="half" idx="7"/>
          </p:nvPr>
        </p:nvSpPr>
        <p:spPr/>
        <p:txBody>
          <a:bodyPr/>
          <a:lstStyle>
            <a:lvl1pPr>
              <a:defRPr/>
            </a:lvl1pPr>
          </a:lstStyle>
          <a:p>
            <a:pPr lvl="0"/>
            <a:fld id="{7DE9748F-ADB8-454F-AB49-4739E6338A0B}" type="datetime1">
              <a:rPr lang="en-GB"/>
              <a:pPr lvl="0"/>
              <a:t>12/04/2021</a:t>
            </a:fld>
            <a:endParaRPr lang="en-GB"/>
          </a:p>
        </p:txBody>
      </p:sp>
      <p:sp>
        <p:nvSpPr>
          <p:cNvPr id="6" name="Footer Placeholder 5">
            <a:extLst>
              <a:ext uri="{FF2B5EF4-FFF2-40B4-BE49-F238E27FC236}">
                <a16:creationId xmlns:a16="http://schemas.microsoft.com/office/drawing/2014/main" id="{0BD5A63E-33FA-184E-AAF5-10C530A5A630}"/>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9BC3E3D-59CF-2546-9E79-1FEB5B8A7AFD}"/>
              </a:ext>
            </a:extLst>
          </p:cNvPr>
          <p:cNvSpPr txBox="1">
            <a:spLocks noGrp="1"/>
          </p:cNvSpPr>
          <p:nvPr>
            <p:ph type="sldNum" sz="quarter" idx="8"/>
          </p:nvPr>
        </p:nvSpPr>
        <p:spPr/>
        <p:txBody>
          <a:bodyPr/>
          <a:lstStyle>
            <a:lvl1pPr>
              <a:defRPr/>
            </a:lvl1pPr>
          </a:lstStyle>
          <a:p>
            <a:pPr lvl="0"/>
            <a:fld id="{B9814F68-3396-0C49-BB29-96949667076C}" type="slidenum">
              <a:t>‹#›</a:t>
            </a:fld>
            <a:endParaRPr lang="en-GB"/>
          </a:p>
        </p:txBody>
      </p:sp>
    </p:spTree>
    <p:extLst>
      <p:ext uri="{BB962C8B-B14F-4D97-AF65-F5344CB8AC3E}">
        <p14:creationId xmlns:p14="http://schemas.microsoft.com/office/powerpoint/2010/main" val="466249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EFA0AB-B23C-2E4B-A402-3B77259C4939}"/>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B3B3164-0B2B-5048-8336-5A4851CEC4F6}"/>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31BD52-9693-B145-868B-B1ABE485522A}"/>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F9F952C-6449-9141-B67F-A2A1F7C6350C}" type="datetime1">
              <a:rPr lang="en-GB"/>
              <a:pPr lvl="0"/>
              <a:t>12/04/2021</a:t>
            </a:fld>
            <a:endParaRPr lang="en-GB"/>
          </a:p>
        </p:txBody>
      </p:sp>
      <p:sp>
        <p:nvSpPr>
          <p:cNvPr id="5" name="Footer Placeholder 4">
            <a:extLst>
              <a:ext uri="{FF2B5EF4-FFF2-40B4-BE49-F238E27FC236}">
                <a16:creationId xmlns:a16="http://schemas.microsoft.com/office/drawing/2014/main" id="{7CF69246-2AB4-AC47-A841-A40086747483}"/>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C47A1EB5-BBB0-6D4D-8BFE-71711E36506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A3E945A-4241-B645-AB01-6067810ABB7A}"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A15CF6-F0C0-BA43-A747-CE73375362F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83FD624F-369F-F34C-ABC5-9278DE9FADE6}"/>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B02B6A-B723-1A45-A5DC-23DD8F6F33C9}"/>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62743CBF-80CF-E947-9E63-520A5DD7268F}" type="datetime1">
              <a:rPr lang="en-GB"/>
              <a:pPr lvl="0"/>
              <a:t>12/04/2021</a:t>
            </a:fld>
            <a:endParaRPr lang="en-GB"/>
          </a:p>
        </p:txBody>
      </p:sp>
      <p:sp>
        <p:nvSpPr>
          <p:cNvPr id="5" name="Footer Placeholder 4">
            <a:extLst>
              <a:ext uri="{FF2B5EF4-FFF2-40B4-BE49-F238E27FC236}">
                <a16:creationId xmlns:a16="http://schemas.microsoft.com/office/drawing/2014/main" id="{FB6F66F4-1941-A241-B3B9-78FCB6DB54D5}"/>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A40BDC6-FEE7-8343-B6CB-BD539B04227D}"/>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FC7091F8-E8BD-5044-B0D7-DCFBC37A5EA7}" type="slidenum">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29110F-C4EC-4406-AF42-856E3BC14CD7}"/>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39E79599-6F17-4E7F-9250-374BF48AB6F3}"/>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80A7FB-4DA6-4B59-B0F0-6321CEE362C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68547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4C688920-A34A-4C77-8077-7D76B09E2C38}" type="datetime1">
              <a:rPr lang="en-GB"/>
              <a:pPr lvl="0"/>
              <a:t>12/04/2021</a:t>
            </a:fld>
            <a:endParaRPr lang="en-GB"/>
          </a:p>
        </p:txBody>
      </p:sp>
      <p:sp>
        <p:nvSpPr>
          <p:cNvPr id="5" name="Footer Placeholder 4">
            <a:extLst>
              <a:ext uri="{FF2B5EF4-FFF2-40B4-BE49-F238E27FC236}">
                <a16:creationId xmlns:a16="http://schemas.microsoft.com/office/drawing/2014/main" id="{2BD499B1-35B9-43FA-B33E-E5AC4F560B9D}"/>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68547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AD2FF677-9A36-4C00-A484-7880DD615DE1}"/>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685470" rtl="0" fontAlgn="auto" hangingPunct="1">
              <a:lnSpc>
                <a:spcPct val="100000"/>
              </a:lnSpc>
              <a:spcBef>
                <a:spcPts val="0"/>
              </a:spcBef>
              <a:spcAft>
                <a:spcPts val="0"/>
              </a:spcAft>
              <a:buNone/>
              <a:tabLst/>
              <a:defRPr lang="en-GB" sz="900" b="0" i="0" u="none" strike="noStrike" kern="1200" cap="none" spc="0" baseline="0">
                <a:solidFill>
                  <a:srgbClr val="898989"/>
                </a:solidFill>
                <a:uFillTx/>
                <a:latin typeface="Calibri"/>
              </a:defRPr>
            </a:lvl1pPr>
          </a:lstStyle>
          <a:p>
            <a:pPr lvl="0"/>
            <a:fld id="{6886C2EB-FE3B-40CB-8CC5-90D4E10D04D9}" type="slidenum">
              <a:t>‹#›</a:t>
            </a:fld>
            <a:endParaRPr lang="en-GB"/>
          </a:p>
        </p:txBody>
      </p:sp>
    </p:spTree>
    <p:extLst>
      <p:ext uri="{BB962C8B-B14F-4D97-AF65-F5344CB8AC3E}">
        <p14:creationId xmlns:p14="http://schemas.microsoft.com/office/powerpoint/2010/main" val="27325614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0" marR="0" lvl="0" indent="0" algn="l" defTabSz="685470" rtl="0" fontAlgn="auto" hangingPunct="1">
        <a:lnSpc>
          <a:spcPct val="90000"/>
        </a:lnSpc>
        <a:spcBef>
          <a:spcPts val="0"/>
        </a:spcBef>
        <a:spcAft>
          <a:spcPts val="0"/>
        </a:spcAft>
        <a:buNone/>
        <a:tabLst/>
        <a:defRPr lang="en-US" sz="3299" b="0" i="0" u="none" strike="noStrike" kern="1200" cap="none" spc="0" baseline="0">
          <a:solidFill>
            <a:srgbClr val="000000"/>
          </a:solidFill>
          <a:uFillTx/>
          <a:latin typeface="Calibri Light"/>
        </a:defRPr>
      </a:lvl1pPr>
    </p:titleStyle>
    <p:bodyStyle>
      <a:lvl1pPr marL="171367" marR="0" lvl="0" indent="-171367" algn="l" defTabSz="685470" rtl="0" fontAlgn="auto" hangingPunct="1">
        <a:lnSpc>
          <a:spcPct val="90000"/>
        </a:lnSpc>
        <a:spcBef>
          <a:spcPts val="750"/>
        </a:spcBef>
        <a:spcAft>
          <a:spcPts val="0"/>
        </a:spcAft>
        <a:buSzPct val="100000"/>
        <a:buFont typeface="Arial" pitchFamily="34"/>
        <a:buChar char="•"/>
        <a:tabLst/>
        <a:defRPr lang="en-US" sz="2099" b="0" i="0" u="none" strike="noStrike" kern="1200" cap="none" spc="0" baseline="0">
          <a:solidFill>
            <a:srgbClr val="000000"/>
          </a:solidFill>
          <a:uFillTx/>
          <a:latin typeface="Calibri"/>
        </a:defRPr>
      </a:lvl1pPr>
      <a:lvl2pPr marL="514103" marR="0" lvl="1" indent="-171367" algn="l" defTabSz="685470" rtl="0" fontAlgn="auto" hangingPunct="1">
        <a:lnSpc>
          <a:spcPct val="90000"/>
        </a:lnSpc>
        <a:spcBef>
          <a:spcPts val="375"/>
        </a:spcBef>
        <a:spcAft>
          <a:spcPts val="0"/>
        </a:spcAft>
        <a:buSzPct val="100000"/>
        <a:buFont typeface="Arial" pitchFamily="34"/>
        <a:buChar char="•"/>
        <a:tabLst/>
        <a:defRPr lang="en-US" sz="1799" b="0" i="0" u="none" strike="noStrike" kern="1200" cap="none" spc="0" baseline="0">
          <a:solidFill>
            <a:srgbClr val="000000"/>
          </a:solidFill>
          <a:uFillTx/>
          <a:latin typeface="Calibri"/>
        </a:defRPr>
      </a:lvl2pPr>
      <a:lvl3pPr marL="856838" marR="0" lvl="2" indent="-171367" algn="l" defTabSz="685470" rtl="0" fontAlgn="auto" hangingPunct="1">
        <a:lnSpc>
          <a:spcPct val="90000"/>
        </a:lnSpc>
        <a:spcBef>
          <a:spcPts val="375"/>
        </a:spcBef>
        <a:spcAft>
          <a:spcPts val="0"/>
        </a:spcAft>
        <a:buSzPct val="100000"/>
        <a:buFont typeface="Arial" pitchFamily="34"/>
        <a:buChar char="•"/>
        <a:tabLst/>
        <a:defRPr lang="en-US" sz="1499" b="0" i="0" u="none" strike="noStrike" kern="1200" cap="none" spc="0" baseline="0">
          <a:solidFill>
            <a:srgbClr val="000000"/>
          </a:solidFill>
          <a:uFillTx/>
          <a:latin typeface="Calibri"/>
        </a:defRPr>
      </a:lvl3pPr>
      <a:lvl4pPr marL="1199573" marR="0" lvl="3" indent="-171367" algn="l" defTabSz="68547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4pPr>
      <a:lvl5pPr marL="1542318" marR="0" lvl="4" indent="-171367" algn="l" defTabSz="685470" rtl="0" fontAlgn="auto" hangingPunct="1">
        <a:lnSpc>
          <a:spcPct val="90000"/>
        </a:lnSpc>
        <a:spcBef>
          <a:spcPts val="375"/>
        </a:spcBef>
        <a:spcAft>
          <a:spcPts val="0"/>
        </a:spcAft>
        <a:buSzPct val="100000"/>
        <a:buFont typeface="Arial" pitchFamily="34"/>
        <a:buChar char="•"/>
        <a:tabLst/>
        <a:defRPr lang="en-US" sz="135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hyperlink" Target="http://www.mindfulrp.com/" TargetMode="External"/><Relationship Id="rId3" Type="http://schemas.openxmlformats.org/officeDocument/2006/relationships/hyperlink" Target="http://www.umassmed.edu/cfm" TargetMode="External"/><Relationship Id="rId7" Type="http://schemas.openxmlformats.org/officeDocument/2006/relationships/hyperlink" Target="http://www.mindfulbirthing.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hyperlink" Target="http://www.mindfulnessassociation.net/" TargetMode="External"/><Relationship Id="rId5" Type="http://schemas.openxmlformats.org/officeDocument/2006/relationships/hyperlink" Target="http://www.breathworks-mindfulness.org.uk" TargetMode="External"/><Relationship Id="rId4" Type="http://schemas.openxmlformats.org/officeDocument/2006/relationships/hyperlink" Target="http://mbct.co.u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mindfulnessteachersuk.org.uk/" TargetMode="External"/><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hyperlink" Target="http://www.mindfulnessteachersuk.org.uk/pdf/MBI-TAC%20manual,%20summary%20&amp;%20addendums%2005-16.pdf" TargetMode="External"/><Relationship Id="rId4" Type="http://schemas.openxmlformats.org/officeDocument/2006/relationships/hyperlink" Target="http://www.mindfulnessteachersuk.org.uk/pdf/UK%20MB%20teacher%20GPG%202015%20final%202.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5.wdp"/></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ordo.open.ac.uk/collections/Ageing_Well_Public_Talks_2020-21/5122166" TargetMode="Externa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urveymonkey.co.uk/r/59SLCH6"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youtu.be/0QHAS88C-LU" TargetMode="External"/><Relationship Id="rId2" Type="http://schemas.openxmlformats.org/officeDocument/2006/relationships/hyperlink" Target="https://theretirementcafe.co.uk/077-dr-jitka/" TargetMode="External"/><Relationship Id="rId1" Type="http://schemas.openxmlformats.org/officeDocument/2006/relationships/slideLayout" Target="../slideLayouts/slideLayout24.xml"/><Relationship Id="rId5" Type="http://schemas.openxmlformats.org/officeDocument/2006/relationships/hyperlink" Target="https://www.youtube.com/watch?v=dq5OXEBk3CA&amp;feature=youtu.be" TargetMode="External"/><Relationship Id="rId4" Type="http://schemas.openxmlformats.org/officeDocument/2006/relationships/hyperlink" Target="https://youtu.be/vE6J9J_ovOM"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www.open.edu/openlearn/health-sports-psychology/social-care-social-work/keep-me-walking-people-living-dementia-and-outdoor-environments" TargetMode="External"/><Relationship Id="rId3" Type="http://schemas.openxmlformats.org/officeDocument/2006/relationships/hyperlink" Target="https://www.open.edu/openlearn/health-sports-psychology/mental-health/5-reasons-why-exercising-outdoors-great-people-who-have-dementia" TargetMode="External"/><Relationship Id="rId7" Type="http://schemas.openxmlformats.org/officeDocument/2006/relationships/hyperlink" Target="https://www.open.edu/openlearn/health-sports-psychology/health/ageing-well-public-talk-series-plan-2020/2021" TargetMode="External"/><Relationship Id="rId2" Type="http://schemas.openxmlformats.org/officeDocument/2006/relationships/hyperlink" Target="https://www.open.edu/openlearn/health-sports-psychology/health/the-ageing-well-public-talks" TargetMode="External"/><Relationship Id="rId1" Type="http://schemas.openxmlformats.org/officeDocument/2006/relationships/slideLayout" Target="../slideLayouts/slideLayout24.xml"/><Relationship Id="rId6" Type="http://schemas.openxmlformats.org/officeDocument/2006/relationships/hyperlink" Target="https://www.open.edu/openlearn/health-sports-psychology/health/the-ageing-brain-use-it-or-lose-it" TargetMode="External"/><Relationship Id="rId5" Type="http://schemas.openxmlformats.org/officeDocument/2006/relationships/hyperlink" Target="https://www.open.edu/openlearn/health-sports-psychology/mental-health/five-pillars-ageing-well" TargetMode="External"/><Relationship Id="rId10" Type="http://schemas.openxmlformats.org/officeDocument/2006/relationships/hyperlink" Target="https://www.open.edu/openlearn/health-sports-psychology/mental-health/the-benefits-mindfulness-and-five-common-myths-surrounding-it" TargetMode="External"/><Relationship Id="rId4" Type="http://schemas.openxmlformats.org/officeDocument/2006/relationships/hyperlink" Target="https://www.open.edu/openlearn/health-sports-psychology/mental-health/depression-mood-and-exercise?in_menu=622279" TargetMode="External"/><Relationship Id="rId9" Type="http://schemas.openxmlformats.org/officeDocument/2006/relationships/hyperlink" Target="https://www.open.edu/openlearn/health-sports-psychology/health/advance-care-planning-acp-discuss-decide-document-and-share"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open.edu/openlearn/health-sports-psychology/social-care-social-work/carers-covid-19-and-physical-activity-the-research" TargetMode="External"/><Relationship Id="rId3" Type="http://schemas.openxmlformats.org/officeDocument/2006/relationships/hyperlink" Target="https://youtu.be/LU4pXFgcGos" TargetMode="External"/><Relationship Id="rId7" Type="http://schemas.openxmlformats.org/officeDocument/2006/relationships/hyperlink" Target="http://www.open.edu/openlearn/health-sports-psychology/social-care-social-work/young-carerscovid-19-and-physical-activity" TargetMode="External"/><Relationship Id="rId2" Type="http://schemas.openxmlformats.org/officeDocument/2006/relationships/hyperlink" Target="https://www.open.edu/openlearn/health-sports-psychology/how-age-well-while-self-isolating" TargetMode="External"/><Relationship Id="rId1" Type="http://schemas.openxmlformats.org/officeDocument/2006/relationships/slideLayout" Target="../slideLayouts/slideLayout24.xml"/><Relationship Id="rId6" Type="http://schemas.openxmlformats.org/officeDocument/2006/relationships/hyperlink" Target="https://www.open.edu/openlearn/health-sports-psychology/social-care-social-work/how-can-adult-carers-get-the-best-support-during-covid-19-pandemic-and-beyond" TargetMode="External"/><Relationship Id="rId11" Type="http://schemas.openxmlformats.org/officeDocument/2006/relationships/hyperlink" Target="https://www.open.edu/openlearn/health-sports-psychology/health/how-can-acceptance-and-commitment-therapy-help-carers-challenging-times-such-the-covid-19-pandemic" TargetMode="External"/><Relationship Id="rId5" Type="http://schemas.openxmlformats.org/officeDocument/2006/relationships/hyperlink" Target="https://www.open.edu/openlearn/health-sports-psychology/social-care-social-work/the-effects-self-isolation-and-lack-physical-activity-on-carers" TargetMode="External"/><Relationship Id="rId10" Type="http://schemas.openxmlformats.org/officeDocument/2006/relationships/hyperlink" Target="https://www.open.edu/openlearn/health-sports-psychology/mental-health/the-benefits-outdoor-green-and-blue-spaces" TargetMode="External"/><Relationship Id="rId4" Type="http://schemas.openxmlformats.org/officeDocument/2006/relationships/hyperlink" Target="https://youtu.be/M9yUC-MUugA" TargetMode="External"/><Relationship Id="rId9" Type="http://schemas.openxmlformats.org/officeDocument/2006/relationships/hyperlink" Target="https://www.open.edu/openlearn/health-sports-psychology/social-care-social-work/older-carers-covid-19-and-physical-activit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40.xml.rels><?xml version="1.0" encoding="UTF-8" standalone="yes"?>
<Relationships xmlns="http://schemas.openxmlformats.org/package/2006/relationships"><Relationship Id="rId3" Type="http://schemas.openxmlformats.org/officeDocument/2006/relationships/hyperlink" Target="https://doi.org/10.21954/ou.rd.c.4716437.v1" TargetMode="External"/><Relationship Id="rId2" Type="http://schemas.openxmlformats.org/officeDocument/2006/relationships/hyperlink" Target="https://ordo.open.ac.uk/collections/Ageing_Well_Public_Talks_2020-21/5122166" TargetMode="External"/><Relationship Id="rId1" Type="http://schemas.openxmlformats.org/officeDocument/2006/relationships/slideLayout" Target="../slideLayouts/slideLayout24.xml"/><Relationship Id="rId5" Type="http://schemas.openxmlformats.org/officeDocument/2006/relationships/hyperlink" Target="https://selsdotlife.wordpress.com/2020/04/01/home-exercises-for-older-adults-no-equipment-no-problem/" TargetMode="External"/><Relationship Id="rId4" Type="http://schemas.openxmlformats.org/officeDocument/2006/relationships/hyperlink" Target="https://www.open.edu/openlearncreate/course/view.php?id=501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Top Corners Rounded 17">
            <a:extLst>
              <a:ext uri="{FF2B5EF4-FFF2-40B4-BE49-F238E27FC236}">
                <a16:creationId xmlns:a16="http://schemas.microsoft.com/office/drawing/2014/main" id="{76E6212F-EB21-4328-8386-832840CB4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Top Corners Rounded 19">
            <a:extLst>
              <a:ext uri="{FF2B5EF4-FFF2-40B4-BE49-F238E27FC236}">
                <a16:creationId xmlns:a16="http://schemas.microsoft.com/office/drawing/2014/main" id="{9E74304E-CF2D-41E1-92CF-7FC508311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2" name="Straight Connector 21">
            <a:extLst>
              <a:ext uri="{FF2B5EF4-FFF2-40B4-BE49-F238E27FC236}">
                <a16:creationId xmlns:a16="http://schemas.microsoft.com/office/drawing/2014/main" id="{4717401F-8127-4697-8085-3D6C69B5D2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4559531"/>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CBDBC06C-956E-5047-ABEB-DC3E83017E36}"/>
              </a:ext>
            </a:extLst>
          </p:cNvPr>
          <p:cNvPicPr>
            <a:picLocks noChangeAspect="1"/>
          </p:cNvPicPr>
          <p:nvPr/>
        </p:nvPicPr>
        <p:blipFill>
          <a:blip r:embed="rId2"/>
          <a:stretch>
            <a:fillRect/>
          </a:stretch>
        </p:blipFill>
        <p:spPr>
          <a:xfrm>
            <a:off x="4864556" y="536574"/>
            <a:ext cx="4371502" cy="5697121"/>
          </a:xfrm>
          <a:prstGeom prst="rect">
            <a:avLst/>
          </a:prstGeom>
        </p:spPr>
      </p:pic>
      <p:pic>
        <p:nvPicPr>
          <p:cNvPr id="9" name="Picture 8" descr="Graphical user interface&#10;&#10;Description automatically generated with low confidence">
            <a:extLst>
              <a:ext uri="{FF2B5EF4-FFF2-40B4-BE49-F238E27FC236}">
                <a16:creationId xmlns:a16="http://schemas.microsoft.com/office/drawing/2014/main" id="{71110F56-9D44-C24F-8521-4962948D8AE8}"/>
              </a:ext>
            </a:extLst>
          </p:cNvPr>
          <p:cNvPicPr>
            <a:picLocks noChangeAspect="1"/>
          </p:cNvPicPr>
          <p:nvPr/>
        </p:nvPicPr>
        <p:blipFill>
          <a:blip r:embed="rId3"/>
          <a:stretch>
            <a:fillRect/>
          </a:stretch>
        </p:blipFill>
        <p:spPr>
          <a:xfrm>
            <a:off x="9236058" y="4559531"/>
            <a:ext cx="2978150" cy="1905000"/>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79AFCDAC-B06F-BE44-9ED8-BE7B5E18D394}"/>
              </a:ext>
            </a:extLst>
          </p:cNvPr>
          <p:cNvPicPr>
            <a:picLocks noChangeAspect="1"/>
          </p:cNvPicPr>
          <p:nvPr/>
        </p:nvPicPr>
        <p:blipFill>
          <a:blip r:embed="rId4"/>
          <a:stretch>
            <a:fillRect/>
          </a:stretch>
        </p:blipFill>
        <p:spPr>
          <a:xfrm>
            <a:off x="9168091" y="2414584"/>
            <a:ext cx="2978150" cy="1014413"/>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04FF39C9-8BA7-914B-AC2A-CD2410490852}"/>
              </a:ext>
            </a:extLst>
          </p:cNvPr>
          <p:cNvPicPr>
            <a:picLocks noChangeAspect="1"/>
          </p:cNvPicPr>
          <p:nvPr/>
        </p:nvPicPr>
        <p:blipFill>
          <a:blip r:embed="rId5"/>
          <a:stretch>
            <a:fillRect/>
          </a:stretch>
        </p:blipFill>
        <p:spPr>
          <a:xfrm>
            <a:off x="9168091" y="3597834"/>
            <a:ext cx="2978150" cy="933450"/>
          </a:xfrm>
          <a:prstGeom prst="rect">
            <a:avLst/>
          </a:prstGeom>
        </p:spPr>
      </p:pic>
      <p:pic>
        <p:nvPicPr>
          <p:cNvPr id="5" name="Picture 4">
            <a:extLst>
              <a:ext uri="{FF2B5EF4-FFF2-40B4-BE49-F238E27FC236}">
                <a16:creationId xmlns:a16="http://schemas.microsoft.com/office/drawing/2014/main" id="{BA2CD96A-DFB4-874A-A271-8FBD46101F72}"/>
              </a:ext>
            </a:extLst>
          </p:cNvPr>
          <p:cNvPicPr>
            <a:picLocks noChangeAspect="1"/>
          </p:cNvPicPr>
          <p:nvPr/>
        </p:nvPicPr>
        <p:blipFill>
          <a:blip r:embed="rId6"/>
          <a:stretch>
            <a:fillRect/>
          </a:stretch>
        </p:blipFill>
        <p:spPr>
          <a:xfrm>
            <a:off x="9590583" y="467256"/>
            <a:ext cx="2269101" cy="1566863"/>
          </a:xfrm>
          <a:prstGeom prst="rect">
            <a:avLst/>
          </a:prstGeom>
        </p:spPr>
      </p:pic>
      <p:sp>
        <p:nvSpPr>
          <p:cNvPr id="2" name="Title 1">
            <a:extLst>
              <a:ext uri="{FF2B5EF4-FFF2-40B4-BE49-F238E27FC236}">
                <a16:creationId xmlns:a16="http://schemas.microsoft.com/office/drawing/2014/main" id="{DD744230-FA29-584D-A98B-6205364E189B}"/>
              </a:ext>
            </a:extLst>
          </p:cNvPr>
          <p:cNvSpPr txBox="1">
            <a:spLocks noGrp="1"/>
          </p:cNvSpPr>
          <p:nvPr>
            <p:ph type="ctrTitle"/>
          </p:nvPr>
        </p:nvSpPr>
        <p:spPr>
          <a:xfrm>
            <a:off x="332315" y="1122363"/>
            <a:ext cx="3971220" cy="3249386"/>
          </a:xfrm>
        </p:spPr>
        <p:txBody>
          <a:bodyPr anchor="ctr">
            <a:normAutofit/>
          </a:bodyPr>
          <a:lstStyle/>
          <a:p>
            <a:pPr lvl="0" algn="l"/>
            <a:r>
              <a:rPr lang="en-GB" sz="4600" b="1">
                <a:solidFill>
                  <a:schemeClr val="bg1"/>
                </a:solidFill>
              </a:rPr>
              <a:t>Ageing Well Series</a:t>
            </a:r>
            <a:br>
              <a:rPr lang="en-GB" sz="4600" b="1">
                <a:solidFill>
                  <a:schemeClr val="bg1"/>
                </a:solidFill>
              </a:rPr>
            </a:br>
            <a:br>
              <a:rPr lang="en-GB" sz="4600" b="1">
                <a:solidFill>
                  <a:schemeClr val="bg1"/>
                </a:solidFill>
              </a:rPr>
            </a:br>
            <a:r>
              <a:rPr lang="en-GB" sz="4600" b="1">
                <a:solidFill>
                  <a:schemeClr val="bg1"/>
                </a:solidFill>
              </a:rPr>
              <a:t>Mindfulness and Ageing </a:t>
            </a:r>
          </a:p>
        </p:txBody>
      </p:sp>
      <p:sp>
        <p:nvSpPr>
          <p:cNvPr id="3" name="Subtitle 2">
            <a:extLst>
              <a:ext uri="{FF2B5EF4-FFF2-40B4-BE49-F238E27FC236}">
                <a16:creationId xmlns:a16="http://schemas.microsoft.com/office/drawing/2014/main" id="{7177F2CA-A408-274C-A264-3B3530DFB497}"/>
              </a:ext>
            </a:extLst>
          </p:cNvPr>
          <p:cNvSpPr txBox="1">
            <a:spLocks noGrp="1"/>
          </p:cNvSpPr>
          <p:nvPr>
            <p:ph type="subTitle" idx="1"/>
          </p:nvPr>
        </p:nvSpPr>
        <p:spPr>
          <a:xfrm>
            <a:off x="332314" y="4714874"/>
            <a:ext cx="3971221" cy="1240803"/>
          </a:xfrm>
        </p:spPr>
        <p:txBody>
          <a:bodyPr>
            <a:normAutofit fontScale="92500" lnSpcReduction="10000"/>
          </a:bodyPr>
          <a:lstStyle/>
          <a:p>
            <a:pPr lvl="0" algn="l" fontAlgn="ctr">
              <a:spcBef>
                <a:spcPts val="0"/>
              </a:spcBef>
            </a:pPr>
            <a:r>
              <a:rPr lang="en-GB" sz="2000" b="1" i="1" dirty="0">
                <a:solidFill>
                  <a:schemeClr val="bg1"/>
                </a:solidFill>
              </a:rPr>
              <a:t>Adele </a:t>
            </a:r>
            <a:r>
              <a:rPr lang="en-GB" sz="2000" b="1" i="1" dirty="0" err="1">
                <a:solidFill>
                  <a:schemeClr val="bg1"/>
                </a:solidFill>
              </a:rPr>
              <a:t>Pacini</a:t>
            </a:r>
            <a:endParaRPr lang="en-GB" sz="2000" b="1" i="1" dirty="0">
              <a:solidFill>
                <a:schemeClr val="bg1"/>
              </a:solidFill>
            </a:endParaRPr>
          </a:p>
          <a:p>
            <a:pPr lvl="0" algn="l" fontAlgn="ctr">
              <a:spcBef>
                <a:spcPts val="0"/>
              </a:spcBef>
            </a:pPr>
            <a:r>
              <a:rPr lang="en-GB" sz="2000" dirty="0">
                <a:solidFill>
                  <a:schemeClr val="bg1"/>
                </a:solidFill>
              </a:rPr>
              <a:t>Clinical Psychologist and Mindfulness for Later Life Project Lead </a:t>
            </a:r>
          </a:p>
          <a:p>
            <a:pPr lvl="0" algn="l" fontAlgn="ctr">
              <a:spcBef>
                <a:spcPts val="0"/>
              </a:spcBef>
            </a:pPr>
            <a:br>
              <a:rPr lang="en-GB" sz="1500" dirty="0">
                <a:solidFill>
                  <a:schemeClr val="bg1"/>
                </a:solidFill>
              </a:rPr>
            </a:br>
            <a:endParaRPr lang="en-GB" sz="1500" b="1" dirty="0">
              <a:solidFill>
                <a:schemeClr val="bg1"/>
              </a:solidFill>
            </a:endParaRPr>
          </a:p>
          <a:p>
            <a:pPr lvl="0" algn="l" fontAlgn="ctr">
              <a:spcBef>
                <a:spcPts val="0"/>
              </a:spcBef>
            </a:pPr>
            <a:endParaRPr lang="en-GB" sz="1500" b="1" dirty="0">
              <a:solidFill>
                <a:schemeClr val="bg1"/>
              </a:solidFill>
            </a:endParaRPr>
          </a:p>
          <a:p>
            <a:pPr lvl="0" algn="l"/>
            <a:endParaRPr lang="en-GB" sz="15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3">
            <a:extLst>
              <a:ext uri="{FF2B5EF4-FFF2-40B4-BE49-F238E27FC236}">
                <a16:creationId xmlns:a16="http://schemas.microsoft.com/office/drawing/2014/main" id="{1EBD7EC2-2D88-7D46-9F64-E5541E9DFA9A}"/>
              </a:ext>
            </a:extLst>
          </p:cNvPr>
          <p:cNvSpPr/>
          <p:nvPr/>
        </p:nvSpPr>
        <p:spPr>
          <a:xfrm>
            <a:off x="477079" y="265814"/>
            <a:ext cx="9851144"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 3 Step / Minute Breathing Space</a:t>
            </a:r>
          </a:p>
        </p:txBody>
      </p:sp>
      <p:sp>
        <p:nvSpPr>
          <p:cNvPr id="5" name="Content Placeholder 2">
            <a:extLst>
              <a:ext uri="{FF2B5EF4-FFF2-40B4-BE49-F238E27FC236}">
                <a16:creationId xmlns:a16="http://schemas.microsoft.com/office/drawing/2014/main" id="{4AA8C9ED-D65D-0248-BBF9-B8EECCFFE9DC}"/>
              </a:ext>
            </a:extLst>
          </p:cNvPr>
          <p:cNvSpPr txBox="1">
            <a:spLocks/>
          </p:cNvSpPr>
          <p:nvPr/>
        </p:nvSpPr>
        <p:spPr>
          <a:xfrm>
            <a:off x="2497452" y="1296877"/>
            <a:ext cx="9031939" cy="4032250"/>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Arial" pitchFamily="-111" charset="0"/>
              <a:buNone/>
            </a:pPr>
            <a:endParaRPr lang="en-CA" sz="1800" b="1" dirty="0">
              <a:solidFill>
                <a:schemeClr val="tx2">
                  <a:lumMod val="50000"/>
                </a:schemeClr>
              </a:solidFill>
            </a:endParaRPr>
          </a:p>
          <a:p>
            <a:pPr>
              <a:lnSpc>
                <a:spcPct val="80000"/>
              </a:lnSpc>
              <a:buFont typeface="Arial" pitchFamily="-111" charset="0"/>
              <a:buNone/>
            </a:pPr>
            <a:r>
              <a:rPr lang="en-CA" sz="1750" b="1" dirty="0">
                <a:solidFill>
                  <a:schemeClr val="accent1">
                    <a:lumMod val="50000"/>
                  </a:schemeClr>
                </a:solidFill>
              </a:rPr>
              <a:t>1</a:t>
            </a:r>
            <a:r>
              <a:rPr lang="en-CA" sz="1700" b="1" dirty="0">
                <a:solidFill>
                  <a:schemeClr val="accent1">
                    <a:lumMod val="50000"/>
                  </a:schemeClr>
                </a:solidFill>
              </a:rPr>
              <a:t>. </a:t>
            </a:r>
            <a:r>
              <a:rPr lang="en-CA" sz="1800" b="1" dirty="0">
                <a:solidFill>
                  <a:schemeClr val="accent1">
                    <a:lumMod val="50000"/>
                  </a:schemeClr>
                </a:solidFill>
              </a:rPr>
              <a:t>Acknowledging</a:t>
            </a:r>
            <a:r>
              <a:rPr lang="en-CA" sz="1700" b="1" dirty="0">
                <a:solidFill>
                  <a:schemeClr val="accent1">
                    <a:lumMod val="50000"/>
                  </a:schemeClr>
                </a:solidFill>
              </a:rPr>
              <a:t> </a:t>
            </a:r>
          </a:p>
          <a:p>
            <a:pPr>
              <a:lnSpc>
                <a:spcPct val="80000"/>
              </a:lnSpc>
            </a:pPr>
            <a:r>
              <a:rPr lang="en-CA" sz="1700" dirty="0">
                <a:solidFill>
                  <a:schemeClr val="accent1">
                    <a:lumMod val="50000"/>
                  </a:schemeClr>
                </a:solidFill>
              </a:rPr>
              <a:t>Bring yourself into the present moment by deliberately adopting a dignified posture. Then ask: ‘What’s going on with me at this moment? What thoughts, feelings and body sensations am I experiencing right now? </a:t>
            </a:r>
          </a:p>
          <a:p>
            <a:pPr>
              <a:lnSpc>
                <a:spcPct val="80000"/>
              </a:lnSpc>
            </a:pPr>
            <a:r>
              <a:rPr lang="en-CA" sz="1700" dirty="0">
                <a:solidFill>
                  <a:schemeClr val="accent1">
                    <a:lumMod val="50000"/>
                  </a:schemeClr>
                </a:solidFill>
              </a:rPr>
              <a:t>You could put your inner experience into words, for example, say in your mind, ‘A feeling of anger is arising’ or ‘self-critical thoughts are here’ or ‘my stomach is clenched and tense.’ </a:t>
            </a:r>
          </a:p>
          <a:p>
            <a:pPr>
              <a:lnSpc>
                <a:spcPct val="80000"/>
              </a:lnSpc>
              <a:buFont typeface="Arial" pitchFamily="-111" charset="0"/>
              <a:buNone/>
            </a:pPr>
            <a:r>
              <a:rPr lang="en-CA" sz="1700" b="1" dirty="0">
                <a:solidFill>
                  <a:schemeClr val="accent1">
                    <a:lumMod val="50000"/>
                  </a:schemeClr>
                </a:solidFill>
              </a:rPr>
              <a:t>2. </a:t>
            </a:r>
            <a:r>
              <a:rPr lang="en-CA" sz="1800" b="1" dirty="0">
                <a:solidFill>
                  <a:schemeClr val="accent1">
                    <a:lumMod val="50000"/>
                  </a:schemeClr>
                </a:solidFill>
              </a:rPr>
              <a:t>Gathering </a:t>
            </a:r>
          </a:p>
          <a:p>
            <a:pPr>
              <a:lnSpc>
                <a:spcPct val="80000"/>
              </a:lnSpc>
            </a:pPr>
            <a:r>
              <a:rPr lang="en-CA" sz="1700" dirty="0">
                <a:solidFill>
                  <a:schemeClr val="accent1">
                    <a:lumMod val="50000"/>
                  </a:schemeClr>
                </a:solidFill>
              </a:rPr>
              <a:t>Gently bring your full attention to the breathing. Experience fully each in-breath and each out-breath as they follow one after the other. It may help to note at the back of your mind ‘breathing in…breathing out’, or to count the breaths. Let the breath function as an anchor to bring you into the present and to help you tune into a state of awareness. </a:t>
            </a:r>
          </a:p>
          <a:p>
            <a:pPr>
              <a:lnSpc>
                <a:spcPct val="80000"/>
              </a:lnSpc>
              <a:buFont typeface="Arial" pitchFamily="-111" charset="0"/>
              <a:buNone/>
            </a:pPr>
            <a:r>
              <a:rPr lang="en-CA" sz="1700" b="1" dirty="0">
                <a:solidFill>
                  <a:schemeClr val="accent1">
                    <a:lumMod val="50000"/>
                  </a:schemeClr>
                </a:solidFill>
              </a:rPr>
              <a:t>3. </a:t>
            </a:r>
            <a:r>
              <a:rPr lang="en-CA" sz="1800" b="1" dirty="0">
                <a:solidFill>
                  <a:schemeClr val="accent1">
                    <a:lumMod val="50000"/>
                  </a:schemeClr>
                </a:solidFill>
              </a:rPr>
              <a:t>Expanding</a:t>
            </a:r>
            <a:r>
              <a:rPr lang="en-CA" sz="1700" b="1" dirty="0">
                <a:solidFill>
                  <a:schemeClr val="accent1">
                    <a:lumMod val="50000"/>
                  </a:schemeClr>
                </a:solidFill>
              </a:rPr>
              <a:t> </a:t>
            </a:r>
          </a:p>
          <a:p>
            <a:pPr>
              <a:lnSpc>
                <a:spcPct val="80000"/>
              </a:lnSpc>
            </a:pPr>
            <a:r>
              <a:rPr lang="en-CA" sz="1700" dirty="0">
                <a:solidFill>
                  <a:schemeClr val="accent1">
                    <a:lumMod val="50000"/>
                  </a:schemeClr>
                </a:solidFill>
              </a:rPr>
              <a:t>Expand your awareness around the breathing to the whole body, and the space it takes up, as if your whole body is breathing. Especially take the breath to any discomfort, tension or resistance you experience, ‘breathing in’ to the sensations. While breathing out, allow a sense of softening, opening, letting go. You can also say to yourself ‘it’s ok to feel whatever I’m feeling.’ Include a sense of the space around you too. Hold everything in awareness. As best you can, bring this expanded awareness into the next moments of your day. </a:t>
            </a:r>
          </a:p>
        </p:txBody>
      </p:sp>
      <p:pic>
        <p:nvPicPr>
          <p:cNvPr id="6" name="Picture 2">
            <a:extLst>
              <a:ext uri="{FF2B5EF4-FFF2-40B4-BE49-F238E27FC236}">
                <a16:creationId xmlns:a16="http://schemas.microsoft.com/office/drawing/2014/main" id="{A22B6B54-0AD8-C14D-AA42-7018B43022FE}"/>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3000"/>
                    </a14:imgEffect>
                  </a14:imgLayer>
                </a14:imgProps>
              </a:ext>
            </a:extLst>
          </a:blip>
          <a:srcRect l="27618" r="25763"/>
          <a:stretch/>
        </p:blipFill>
        <p:spPr bwMode="auto">
          <a:xfrm>
            <a:off x="564329" y="2449308"/>
            <a:ext cx="1858495" cy="2251710"/>
          </a:xfrm>
          <a:prstGeom prst="rect">
            <a:avLst/>
          </a:prstGeom>
          <a:noFill/>
          <a:ln w="9525">
            <a:noFill/>
            <a:miter lim="800000"/>
            <a:headEnd/>
            <a:tailEnd/>
          </a:ln>
        </p:spPr>
      </p:pic>
    </p:spTree>
    <p:extLst>
      <p:ext uri="{BB962C8B-B14F-4D97-AF65-F5344CB8AC3E}">
        <p14:creationId xmlns:p14="http://schemas.microsoft.com/office/powerpoint/2010/main" val="101839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3">
            <a:extLst>
              <a:ext uri="{FF2B5EF4-FFF2-40B4-BE49-F238E27FC236}">
                <a16:creationId xmlns:a16="http://schemas.microsoft.com/office/drawing/2014/main" id="{3F54E7C6-047A-874D-B260-4AAB179F7F04}"/>
              </a:ext>
            </a:extLst>
          </p:cNvPr>
          <p:cNvSpPr/>
          <p:nvPr/>
        </p:nvSpPr>
        <p:spPr>
          <a:xfrm>
            <a:off x="477079" y="265814"/>
            <a:ext cx="9386449" cy="111707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There has been a huge explosion of interest </a:t>
            </a:r>
          </a:p>
          <a:p>
            <a:pPr algn="ctr"/>
            <a:r>
              <a:rPr lang="en-US" sz="3600" dirty="0"/>
              <a:t>in mindfulness….</a:t>
            </a:r>
          </a:p>
        </p:txBody>
      </p:sp>
      <p:pic>
        <p:nvPicPr>
          <p:cNvPr id="5" name="Picture 2" descr="C:\Users\Alexandra.Arbogast\Pictures\60 min.png">
            <a:extLst>
              <a:ext uri="{FF2B5EF4-FFF2-40B4-BE49-F238E27FC236}">
                <a16:creationId xmlns:a16="http://schemas.microsoft.com/office/drawing/2014/main" id="{8F54973A-0367-2949-A006-3DDEEEBB77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63" r="7045"/>
          <a:stretch/>
        </p:blipFill>
        <p:spPr bwMode="auto">
          <a:xfrm>
            <a:off x="477079" y="2571826"/>
            <a:ext cx="4492486" cy="2909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F8FF2FD-72E9-0A49-B896-E1D7E63B8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406" y="2570922"/>
            <a:ext cx="2527141" cy="2895160"/>
          </a:xfrm>
          <a:prstGeom prst="rect">
            <a:avLst/>
          </a:prstGeom>
        </p:spPr>
      </p:pic>
      <p:pic>
        <p:nvPicPr>
          <p:cNvPr id="7" name="Content Placeholder 1">
            <a:extLst>
              <a:ext uri="{FF2B5EF4-FFF2-40B4-BE49-F238E27FC236}">
                <a16:creationId xmlns:a16="http://schemas.microsoft.com/office/drawing/2014/main" id="{AA216D66-3AF1-064B-85C9-9526202090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32404" y="2568679"/>
            <a:ext cx="2390271" cy="2860157"/>
          </a:xfrm>
          <a:prstGeom prst="rect">
            <a:avLst/>
          </a:prstGeom>
        </p:spPr>
      </p:pic>
    </p:spTree>
    <p:extLst>
      <p:ext uri="{BB962C8B-B14F-4D97-AF65-F5344CB8AC3E}">
        <p14:creationId xmlns:p14="http://schemas.microsoft.com/office/powerpoint/2010/main" val="340240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3">
            <a:extLst>
              <a:ext uri="{FF2B5EF4-FFF2-40B4-BE49-F238E27FC236}">
                <a16:creationId xmlns:a16="http://schemas.microsoft.com/office/drawing/2014/main" id="{5B183744-2F95-474E-90DF-DB79B69073AB}"/>
              </a:ext>
            </a:extLst>
          </p:cNvPr>
          <p:cNvSpPr/>
          <p:nvPr/>
        </p:nvSpPr>
        <p:spPr>
          <a:xfrm>
            <a:off x="477079" y="265814"/>
            <a:ext cx="9686252" cy="101838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dirty="0"/>
              <a:t>The evidence base typically applies to these courses….</a:t>
            </a:r>
          </a:p>
        </p:txBody>
      </p:sp>
      <p:sp>
        <p:nvSpPr>
          <p:cNvPr id="5" name="Rectangle 4">
            <a:extLst>
              <a:ext uri="{FF2B5EF4-FFF2-40B4-BE49-F238E27FC236}">
                <a16:creationId xmlns:a16="http://schemas.microsoft.com/office/drawing/2014/main" id="{924DCAE2-4539-3549-B74C-F6B8BF600FCC}"/>
              </a:ext>
            </a:extLst>
          </p:cNvPr>
          <p:cNvSpPr/>
          <p:nvPr/>
        </p:nvSpPr>
        <p:spPr>
          <a:xfrm>
            <a:off x="679167" y="1714951"/>
            <a:ext cx="10066204" cy="4708981"/>
          </a:xfrm>
          <a:prstGeom prst="rect">
            <a:avLst/>
          </a:prstGeom>
        </p:spPr>
        <p:txBody>
          <a:bodyPr wrap="square">
            <a:spAutoFit/>
          </a:bodyPr>
          <a:lstStyle/>
          <a:p>
            <a:r>
              <a:rPr lang="en-US" sz="2400" b="1" dirty="0">
                <a:solidFill>
                  <a:schemeClr val="tx2">
                    <a:lumMod val="50000"/>
                  </a:schemeClr>
                </a:solidFill>
              </a:rPr>
              <a:t>Mindfulness Based Stress Reduction (MBSR) </a:t>
            </a:r>
            <a:r>
              <a:rPr lang="en-US" sz="2400" dirty="0">
                <a:solidFill>
                  <a:schemeClr val="tx2">
                    <a:lumMod val="75000"/>
                  </a:schemeClr>
                </a:solidFill>
                <a:hlinkClick r:id="rId3"/>
              </a:rPr>
              <a:t>www.umassmed.edu/cfm</a:t>
            </a:r>
            <a:endParaRPr lang="en-US" sz="2400" dirty="0">
              <a:solidFill>
                <a:schemeClr val="tx2">
                  <a:lumMod val="75000"/>
                </a:schemeClr>
              </a:solidFill>
            </a:endParaRPr>
          </a:p>
          <a:p>
            <a:r>
              <a:rPr lang="en-US" sz="2400" b="1" dirty="0">
                <a:solidFill>
                  <a:schemeClr val="tx2">
                    <a:lumMod val="50000"/>
                  </a:schemeClr>
                </a:solidFill>
              </a:rPr>
              <a:t>Mindfulness Based Cognitive Therapy (MBCT) </a:t>
            </a:r>
            <a:r>
              <a:rPr lang="en-US" sz="2400" dirty="0">
                <a:hlinkClick r:id="rId4"/>
              </a:rPr>
              <a:t>http://mbct.co.uk/</a:t>
            </a:r>
            <a:endParaRPr lang="en-US" sz="2400" dirty="0"/>
          </a:p>
          <a:p>
            <a:r>
              <a:rPr lang="en-US" sz="2400" b="1" dirty="0">
                <a:solidFill>
                  <a:schemeClr val="tx2">
                    <a:lumMod val="50000"/>
                  </a:schemeClr>
                </a:solidFill>
              </a:rPr>
              <a:t>Breathworks</a:t>
            </a:r>
            <a:r>
              <a:rPr lang="en-US" sz="2400" dirty="0"/>
              <a:t> </a:t>
            </a:r>
            <a:r>
              <a:rPr lang="en-US" sz="2400" dirty="0">
                <a:hlinkClick r:id="rId5"/>
              </a:rPr>
              <a:t>www.breathworks-mindfulness.org.uk</a:t>
            </a:r>
            <a:endParaRPr lang="en-US" sz="2400" dirty="0"/>
          </a:p>
          <a:p>
            <a:r>
              <a:rPr lang="en-US" sz="2400" b="1" dirty="0">
                <a:solidFill>
                  <a:schemeClr val="tx2">
                    <a:lumMod val="50000"/>
                  </a:schemeClr>
                </a:solidFill>
              </a:rPr>
              <a:t>Mindfulness Based Living Course (MBLC)</a:t>
            </a:r>
            <a:r>
              <a:rPr lang="en-US" sz="2400" b="1" dirty="0"/>
              <a:t> </a:t>
            </a:r>
            <a:r>
              <a:rPr lang="en-US" sz="2400" dirty="0">
                <a:hlinkClick r:id="rId6"/>
              </a:rPr>
              <a:t>www.mindfulnessassociation.net</a:t>
            </a:r>
            <a:endParaRPr lang="en-US" sz="2400" dirty="0"/>
          </a:p>
          <a:p>
            <a:r>
              <a:rPr lang="en-US" sz="2400" b="1" dirty="0">
                <a:solidFill>
                  <a:schemeClr val="tx2">
                    <a:lumMod val="50000"/>
                  </a:schemeClr>
                </a:solidFill>
              </a:rPr>
              <a:t>Mindfulness Based Childbirth and Parenting (MBCP) </a:t>
            </a:r>
            <a:r>
              <a:rPr lang="en-US" sz="2400" dirty="0">
                <a:hlinkClick r:id="rId7"/>
              </a:rPr>
              <a:t>www.mindfulbirthing.org</a:t>
            </a:r>
            <a:r>
              <a:rPr lang="en-US" sz="2400" dirty="0"/>
              <a:t> </a:t>
            </a:r>
          </a:p>
          <a:p>
            <a:r>
              <a:rPr lang="en-US" sz="2400" b="1" dirty="0">
                <a:solidFill>
                  <a:schemeClr val="tx2">
                    <a:lumMod val="50000"/>
                  </a:schemeClr>
                </a:solidFill>
              </a:rPr>
              <a:t>Mindfulness Based Relapse Prevention (MBRP) </a:t>
            </a:r>
            <a:r>
              <a:rPr lang="en-US" sz="2400" dirty="0">
                <a:hlinkClick r:id="rId8"/>
              </a:rPr>
              <a:t>http://www.mindfulrp.com</a:t>
            </a:r>
            <a:endParaRPr lang="en-US" sz="2400" dirty="0"/>
          </a:p>
          <a:p>
            <a:endParaRPr lang="en-US" sz="2400" i="1" dirty="0"/>
          </a:p>
          <a:p>
            <a:r>
              <a:rPr lang="en-US" sz="2400" i="1" dirty="0">
                <a:solidFill>
                  <a:schemeClr val="tx2">
                    <a:lumMod val="75000"/>
                  </a:schemeClr>
                </a:solidFill>
              </a:rPr>
              <a:t>These programmes are: Informed by a clear rationale; Teacher-led; </a:t>
            </a:r>
          </a:p>
          <a:p>
            <a:r>
              <a:rPr lang="en-US" sz="2400" i="1" dirty="0">
                <a:solidFill>
                  <a:schemeClr val="tx2">
                    <a:lumMod val="75000"/>
                  </a:schemeClr>
                </a:solidFill>
              </a:rPr>
              <a:t>Have been developed to be scalable; Have a set curriculum, typically at least eight sessions with 30 – 45 mins daily home practice, incremental development and experiential learning; and have a clear commitment to be evidence-based. </a:t>
            </a:r>
            <a:endParaRPr lang="en-US" sz="2400" dirty="0">
              <a:solidFill>
                <a:schemeClr val="tx2">
                  <a:lumMod val="75000"/>
                </a:schemeClr>
              </a:solidFill>
            </a:endParaRPr>
          </a:p>
          <a:p>
            <a:endParaRPr lang="en-US" dirty="0">
              <a:solidFill>
                <a:schemeClr val="tx2">
                  <a:lumMod val="75000"/>
                </a:schemeClr>
              </a:solidFill>
            </a:endParaRPr>
          </a:p>
          <a:p>
            <a:endParaRPr lang="en-US" i="1" dirty="0"/>
          </a:p>
        </p:txBody>
      </p:sp>
    </p:spTree>
    <p:extLst>
      <p:ext uri="{BB962C8B-B14F-4D97-AF65-F5344CB8AC3E}">
        <p14:creationId xmlns:p14="http://schemas.microsoft.com/office/powerpoint/2010/main" val="2252910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3">
            <a:extLst>
              <a:ext uri="{FF2B5EF4-FFF2-40B4-BE49-F238E27FC236}">
                <a16:creationId xmlns:a16="http://schemas.microsoft.com/office/drawing/2014/main" id="{0F013146-FDE7-824F-A693-092FB16475DF}"/>
              </a:ext>
            </a:extLst>
          </p:cNvPr>
          <p:cNvSpPr/>
          <p:nvPr/>
        </p:nvSpPr>
        <p:spPr>
          <a:xfrm>
            <a:off x="477079" y="265814"/>
            <a:ext cx="9926095"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Training Centres and Regulatory Bodies </a:t>
            </a:r>
          </a:p>
        </p:txBody>
      </p:sp>
      <p:sp>
        <p:nvSpPr>
          <p:cNvPr id="5" name="Rectangle 4">
            <a:extLst>
              <a:ext uri="{FF2B5EF4-FFF2-40B4-BE49-F238E27FC236}">
                <a16:creationId xmlns:a16="http://schemas.microsoft.com/office/drawing/2014/main" id="{130AD323-CD6C-454D-9D45-3B2F71FCA834}"/>
              </a:ext>
            </a:extLst>
          </p:cNvPr>
          <p:cNvSpPr/>
          <p:nvPr/>
        </p:nvSpPr>
        <p:spPr>
          <a:xfrm>
            <a:off x="647826" y="1944760"/>
            <a:ext cx="10654208" cy="4647426"/>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accent1">
                    <a:lumMod val="50000"/>
                  </a:schemeClr>
                </a:solidFill>
              </a:rPr>
              <a:t>UK Network for Mindfulness-Based Teacher Training Organisations </a:t>
            </a:r>
            <a:r>
              <a:rPr lang="en-US" sz="2200" i="1" dirty="0">
                <a:solidFill>
                  <a:schemeClr val="accent1">
                    <a:lumMod val="50000"/>
                  </a:schemeClr>
                </a:solidFill>
              </a:rPr>
              <a:t>setting standards for mindfulness-based teaching </a:t>
            </a:r>
            <a:r>
              <a:rPr lang="en-US" sz="2200" dirty="0">
                <a:solidFill>
                  <a:schemeClr val="accent1">
                    <a:lumMod val="50000"/>
                  </a:schemeClr>
                </a:solidFill>
                <a:hlinkClick r:id="rId3">
                  <a:extLst>
                    <a:ext uri="{A12FA001-AC4F-418D-AE19-62706E023703}">
                      <ahyp:hlinkClr xmlns:ahyp="http://schemas.microsoft.com/office/drawing/2018/hyperlinkcolor" val="tx"/>
                    </a:ext>
                  </a:extLst>
                </a:hlinkClick>
              </a:rPr>
              <a:t>www.mindfulnessteachersuk.org.uk</a:t>
            </a:r>
            <a:endParaRPr lang="en-US" sz="2200" dirty="0">
              <a:solidFill>
                <a:schemeClr val="accent1">
                  <a:lumMod val="50000"/>
                </a:schemeClr>
              </a:solidFill>
            </a:endParaRPr>
          </a:p>
          <a:p>
            <a:endParaRPr lang="en-US" sz="2200" dirty="0">
              <a:solidFill>
                <a:schemeClr val="accent1">
                  <a:lumMod val="50000"/>
                </a:schemeClr>
              </a:solidFill>
            </a:endParaRPr>
          </a:p>
          <a:p>
            <a:pPr marL="342900" indent="-342900">
              <a:buFont typeface="Arial" panose="020B0604020202020204" pitchFamily="34" charset="0"/>
              <a:buChar char="•"/>
            </a:pPr>
            <a:r>
              <a:rPr lang="en-US" sz="2200" dirty="0">
                <a:solidFill>
                  <a:schemeClr val="accent1">
                    <a:lumMod val="50000"/>
                  </a:schemeClr>
                </a:solidFill>
              </a:rPr>
              <a:t>UK Network for Mindfulness-Based Teachers Good practice guidelines for teaching mindfulness-based courses </a:t>
            </a:r>
            <a:r>
              <a:rPr lang="en-US" sz="2200" dirty="0">
                <a:solidFill>
                  <a:schemeClr val="accent1">
                    <a:lumMod val="50000"/>
                  </a:schemeClr>
                </a:solidFill>
                <a:hlinkClick r:id="rId4">
                  <a:extLst>
                    <a:ext uri="{A12FA001-AC4F-418D-AE19-62706E023703}">
                      <ahyp:hlinkClr xmlns:ahyp="http://schemas.microsoft.com/office/drawing/2018/hyperlinkcolor" val="tx"/>
                    </a:ext>
                  </a:extLst>
                </a:hlinkClick>
              </a:rPr>
              <a:t>www.mindfulnessteachersuk.org.uk/pdf/UK%20MB%20teacher%20GPG%202015%20final%202.pdf</a:t>
            </a:r>
            <a:endParaRPr lang="en-US" sz="2200" dirty="0">
              <a:solidFill>
                <a:schemeClr val="accent1">
                  <a:lumMod val="50000"/>
                </a:schemeClr>
              </a:solidFill>
            </a:endParaRPr>
          </a:p>
          <a:p>
            <a:endParaRPr lang="en-US" sz="2200" dirty="0">
              <a:solidFill>
                <a:schemeClr val="accent1">
                  <a:lumMod val="50000"/>
                </a:schemeClr>
              </a:solidFill>
            </a:endParaRPr>
          </a:p>
          <a:p>
            <a:pPr marL="342900" indent="-342900">
              <a:buFont typeface="Arial" panose="020B0604020202020204" pitchFamily="34" charset="0"/>
              <a:buChar char="•"/>
            </a:pPr>
            <a:r>
              <a:rPr lang="en-US" sz="2200" dirty="0">
                <a:solidFill>
                  <a:schemeClr val="accent1">
                    <a:lumMod val="50000"/>
                  </a:schemeClr>
                </a:solidFill>
              </a:rPr>
              <a:t>The Universities of Bangor, Exeter and Oxford Mindfulness-based Interventions Teaching Assessment Criteria (MBI:TAC) </a:t>
            </a:r>
            <a:r>
              <a:rPr lang="en-US" sz="2200" dirty="0">
                <a:solidFill>
                  <a:schemeClr val="accent1">
                    <a:lumMod val="50000"/>
                  </a:schemeClr>
                </a:solidFill>
                <a:hlinkClick r:id="rId5">
                  <a:extLst>
                    <a:ext uri="{A12FA001-AC4F-418D-AE19-62706E023703}">
                      <ahyp:hlinkClr xmlns:ahyp="http://schemas.microsoft.com/office/drawing/2018/hyperlinkcolor" val="tx"/>
                    </a:ext>
                  </a:extLst>
                </a:hlinkClick>
              </a:rPr>
              <a:t>www.mindfulnessteachersuk.org.uk/pdf/MBI-TAC%20manual,%20summary%20&amp;%20addendums%2005-16.pdf</a:t>
            </a:r>
            <a:endParaRPr lang="en-US" sz="2200" dirty="0">
              <a:solidFill>
                <a:schemeClr val="accent1">
                  <a:lumMod val="50000"/>
                </a:schemeClr>
              </a:solidFill>
            </a:endParaRPr>
          </a:p>
          <a:p>
            <a:endParaRPr lang="en-US" dirty="0"/>
          </a:p>
          <a:p>
            <a:endParaRPr lang="en-US" dirty="0"/>
          </a:p>
          <a:p>
            <a:endParaRPr lang="en-US" dirty="0"/>
          </a:p>
        </p:txBody>
      </p:sp>
    </p:spTree>
    <p:extLst>
      <p:ext uri="{BB962C8B-B14F-4D97-AF65-F5344CB8AC3E}">
        <p14:creationId xmlns:p14="http://schemas.microsoft.com/office/powerpoint/2010/main" val="499292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A40EEEF-91B4-084D-B381-A76C392E91E0}"/>
              </a:ext>
            </a:extLst>
          </p:cNvPr>
          <p:cNvPicPr>
            <a:picLocks noChangeAspect="1"/>
          </p:cNvPicPr>
          <p:nvPr/>
        </p:nvPicPr>
        <p:blipFill>
          <a:blip r:embed="rId2"/>
          <a:stretch>
            <a:fillRect/>
          </a:stretch>
        </p:blipFill>
        <p:spPr>
          <a:xfrm>
            <a:off x="10332794" y="365129"/>
            <a:ext cx="1544412" cy="965204"/>
          </a:xfrm>
          <a:prstGeom prst="rect">
            <a:avLst/>
          </a:prstGeom>
          <a:noFill/>
          <a:ln cap="flat">
            <a:noFill/>
          </a:ln>
        </p:spPr>
      </p:pic>
      <p:sp>
        <p:nvSpPr>
          <p:cNvPr id="3" name="Text Placeholder 6">
            <a:extLst>
              <a:ext uri="{FF2B5EF4-FFF2-40B4-BE49-F238E27FC236}">
                <a16:creationId xmlns:a16="http://schemas.microsoft.com/office/drawing/2014/main" id="{06C52937-3D1D-914C-A92C-6B3CCA98C8DE}"/>
              </a:ext>
            </a:extLst>
          </p:cNvPr>
          <p:cNvSpPr txBox="1">
            <a:spLocks noGrp="1"/>
          </p:cNvSpPr>
          <p:nvPr>
            <p:ph type="body" idx="1"/>
          </p:nvPr>
        </p:nvSpPr>
        <p:spPr>
          <a:xfrm>
            <a:off x="839784" y="2156178"/>
            <a:ext cx="5157782" cy="1684777"/>
          </a:xfrm>
        </p:spPr>
        <p:txBody>
          <a:bodyPr/>
          <a:lstStyle/>
          <a:p>
            <a:r>
              <a:rPr lang="en-US" dirty="0">
                <a:solidFill>
                  <a:schemeClr val="accent1">
                    <a:lumMod val="50000"/>
                  </a:schemeClr>
                </a:solidFill>
              </a:rPr>
              <a:t>”In today’s rush we all think too much – seek too much – want to much – and forget about the joy of just being” Eckhart Tolle</a:t>
            </a:r>
          </a:p>
        </p:txBody>
      </p:sp>
      <p:sp>
        <p:nvSpPr>
          <p:cNvPr id="4" name="Text Placeholder 8">
            <a:extLst>
              <a:ext uri="{FF2B5EF4-FFF2-40B4-BE49-F238E27FC236}">
                <a16:creationId xmlns:a16="http://schemas.microsoft.com/office/drawing/2014/main" id="{C729B080-D0E8-ED46-A3D7-1E599D490406}"/>
              </a:ext>
            </a:extLst>
          </p:cNvPr>
          <p:cNvSpPr txBox="1">
            <a:spLocks noGrp="1"/>
          </p:cNvSpPr>
          <p:nvPr>
            <p:ph type="body" idx="3"/>
          </p:nvPr>
        </p:nvSpPr>
        <p:spPr>
          <a:xfrm>
            <a:off x="6194436" y="2336799"/>
            <a:ext cx="5183184" cy="3521070"/>
          </a:xfrm>
        </p:spPr>
        <p:txBody>
          <a:bodyPr/>
          <a:lstStyle/>
          <a:p>
            <a:r>
              <a:rPr lang="en-US" dirty="0">
                <a:solidFill>
                  <a:schemeClr val="accent1">
                    <a:lumMod val="50000"/>
                  </a:schemeClr>
                </a:solidFill>
              </a:rPr>
              <a:t>“Mindfulness is simply being aware of what is happening right now without wishing it were different. </a:t>
            </a:r>
          </a:p>
          <a:p>
            <a:r>
              <a:rPr lang="en-US" dirty="0">
                <a:solidFill>
                  <a:schemeClr val="accent1">
                    <a:lumMod val="50000"/>
                  </a:schemeClr>
                </a:solidFill>
              </a:rPr>
              <a:t>Enjoying the present without holding on when it changes. (which it will) </a:t>
            </a:r>
          </a:p>
          <a:p>
            <a:r>
              <a:rPr lang="en-US" dirty="0">
                <a:solidFill>
                  <a:schemeClr val="accent1">
                    <a:lumMod val="50000"/>
                  </a:schemeClr>
                </a:solidFill>
              </a:rPr>
              <a:t>Being with the unpleasant without fearing it will always be this way. (which it won’t)” </a:t>
            </a:r>
          </a:p>
          <a:p>
            <a:r>
              <a:rPr lang="en-US" dirty="0">
                <a:solidFill>
                  <a:schemeClr val="accent1">
                    <a:lumMod val="50000"/>
                  </a:schemeClr>
                </a:solidFill>
              </a:rPr>
              <a:t>James </a:t>
            </a:r>
            <a:r>
              <a:rPr lang="en-US" dirty="0" err="1">
                <a:solidFill>
                  <a:schemeClr val="accent1">
                    <a:lumMod val="50000"/>
                  </a:schemeClr>
                </a:solidFill>
              </a:rPr>
              <a:t>Baraz</a:t>
            </a:r>
            <a:endParaRPr lang="en-US" dirty="0">
              <a:solidFill>
                <a:schemeClr val="accent1">
                  <a:lumMod val="50000"/>
                </a:schemeClr>
              </a:solidFill>
            </a:endParaRPr>
          </a:p>
        </p:txBody>
      </p:sp>
      <p:sp>
        <p:nvSpPr>
          <p:cNvPr id="5" name="Title 10">
            <a:extLst>
              <a:ext uri="{FF2B5EF4-FFF2-40B4-BE49-F238E27FC236}">
                <a16:creationId xmlns:a16="http://schemas.microsoft.com/office/drawing/2014/main" id="{B21E1AFB-364A-8447-AF76-F560E9FF3049}"/>
              </a:ext>
            </a:extLst>
          </p:cNvPr>
          <p:cNvSpPr txBox="1">
            <a:spLocks noGrp="1"/>
          </p:cNvSpPr>
          <p:nvPr>
            <p:ph type="title"/>
          </p:nvPr>
        </p:nvSpPr>
        <p:spPr/>
        <p:txBody>
          <a:bodyPr/>
          <a:lstStyle/>
          <a:p>
            <a:r>
              <a:rPr lang="en-US" dirty="0">
                <a:solidFill>
                  <a:schemeClr val="accent1">
                    <a:lumMod val="50000"/>
                  </a:schemeClr>
                </a:solidFill>
              </a:rPr>
              <a:t>Why be mindful?</a:t>
            </a:r>
          </a:p>
        </p:txBody>
      </p:sp>
    </p:spTree>
    <p:extLst>
      <p:ext uri="{BB962C8B-B14F-4D97-AF65-F5344CB8AC3E}">
        <p14:creationId xmlns:p14="http://schemas.microsoft.com/office/powerpoint/2010/main" val="92821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A40EEEF-91B4-084D-B381-A76C392E91E0}"/>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graphicFrame>
        <p:nvGraphicFramePr>
          <p:cNvPr id="6" name="Diagram 5">
            <a:extLst>
              <a:ext uri="{FF2B5EF4-FFF2-40B4-BE49-F238E27FC236}">
                <a16:creationId xmlns:a16="http://schemas.microsoft.com/office/drawing/2014/main" id="{9AF24C85-772A-994F-9A93-AED96EFB7EBC}"/>
              </a:ext>
            </a:extLst>
          </p:cNvPr>
          <p:cNvGraphicFramePr/>
          <p:nvPr>
            <p:extLst>
              <p:ext uri="{D42A27DB-BD31-4B8C-83A1-F6EECF244321}">
                <p14:modId xmlns:p14="http://schemas.microsoft.com/office/powerpoint/2010/main" val="328116553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94952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7">
            <a:extLst>
              <a:ext uri="{FF2B5EF4-FFF2-40B4-BE49-F238E27FC236}">
                <a16:creationId xmlns:a16="http://schemas.microsoft.com/office/drawing/2014/main" id="{6C195F3A-C8AA-3D40-88F9-84D9944E2798}"/>
              </a:ext>
            </a:extLst>
          </p:cNvPr>
          <p:cNvSpPr/>
          <p:nvPr/>
        </p:nvSpPr>
        <p:spPr>
          <a:xfrm>
            <a:off x="184232" y="483302"/>
            <a:ext cx="9589355"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Is mindfulness thinking about nothing?</a:t>
            </a:r>
          </a:p>
        </p:txBody>
      </p:sp>
      <p:sp>
        <p:nvSpPr>
          <p:cNvPr id="5" name="Content Placeholder 2">
            <a:extLst>
              <a:ext uri="{FF2B5EF4-FFF2-40B4-BE49-F238E27FC236}">
                <a16:creationId xmlns:a16="http://schemas.microsoft.com/office/drawing/2014/main" id="{7BABB38D-FC66-A84D-990E-CBA0EB2E1299}"/>
              </a:ext>
            </a:extLst>
          </p:cNvPr>
          <p:cNvSpPr txBox="1">
            <a:spLocks/>
          </p:cNvSpPr>
          <p:nvPr/>
        </p:nvSpPr>
        <p:spPr>
          <a:xfrm>
            <a:off x="420593" y="2023360"/>
            <a:ext cx="6792910" cy="4351338"/>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solidFill>
                  <a:schemeClr val="tx2">
                    <a:lumMod val="75000"/>
                  </a:schemeClr>
                </a:solidFill>
              </a:rPr>
              <a:t>NO! Mindfulness meditation is paying  attention in a systemic way to whatever   you decide to focus on, which can include awareness of your thoughts. </a:t>
            </a:r>
          </a:p>
          <a:p>
            <a:r>
              <a:rPr lang="en-CA" dirty="0">
                <a:solidFill>
                  <a:schemeClr val="tx2">
                    <a:lumMod val="75000"/>
                  </a:schemeClr>
                </a:solidFill>
              </a:rPr>
              <a:t>By listening to your thoughts, you discover your habitual patterns. </a:t>
            </a:r>
          </a:p>
          <a:p>
            <a:r>
              <a:rPr lang="en-CA" dirty="0">
                <a:solidFill>
                  <a:schemeClr val="tx2">
                    <a:lumMod val="75000"/>
                  </a:schemeClr>
                </a:solidFill>
              </a:rPr>
              <a:t>Your thoughts have a large impact on your emotions and the decisions that you make so paying attention to them is helpful.</a:t>
            </a:r>
          </a:p>
        </p:txBody>
      </p:sp>
      <p:pic>
        <p:nvPicPr>
          <p:cNvPr id="6" name="Picture 5" descr="Screen Shot 2017-06-23 at 11.25.36.png">
            <a:extLst>
              <a:ext uri="{FF2B5EF4-FFF2-40B4-BE49-F238E27FC236}">
                <a16:creationId xmlns:a16="http://schemas.microsoft.com/office/drawing/2014/main" id="{339E7134-8565-7641-900F-2648B69332DE}"/>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000"/>
                    </a14:imgEffect>
                  </a14:imgLayer>
                </a14:imgProps>
              </a:ext>
            </a:extLst>
          </a:blip>
          <a:srcRect r="2557"/>
          <a:stretch/>
        </p:blipFill>
        <p:spPr>
          <a:xfrm>
            <a:off x="7490956" y="1754279"/>
            <a:ext cx="3366051" cy="4889500"/>
          </a:xfrm>
          <a:prstGeom prst="rect">
            <a:avLst/>
          </a:prstGeom>
        </p:spPr>
      </p:pic>
    </p:spTree>
    <p:extLst>
      <p:ext uri="{BB962C8B-B14F-4D97-AF65-F5344CB8AC3E}">
        <p14:creationId xmlns:p14="http://schemas.microsoft.com/office/powerpoint/2010/main" val="4017031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7">
            <a:extLst>
              <a:ext uri="{FF2B5EF4-FFF2-40B4-BE49-F238E27FC236}">
                <a16:creationId xmlns:a16="http://schemas.microsoft.com/office/drawing/2014/main" id="{9F2E042E-0E8F-3F45-9574-F7CBE903617D}"/>
              </a:ext>
            </a:extLst>
          </p:cNvPr>
          <p:cNvSpPr/>
          <p:nvPr/>
        </p:nvSpPr>
        <p:spPr>
          <a:xfrm>
            <a:off x="477079" y="265814"/>
            <a:ext cx="9311498"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t>Do you meditate to relax?</a:t>
            </a:r>
          </a:p>
        </p:txBody>
      </p:sp>
      <p:sp>
        <p:nvSpPr>
          <p:cNvPr id="5" name="TextBox 4">
            <a:extLst>
              <a:ext uri="{FF2B5EF4-FFF2-40B4-BE49-F238E27FC236}">
                <a16:creationId xmlns:a16="http://schemas.microsoft.com/office/drawing/2014/main" id="{03C421E3-90FA-4E49-8862-8077E26F2E4C}"/>
              </a:ext>
            </a:extLst>
          </p:cNvPr>
          <p:cNvSpPr txBox="1">
            <a:spLocks noChangeArrowheads="1"/>
          </p:cNvSpPr>
          <p:nvPr/>
        </p:nvSpPr>
        <p:spPr bwMode="auto">
          <a:xfrm>
            <a:off x="675923" y="2111805"/>
            <a:ext cx="8167698" cy="4154984"/>
          </a:xfrm>
          <a:prstGeom prst="rect">
            <a:avLst/>
          </a:prstGeom>
          <a:noFill/>
          <a:ln w="9525">
            <a:noFill/>
            <a:miter lim="800000"/>
            <a:headEnd/>
            <a:tailEnd/>
          </a:ln>
        </p:spPr>
        <p:txBody>
          <a:bodyPr wrap="square">
            <a:prstTxWarp prst="textNoShape">
              <a:avLst/>
            </a:prstTxWarp>
            <a:spAutoFit/>
          </a:bodyPr>
          <a:lstStyle/>
          <a:p>
            <a:pPr>
              <a:buFont typeface="Arial"/>
              <a:buChar char="•"/>
            </a:pPr>
            <a:r>
              <a:rPr lang="en-CA" sz="2400" dirty="0">
                <a:solidFill>
                  <a:schemeClr val="tx2">
                    <a:lumMod val="75000"/>
                  </a:schemeClr>
                </a:solidFill>
                <a:latin typeface="Calibri" pitchFamily="-111" charset="0"/>
              </a:rPr>
              <a:t> The aim of mindfulness isn’t to make you feel more  relaxed. </a:t>
            </a:r>
          </a:p>
          <a:p>
            <a:r>
              <a:rPr lang="en-CA" sz="2400" dirty="0">
                <a:solidFill>
                  <a:schemeClr val="tx2">
                    <a:lumMod val="75000"/>
                  </a:schemeClr>
                </a:solidFill>
                <a:latin typeface="Calibri" pitchFamily="-111" charset="0"/>
              </a:rPr>
              <a:t>   Trying to relax only causes more tension. </a:t>
            </a:r>
          </a:p>
          <a:p>
            <a:endParaRPr lang="en-CA" sz="2400" dirty="0">
              <a:solidFill>
                <a:schemeClr val="tx2">
                  <a:lumMod val="75000"/>
                </a:schemeClr>
              </a:solidFill>
              <a:latin typeface="Calibri" pitchFamily="-111" charset="0"/>
            </a:endParaRPr>
          </a:p>
          <a:p>
            <a:pPr>
              <a:buFont typeface="Arial"/>
              <a:buChar char="•"/>
            </a:pPr>
            <a:r>
              <a:rPr lang="en-CA" sz="2400" dirty="0">
                <a:solidFill>
                  <a:schemeClr val="tx2">
                    <a:lumMod val="75000"/>
                  </a:schemeClr>
                </a:solidFill>
                <a:latin typeface="Calibri" pitchFamily="-111" charset="0"/>
              </a:rPr>
              <a:t> Mindfulness is accepting your moment by moment experience.</a:t>
            </a:r>
          </a:p>
          <a:p>
            <a:pPr>
              <a:buFont typeface="Arial"/>
              <a:buChar char="•"/>
            </a:pPr>
            <a:endParaRPr lang="en-CA" sz="2400" dirty="0">
              <a:solidFill>
                <a:schemeClr val="tx2">
                  <a:lumMod val="75000"/>
                </a:schemeClr>
              </a:solidFill>
              <a:latin typeface="Calibri" pitchFamily="-111" charset="0"/>
            </a:endParaRPr>
          </a:p>
          <a:p>
            <a:pPr>
              <a:buFont typeface="Arial"/>
              <a:buChar char="•"/>
            </a:pPr>
            <a:r>
              <a:rPr lang="en-CA" sz="2400" dirty="0">
                <a:solidFill>
                  <a:schemeClr val="tx2">
                    <a:lumMod val="75000"/>
                  </a:schemeClr>
                </a:solidFill>
                <a:latin typeface="Calibri" pitchFamily="-111" charset="0"/>
              </a:rPr>
              <a:t> So if you are tense, mindfulness is being aware of that tension - Where do you feel tense? What’s it shape, colour, texture?  </a:t>
            </a:r>
          </a:p>
          <a:p>
            <a:r>
              <a:rPr lang="en-CA" sz="2400" dirty="0">
                <a:solidFill>
                  <a:schemeClr val="tx2">
                    <a:lumMod val="75000"/>
                  </a:schemeClr>
                </a:solidFill>
                <a:latin typeface="Calibri" pitchFamily="-111" charset="0"/>
              </a:rPr>
              <a:t>   What’s your reaction to this tension, your thoughts? </a:t>
            </a:r>
          </a:p>
          <a:p>
            <a:endParaRPr lang="en-CA" sz="2400" dirty="0">
              <a:solidFill>
                <a:schemeClr val="tx2">
                  <a:lumMod val="75000"/>
                </a:schemeClr>
              </a:solidFill>
              <a:latin typeface="Calibri" pitchFamily="-111" charset="0"/>
            </a:endParaRPr>
          </a:p>
          <a:p>
            <a:pPr>
              <a:buFont typeface="Arial"/>
              <a:buChar char="•"/>
            </a:pPr>
            <a:r>
              <a:rPr lang="en-CA" sz="2400" dirty="0">
                <a:solidFill>
                  <a:schemeClr val="tx2">
                    <a:lumMod val="75000"/>
                  </a:schemeClr>
                </a:solidFill>
                <a:latin typeface="Calibri" pitchFamily="-111" charset="0"/>
              </a:rPr>
              <a:t> Doing this often leads to relaxation, but it is not the aim </a:t>
            </a:r>
          </a:p>
          <a:p>
            <a:r>
              <a:rPr lang="en-CA" sz="2400" dirty="0">
                <a:solidFill>
                  <a:schemeClr val="tx2">
                    <a:lumMod val="75000"/>
                  </a:schemeClr>
                </a:solidFill>
                <a:latin typeface="Calibri" pitchFamily="-111" charset="0"/>
              </a:rPr>
              <a:t>   of the practise.</a:t>
            </a:r>
          </a:p>
        </p:txBody>
      </p:sp>
      <p:pic>
        <p:nvPicPr>
          <p:cNvPr id="6" name="Picture 5" descr="Screen Shot 2017-06-20 at 15.16.33.png">
            <a:extLst>
              <a:ext uri="{FF2B5EF4-FFF2-40B4-BE49-F238E27FC236}">
                <a16:creationId xmlns:a16="http://schemas.microsoft.com/office/drawing/2014/main" id="{C2CAE510-3717-5C4D-9DE1-3F73C843D0C9}"/>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000"/>
                    </a14:imgEffect>
                  </a14:imgLayer>
                </a14:imgProps>
              </a:ext>
            </a:extLst>
          </a:blip>
          <a:srcRect l="19045" r="9874"/>
          <a:stretch/>
        </p:blipFill>
        <p:spPr>
          <a:xfrm>
            <a:off x="8843621" y="1832463"/>
            <a:ext cx="1979054" cy="4102415"/>
          </a:xfrm>
          <a:prstGeom prst="rect">
            <a:avLst/>
          </a:prstGeom>
        </p:spPr>
      </p:pic>
    </p:spTree>
    <p:extLst>
      <p:ext uri="{BB962C8B-B14F-4D97-AF65-F5344CB8AC3E}">
        <p14:creationId xmlns:p14="http://schemas.microsoft.com/office/powerpoint/2010/main" val="4165140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345F-491A-5D44-ACB0-0C87C5D75A1A}"/>
              </a:ext>
            </a:extLst>
          </p:cNvPr>
          <p:cNvSpPr txBox="1">
            <a:spLocks noGrp="1"/>
          </p:cNvSpPr>
          <p:nvPr>
            <p:ph type="title"/>
          </p:nvPr>
        </p:nvSpPr>
        <p:spPr>
          <a:xfrm>
            <a:off x="396768" y="223241"/>
            <a:ext cx="9541712" cy="1325559"/>
          </a:xfrm>
          <a:solidFill>
            <a:schemeClr val="accent1">
              <a:lumMod val="50000"/>
            </a:schemeClr>
          </a:solidFill>
        </p:spPr>
        <p:txBody>
          <a:bodyPr/>
          <a:lstStyle/>
          <a:p>
            <a:r>
              <a:rPr lang="en-US" dirty="0">
                <a:solidFill>
                  <a:schemeClr val="bg1"/>
                </a:solidFill>
              </a:rPr>
              <a:t>How does mindfulness help us to age well?</a:t>
            </a:r>
          </a:p>
        </p:txBody>
      </p:sp>
      <p:pic>
        <p:nvPicPr>
          <p:cNvPr id="3" name="Picture 4">
            <a:extLst>
              <a:ext uri="{FF2B5EF4-FFF2-40B4-BE49-F238E27FC236}">
                <a16:creationId xmlns:a16="http://schemas.microsoft.com/office/drawing/2014/main" id="{7894DBE8-475F-044B-9B60-425EFA78BF27}"/>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4" name="Content Placeholder 2">
            <a:extLst>
              <a:ext uri="{FF2B5EF4-FFF2-40B4-BE49-F238E27FC236}">
                <a16:creationId xmlns:a16="http://schemas.microsoft.com/office/drawing/2014/main" id="{12E6D264-C14F-4D43-BDD6-B6C1DF99185E}"/>
              </a:ext>
            </a:extLst>
          </p:cNvPr>
          <p:cNvSpPr>
            <a:spLocks noGrp="1"/>
          </p:cNvSpPr>
          <p:nvPr>
            <p:ph idx="1"/>
          </p:nvPr>
        </p:nvSpPr>
        <p:spPr>
          <a:xfrm>
            <a:off x="457199" y="1600200"/>
            <a:ext cx="10007595" cy="4525963"/>
          </a:xfrm>
        </p:spPr>
        <p:txBody>
          <a:bodyPr>
            <a:normAutofit fontScale="85000" lnSpcReduction="20000"/>
          </a:bodyPr>
          <a:lstStyle/>
          <a:p>
            <a:pPr lvl="0"/>
            <a:r>
              <a:rPr lang="en-GB" dirty="0">
                <a:solidFill>
                  <a:schemeClr val="accent1">
                    <a:lumMod val="50000"/>
                  </a:schemeClr>
                </a:solidFill>
              </a:rPr>
              <a:t>Mindfulness can reduce chronic pain and the emotional reaction to it. Recent research shows that pain ‘unpleasantness’ levels can be reduced by 57 per cent while accomplished </a:t>
            </a:r>
            <a:r>
              <a:rPr lang="en-GB" dirty="0" err="1">
                <a:solidFill>
                  <a:schemeClr val="accent1">
                    <a:lumMod val="50000"/>
                  </a:schemeClr>
                </a:solidFill>
              </a:rPr>
              <a:t>meditators</a:t>
            </a:r>
            <a:r>
              <a:rPr lang="en-GB" dirty="0">
                <a:solidFill>
                  <a:schemeClr val="accent1">
                    <a:lumMod val="50000"/>
                  </a:schemeClr>
                </a:solidFill>
              </a:rPr>
              <a:t> report reductions of up to 93 per cent.</a:t>
            </a:r>
            <a:endParaRPr lang="en-US" dirty="0">
              <a:solidFill>
                <a:schemeClr val="accent1">
                  <a:lumMod val="50000"/>
                </a:schemeClr>
              </a:solidFill>
            </a:endParaRPr>
          </a:p>
          <a:p>
            <a:pPr lvl="0"/>
            <a:r>
              <a:rPr lang="en-GB" dirty="0">
                <a:solidFill>
                  <a:schemeClr val="accent1">
                    <a:lumMod val="50000"/>
                  </a:schemeClr>
                </a:solidFill>
              </a:rPr>
              <a:t>Clinical trials show that mindfulness improves mood and quality of life in chronic conditions such as fibromyalgia and lower back pain, in chronic functional disorders such as IBS, and in challenging medical illnesses, including multiple sclerosis and cancer.</a:t>
            </a:r>
            <a:endParaRPr lang="en-US" dirty="0">
              <a:solidFill>
                <a:schemeClr val="accent1">
                  <a:lumMod val="50000"/>
                </a:schemeClr>
              </a:solidFill>
            </a:endParaRPr>
          </a:p>
          <a:p>
            <a:pPr lvl="0"/>
            <a:r>
              <a:rPr lang="en-GB" dirty="0">
                <a:solidFill>
                  <a:schemeClr val="accent1">
                    <a:lumMod val="50000"/>
                  </a:schemeClr>
                </a:solidFill>
              </a:rPr>
              <a:t>Mindfulness enhances mental and physical stamina and resilience.</a:t>
            </a:r>
          </a:p>
          <a:p>
            <a:pPr lvl="0"/>
            <a:r>
              <a:rPr lang="en-GB" dirty="0">
                <a:solidFill>
                  <a:schemeClr val="accent1">
                    <a:lumMod val="50000"/>
                  </a:schemeClr>
                </a:solidFill>
              </a:rPr>
              <a:t>Meditation and mindfulness improve control of blood sugar in type II diabetes.</a:t>
            </a:r>
            <a:endParaRPr lang="en-US" dirty="0">
              <a:solidFill>
                <a:schemeClr val="accent1">
                  <a:lumMod val="50000"/>
                </a:schemeClr>
              </a:solidFill>
            </a:endParaRPr>
          </a:p>
          <a:p>
            <a:pPr lvl="0"/>
            <a:r>
              <a:rPr lang="en-GB" dirty="0">
                <a:solidFill>
                  <a:schemeClr val="accent1">
                    <a:lumMod val="50000"/>
                  </a:schemeClr>
                </a:solidFill>
              </a:rPr>
              <a:t>Meditation improves heart and circulatory health by reducing blood pressure and lowering the risk of hypertension. Mindfulness reduces the risks of developing and dying from cardiovascular disease and lowers its severity should it arise.  </a:t>
            </a:r>
            <a:endParaRPr lang="en-US" dirty="0">
              <a:solidFill>
                <a:schemeClr val="accent1">
                  <a:lumMod val="50000"/>
                </a:schemeClr>
              </a:solidFill>
            </a:endParaRPr>
          </a:p>
          <a:p>
            <a:pPr lvl="0"/>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3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8DFE003-A470-4543-9CD7-B2C8F3B1A3AD}"/>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4" name="Content Placeholder 2">
            <a:extLst>
              <a:ext uri="{FF2B5EF4-FFF2-40B4-BE49-F238E27FC236}">
                <a16:creationId xmlns:a16="http://schemas.microsoft.com/office/drawing/2014/main" id="{040809AE-AB72-F444-AC8A-3A386789E367}"/>
              </a:ext>
            </a:extLst>
          </p:cNvPr>
          <p:cNvSpPr>
            <a:spLocks noGrp="1"/>
          </p:cNvSpPr>
          <p:nvPr>
            <p:ph idx="1"/>
          </p:nvPr>
        </p:nvSpPr>
        <p:spPr/>
        <p:txBody>
          <a:bodyPr>
            <a:normAutofit fontScale="70000" lnSpcReduction="20000"/>
          </a:bodyPr>
          <a:lstStyle/>
          <a:p>
            <a:pPr lvl="0"/>
            <a:r>
              <a:rPr lang="en-GB" sz="3818" dirty="0">
                <a:solidFill>
                  <a:schemeClr val="accent1">
                    <a:lumMod val="50000"/>
                  </a:schemeClr>
                </a:solidFill>
              </a:rPr>
              <a:t>Mindfulness is at least as good as medication or therapy for the treatment of clinical-level depression. Mindfulness-Based Cognitive Therapy (MBCT) is one of the preferred treatments recommended by the UK’s National Institute for Health and Clinical Excellence.</a:t>
            </a:r>
            <a:endParaRPr lang="en-US" sz="3818" dirty="0">
              <a:solidFill>
                <a:schemeClr val="accent1">
                  <a:lumMod val="50000"/>
                </a:schemeClr>
              </a:solidFill>
            </a:endParaRPr>
          </a:p>
          <a:p>
            <a:pPr lvl="0"/>
            <a:r>
              <a:rPr lang="en-GB" sz="3818" dirty="0">
                <a:solidFill>
                  <a:schemeClr val="accent1">
                    <a:lumMod val="50000"/>
                  </a:schemeClr>
                </a:solidFill>
              </a:rPr>
              <a:t>Mindfulness reduces addictive and self-destructive behaviour. These include the abuse of illegal and prescription drugs and excessive alcohol intake.</a:t>
            </a:r>
            <a:endParaRPr lang="en-US" sz="3818" dirty="0">
              <a:solidFill>
                <a:schemeClr val="accent1">
                  <a:lumMod val="50000"/>
                </a:schemeClr>
              </a:solidFill>
            </a:endParaRPr>
          </a:p>
          <a:p>
            <a:pPr lvl="0"/>
            <a:r>
              <a:rPr lang="en-GB" sz="3818" dirty="0">
                <a:solidFill>
                  <a:schemeClr val="accent1">
                    <a:lumMod val="50000"/>
                  </a:schemeClr>
                </a:solidFill>
              </a:rPr>
              <a:t>Meditation enhances brain function. It increases grey matter in areas associated with self-awareness, empathy, self-control and attention.</a:t>
            </a:r>
          </a:p>
          <a:p>
            <a:pPr lvl="0"/>
            <a:r>
              <a:rPr lang="en-GB" sz="3818" dirty="0">
                <a:solidFill>
                  <a:schemeClr val="accent1">
                    <a:lumMod val="50000"/>
                  </a:schemeClr>
                </a:solidFill>
              </a:rPr>
              <a:t>Mindfulness may reduce ageing at the cellular level by promoting chromosomal health and resilience.</a:t>
            </a:r>
            <a:endParaRPr lang="en-US" sz="3818" dirty="0">
              <a:solidFill>
                <a:schemeClr val="accent1">
                  <a:lumMod val="50000"/>
                </a:schemeClr>
              </a:solidFill>
            </a:endParaRPr>
          </a:p>
          <a:p>
            <a:endParaRPr lang="en-US" dirty="0"/>
          </a:p>
          <a:p>
            <a:endParaRPr lang="en-US" dirty="0"/>
          </a:p>
        </p:txBody>
      </p:sp>
      <p:sp>
        <p:nvSpPr>
          <p:cNvPr id="7" name="Title 1">
            <a:extLst>
              <a:ext uri="{FF2B5EF4-FFF2-40B4-BE49-F238E27FC236}">
                <a16:creationId xmlns:a16="http://schemas.microsoft.com/office/drawing/2014/main" id="{94DE5C16-48E1-2745-A3F0-D35A8047B2AE}"/>
              </a:ext>
            </a:extLst>
          </p:cNvPr>
          <p:cNvSpPr txBox="1">
            <a:spLocks noGrp="1"/>
          </p:cNvSpPr>
          <p:nvPr>
            <p:ph type="title"/>
          </p:nvPr>
        </p:nvSpPr>
        <p:spPr>
          <a:xfrm>
            <a:off x="396767" y="223241"/>
            <a:ext cx="9881089" cy="1325559"/>
          </a:xfrm>
          <a:solidFill>
            <a:schemeClr val="accent1">
              <a:lumMod val="50000"/>
            </a:schemeClr>
          </a:solidFill>
        </p:spPr>
        <p:txBody>
          <a:bodyPr/>
          <a:lstStyle/>
          <a:p>
            <a:r>
              <a:rPr lang="en-US" dirty="0">
                <a:solidFill>
                  <a:schemeClr val="bg1"/>
                </a:solidFill>
              </a:rPr>
              <a:t>How does mindfulness help us to age well?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B88A7B1-4674-344F-BB98-1E2501798D63}"/>
              </a:ext>
            </a:extLst>
          </p:cNvPr>
          <p:cNvSpPr txBox="1">
            <a:spLocks noGrp="1"/>
          </p:cNvSpPr>
          <p:nvPr>
            <p:ph idx="1"/>
          </p:nvPr>
        </p:nvSpPr>
        <p:spPr>
          <a:xfrm>
            <a:off x="0" y="0"/>
            <a:ext cx="12191996" cy="6858000"/>
          </a:xfrm>
        </p:spPr>
        <p:txBody>
          <a:bodyPr/>
          <a:lstStyle/>
          <a:p>
            <a:pPr marL="0" lvl="0" indent="0">
              <a:lnSpc>
                <a:spcPct val="70000"/>
              </a:lnSpc>
              <a:buNone/>
            </a:pPr>
            <a:endParaRPr lang="en-GB" sz="2600" b="1" i="1" dirty="0">
              <a:solidFill>
                <a:srgbClr val="203864"/>
              </a:solidFill>
            </a:endParaRPr>
          </a:p>
          <a:p>
            <a:pPr marL="0" lvl="0" indent="0">
              <a:lnSpc>
                <a:spcPct val="70000"/>
              </a:lnSpc>
              <a:buNone/>
            </a:pPr>
            <a:r>
              <a:rPr lang="en-GB" sz="2600" b="1" i="1" dirty="0">
                <a:solidFill>
                  <a:srgbClr val="203864"/>
                </a:solidFill>
              </a:rPr>
              <a:t>2020/21 Series plan</a:t>
            </a:r>
          </a:p>
          <a:p>
            <a:pPr lvl="0">
              <a:lnSpc>
                <a:spcPct val="70000"/>
              </a:lnSpc>
            </a:pPr>
            <a:endParaRPr lang="en-GB" sz="2600" b="1" i="1" dirty="0">
              <a:solidFill>
                <a:srgbClr val="203864"/>
              </a:solidFill>
            </a:endParaRPr>
          </a:p>
          <a:p>
            <a:pPr lvl="0">
              <a:lnSpc>
                <a:spcPct val="70000"/>
              </a:lnSpc>
            </a:pPr>
            <a:r>
              <a:rPr lang="en-GB" sz="2400" b="1" i="1" dirty="0">
                <a:solidFill>
                  <a:srgbClr val="203864"/>
                </a:solidFill>
              </a:rPr>
              <a:t>Are we prepared to live longer? </a:t>
            </a:r>
            <a:r>
              <a:rPr lang="en-GB" sz="2400" i="1" dirty="0">
                <a:solidFill>
                  <a:srgbClr val="203864"/>
                </a:solidFill>
              </a:rPr>
              <a:t>(</a:t>
            </a:r>
            <a:r>
              <a:rPr lang="en-GB" sz="2400" i="1" dirty="0" err="1">
                <a:solidFill>
                  <a:srgbClr val="203864"/>
                </a:solidFill>
              </a:rPr>
              <a:t>Jitka</a:t>
            </a:r>
            <a:r>
              <a:rPr lang="en-GB" sz="2400" i="1" dirty="0">
                <a:solidFill>
                  <a:srgbClr val="203864"/>
                </a:solidFill>
              </a:rPr>
              <a:t> </a:t>
            </a:r>
            <a:r>
              <a:rPr lang="en-GB" sz="2400" i="1" dirty="0" err="1">
                <a:solidFill>
                  <a:srgbClr val="203864"/>
                </a:solidFill>
              </a:rPr>
              <a:t>Vseteckova</a:t>
            </a:r>
            <a:r>
              <a:rPr lang="en-GB" sz="2400" i="1" dirty="0">
                <a:solidFill>
                  <a:srgbClr val="203864"/>
                </a:solidFill>
              </a:rPr>
              <a:t>) </a:t>
            </a:r>
            <a:r>
              <a:rPr lang="en-GB" sz="2400" b="1" i="1" dirty="0">
                <a:solidFill>
                  <a:srgbClr val="203864"/>
                </a:solidFill>
              </a:rPr>
              <a:t>September 23</a:t>
            </a:r>
            <a:r>
              <a:rPr lang="en-GB" sz="2400" b="1" i="1" baseline="30000" dirty="0">
                <a:solidFill>
                  <a:srgbClr val="203864"/>
                </a:solidFill>
              </a:rPr>
              <a:t>rd</a:t>
            </a:r>
            <a:r>
              <a:rPr lang="en-GB" sz="2400" b="1" i="1" dirty="0">
                <a:solidFill>
                  <a:srgbClr val="203864"/>
                </a:solidFill>
              </a:rPr>
              <a:t> 2020 </a:t>
            </a:r>
          </a:p>
          <a:p>
            <a:pPr lvl="0">
              <a:lnSpc>
                <a:spcPct val="70000"/>
              </a:lnSpc>
            </a:pPr>
            <a:r>
              <a:rPr lang="en-GB" sz="2400" b="1" i="1" dirty="0">
                <a:solidFill>
                  <a:srgbClr val="203864"/>
                </a:solidFill>
              </a:rPr>
              <a:t>Advanced Care Planning  </a:t>
            </a:r>
            <a:r>
              <a:rPr lang="en-GB" sz="2400" i="1" dirty="0">
                <a:solidFill>
                  <a:srgbClr val="203864"/>
                </a:solidFill>
              </a:rPr>
              <a:t>(Barbara Gale &amp; Erica </a:t>
            </a:r>
            <a:r>
              <a:rPr lang="en-GB" sz="2400" i="1" dirty="0" err="1">
                <a:solidFill>
                  <a:srgbClr val="203864"/>
                </a:solidFill>
              </a:rPr>
              <a:t>Borgstrom</a:t>
            </a:r>
            <a:r>
              <a:rPr lang="en-GB" sz="2400" i="1" dirty="0">
                <a:solidFill>
                  <a:srgbClr val="203864"/>
                </a:solidFill>
              </a:rPr>
              <a:t>) </a:t>
            </a:r>
            <a:r>
              <a:rPr lang="en-GB" sz="2400" b="1" i="1" dirty="0">
                <a:solidFill>
                  <a:srgbClr val="203864"/>
                </a:solidFill>
              </a:rPr>
              <a:t>October 21st 2020 </a:t>
            </a:r>
          </a:p>
          <a:p>
            <a:pPr lvl="0">
              <a:lnSpc>
                <a:spcPct val="70000"/>
              </a:lnSpc>
            </a:pPr>
            <a:r>
              <a:rPr lang="en-GB" sz="2400" b="1" i="1" dirty="0">
                <a:solidFill>
                  <a:srgbClr val="203864"/>
                </a:solidFill>
              </a:rPr>
              <a:t>Ageing brain </a:t>
            </a:r>
            <a:r>
              <a:rPr lang="en-GB" sz="2400" i="1" dirty="0">
                <a:solidFill>
                  <a:srgbClr val="203864"/>
                </a:solidFill>
              </a:rPr>
              <a:t>(</a:t>
            </a:r>
            <a:r>
              <a:rPr lang="en-GB" sz="2400" i="1" dirty="0" err="1">
                <a:solidFill>
                  <a:srgbClr val="203864"/>
                </a:solidFill>
              </a:rPr>
              <a:t>Jitka</a:t>
            </a:r>
            <a:r>
              <a:rPr lang="en-GB" sz="2400" i="1" dirty="0">
                <a:solidFill>
                  <a:srgbClr val="203864"/>
                </a:solidFill>
              </a:rPr>
              <a:t> </a:t>
            </a:r>
            <a:r>
              <a:rPr lang="en-GB" sz="2400" i="1" dirty="0" err="1">
                <a:solidFill>
                  <a:srgbClr val="203864"/>
                </a:solidFill>
              </a:rPr>
              <a:t>Vseteckova</a:t>
            </a:r>
            <a:r>
              <a:rPr lang="en-GB" sz="2400" i="1" dirty="0">
                <a:solidFill>
                  <a:srgbClr val="203864"/>
                </a:solidFill>
              </a:rPr>
              <a:t> &amp; Stephanie Warren) </a:t>
            </a:r>
            <a:r>
              <a:rPr lang="en-GB" sz="2400" b="1" i="1" dirty="0">
                <a:solidFill>
                  <a:srgbClr val="203864"/>
                </a:solidFill>
              </a:rPr>
              <a:t>November 18</a:t>
            </a:r>
            <a:r>
              <a:rPr lang="en-GB" sz="2400" b="1" i="1" baseline="30000" dirty="0">
                <a:solidFill>
                  <a:srgbClr val="203864"/>
                </a:solidFill>
              </a:rPr>
              <a:t>th</a:t>
            </a:r>
            <a:r>
              <a:rPr lang="en-GB" sz="2400" b="1" i="1" dirty="0">
                <a:solidFill>
                  <a:srgbClr val="203864"/>
                </a:solidFill>
              </a:rPr>
              <a:t> 2020 </a:t>
            </a:r>
          </a:p>
          <a:p>
            <a:pPr lvl="0">
              <a:lnSpc>
                <a:spcPct val="70000"/>
              </a:lnSpc>
            </a:pPr>
            <a:r>
              <a:rPr lang="en-GB" sz="2400" b="1" i="1" dirty="0">
                <a:solidFill>
                  <a:srgbClr val="203864"/>
                </a:solidFill>
              </a:rPr>
              <a:t>Learning languages and digital technologies in older age </a:t>
            </a:r>
            <a:r>
              <a:rPr lang="en-GB" sz="2400" i="1" dirty="0">
                <a:solidFill>
                  <a:srgbClr val="203864"/>
                </a:solidFill>
              </a:rPr>
              <a:t>(Ursula Stickler) </a:t>
            </a:r>
            <a:r>
              <a:rPr lang="en-GB" sz="2400" b="1" i="1" dirty="0">
                <a:solidFill>
                  <a:srgbClr val="203864"/>
                </a:solidFill>
              </a:rPr>
              <a:t>December 2</a:t>
            </a:r>
            <a:r>
              <a:rPr lang="en-GB" sz="2400" b="1" i="1" baseline="30000" dirty="0">
                <a:solidFill>
                  <a:srgbClr val="203864"/>
                </a:solidFill>
              </a:rPr>
              <a:t>nd</a:t>
            </a:r>
            <a:r>
              <a:rPr lang="en-GB" sz="2400" b="1" i="1" dirty="0">
                <a:solidFill>
                  <a:srgbClr val="203864"/>
                </a:solidFill>
              </a:rPr>
              <a:t> 2020 </a:t>
            </a:r>
          </a:p>
          <a:p>
            <a:pPr lvl="0">
              <a:lnSpc>
                <a:spcPct val="70000"/>
              </a:lnSpc>
            </a:pPr>
            <a:r>
              <a:rPr lang="en-GB" sz="2400" b="1" i="1" dirty="0">
                <a:solidFill>
                  <a:srgbClr val="203864"/>
                </a:solidFill>
              </a:rPr>
              <a:t>Care and caring in older age </a:t>
            </a:r>
            <a:r>
              <a:rPr lang="en-GB" sz="2400" i="1" dirty="0">
                <a:solidFill>
                  <a:srgbClr val="203864"/>
                </a:solidFill>
              </a:rPr>
              <a:t>(Mary Larkin) </a:t>
            </a:r>
            <a:r>
              <a:rPr lang="en-GB" sz="2400" b="1" i="1" dirty="0">
                <a:solidFill>
                  <a:srgbClr val="203864"/>
                </a:solidFill>
              </a:rPr>
              <a:t>January 20</a:t>
            </a:r>
            <a:r>
              <a:rPr lang="en-GB" sz="2400" b="1" i="1" baseline="30000" dirty="0">
                <a:solidFill>
                  <a:srgbClr val="203864"/>
                </a:solidFill>
              </a:rPr>
              <a:t>th</a:t>
            </a:r>
            <a:r>
              <a:rPr lang="en-GB" sz="2400" b="1" i="1" dirty="0">
                <a:solidFill>
                  <a:srgbClr val="203864"/>
                </a:solidFill>
              </a:rPr>
              <a:t> 2021</a:t>
            </a:r>
          </a:p>
          <a:p>
            <a:pPr lvl="0" hangingPunct="0">
              <a:lnSpc>
                <a:spcPct val="70000"/>
              </a:lnSpc>
            </a:pPr>
            <a:r>
              <a:rPr lang="en-GB" sz="2400" b="1" i="1" kern="0" dirty="0">
                <a:solidFill>
                  <a:srgbClr val="203864"/>
                </a:solidFill>
              </a:rPr>
              <a:t>Nutritional needs while ageing </a:t>
            </a:r>
            <a:r>
              <a:rPr lang="en-GB" sz="2400" i="1" kern="0" dirty="0">
                <a:solidFill>
                  <a:srgbClr val="203864"/>
                </a:solidFill>
              </a:rPr>
              <a:t>(</a:t>
            </a:r>
            <a:r>
              <a:rPr lang="en-GB" sz="2400" i="1" kern="0" dirty="0" err="1">
                <a:solidFill>
                  <a:srgbClr val="203864"/>
                </a:solidFill>
              </a:rPr>
              <a:t>Jitka</a:t>
            </a:r>
            <a:r>
              <a:rPr lang="en-GB" sz="2400" i="1" kern="0" dirty="0">
                <a:solidFill>
                  <a:srgbClr val="203864"/>
                </a:solidFill>
              </a:rPr>
              <a:t> </a:t>
            </a:r>
            <a:r>
              <a:rPr lang="en-GB" sz="2400" i="1" kern="0" dirty="0" err="1">
                <a:solidFill>
                  <a:srgbClr val="203864"/>
                </a:solidFill>
              </a:rPr>
              <a:t>Vseteckova</a:t>
            </a:r>
            <a:r>
              <a:rPr lang="en-GB" sz="2400" i="1" kern="0" dirty="0">
                <a:solidFill>
                  <a:srgbClr val="203864"/>
                </a:solidFill>
              </a:rPr>
              <a:t> &amp; Alan Hastings) </a:t>
            </a:r>
            <a:r>
              <a:rPr lang="en-GB" sz="2400" b="1" i="1" kern="0" dirty="0">
                <a:solidFill>
                  <a:srgbClr val="203864"/>
                </a:solidFill>
              </a:rPr>
              <a:t>February 24</a:t>
            </a:r>
            <a:r>
              <a:rPr lang="en-GB" sz="2400" b="1" i="1" kern="0" baseline="30000" dirty="0">
                <a:solidFill>
                  <a:srgbClr val="203864"/>
                </a:solidFill>
              </a:rPr>
              <a:t>th</a:t>
            </a:r>
            <a:r>
              <a:rPr lang="en-GB" sz="2400" b="1" i="1" kern="0" dirty="0">
                <a:solidFill>
                  <a:srgbClr val="203864"/>
                </a:solidFill>
              </a:rPr>
              <a:t> 2021 </a:t>
            </a:r>
          </a:p>
          <a:p>
            <a:pPr lvl="0" hangingPunct="0">
              <a:lnSpc>
                <a:spcPct val="70000"/>
              </a:lnSpc>
            </a:pPr>
            <a:r>
              <a:rPr lang="en-GB" sz="2400" b="1" i="1" kern="0" dirty="0">
                <a:solidFill>
                  <a:schemeClr val="accent1">
                    <a:lumMod val="50000"/>
                  </a:schemeClr>
                </a:solidFill>
              </a:rPr>
              <a:t>Pharmacotherapy while ageing </a:t>
            </a:r>
            <a:r>
              <a:rPr lang="en-GB" sz="2400" i="1" kern="0" dirty="0">
                <a:solidFill>
                  <a:schemeClr val="accent1">
                    <a:lumMod val="50000"/>
                  </a:schemeClr>
                </a:solidFill>
              </a:rPr>
              <a:t>(</a:t>
            </a:r>
            <a:r>
              <a:rPr lang="en-GB" sz="2400" i="1" kern="0" dirty="0" err="1">
                <a:solidFill>
                  <a:schemeClr val="accent1">
                    <a:lumMod val="50000"/>
                  </a:schemeClr>
                </a:solidFill>
              </a:rPr>
              <a:t>Jitka</a:t>
            </a:r>
            <a:r>
              <a:rPr lang="en-GB" sz="2400" i="1" kern="0" dirty="0">
                <a:solidFill>
                  <a:schemeClr val="accent1">
                    <a:lumMod val="50000"/>
                  </a:schemeClr>
                </a:solidFill>
              </a:rPr>
              <a:t> </a:t>
            </a:r>
            <a:r>
              <a:rPr lang="en-GB" sz="2400" i="1" kern="0" dirty="0" err="1">
                <a:solidFill>
                  <a:schemeClr val="accent1">
                    <a:lumMod val="50000"/>
                  </a:schemeClr>
                </a:solidFill>
              </a:rPr>
              <a:t>Vseteckova</a:t>
            </a:r>
            <a:r>
              <a:rPr lang="en-GB" sz="2400" i="1" kern="0" dirty="0">
                <a:solidFill>
                  <a:schemeClr val="accent1">
                    <a:lumMod val="50000"/>
                  </a:schemeClr>
                </a:solidFill>
              </a:rPr>
              <a:t> &amp; </a:t>
            </a:r>
            <a:r>
              <a:rPr lang="en-GB" sz="2400" i="1" kern="0" dirty="0" err="1">
                <a:solidFill>
                  <a:schemeClr val="accent1">
                    <a:lumMod val="50000"/>
                  </a:schemeClr>
                </a:solidFill>
              </a:rPr>
              <a:t>Sonal</a:t>
            </a:r>
            <a:r>
              <a:rPr lang="en-GB" sz="2400" i="1" kern="0" dirty="0">
                <a:solidFill>
                  <a:schemeClr val="accent1">
                    <a:lumMod val="50000"/>
                  </a:schemeClr>
                </a:solidFill>
              </a:rPr>
              <a:t> Mehta) </a:t>
            </a:r>
            <a:r>
              <a:rPr lang="en-GB" sz="2400" b="1" i="1" kern="0" dirty="0">
                <a:solidFill>
                  <a:schemeClr val="accent1">
                    <a:lumMod val="50000"/>
                  </a:schemeClr>
                </a:solidFill>
              </a:rPr>
              <a:t>March 24</a:t>
            </a:r>
            <a:r>
              <a:rPr lang="en-GB" sz="2400" b="1" i="1" kern="0" baseline="30000" dirty="0">
                <a:solidFill>
                  <a:schemeClr val="accent1">
                    <a:lumMod val="50000"/>
                  </a:schemeClr>
                </a:solidFill>
              </a:rPr>
              <a:t>th</a:t>
            </a:r>
            <a:r>
              <a:rPr lang="en-GB" sz="2400" b="1" i="1" kern="0" dirty="0">
                <a:solidFill>
                  <a:schemeClr val="accent1">
                    <a:lumMod val="50000"/>
                  </a:schemeClr>
                </a:solidFill>
              </a:rPr>
              <a:t> 2021 </a:t>
            </a:r>
          </a:p>
          <a:p>
            <a:pPr lvl="0" hangingPunct="0">
              <a:lnSpc>
                <a:spcPct val="70000"/>
              </a:lnSpc>
            </a:pPr>
            <a:r>
              <a:rPr lang="en-GB" sz="2400" b="1" i="1" kern="0" dirty="0">
                <a:solidFill>
                  <a:schemeClr val="accent1"/>
                </a:solidFill>
              </a:rPr>
              <a:t>Mindfulness and ageing </a:t>
            </a:r>
            <a:r>
              <a:rPr lang="en-GB" sz="2400" i="1" kern="0" dirty="0">
                <a:solidFill>
                  <a:schemeClr val="accent1"/>
                </a:solidFill>
              </a:rPr>
              <a:t>(Adele </a:t>
            </a:r>
            <a:r>
              <a:rPr lang="en-GB" sz="2400" i="1" kern="0" dirty="0" err="1">
                <a:solidFill>
                  <a:schemeClr val="accent1"/>
                </a:solidFill>
              </a:rPr>
              <a:t>Pacini</a:t>
            </a:r>
            <a:r>
              <a:rPr lang="en-GB" sz="2400" i="1" kern="0" dirty="0">
                <a:solidFill>
                  <a:schemeClr val="accent1"/>
                </a:solidFill>
              </a:rPr>
              <a:t>) </a:t>
            </a:r>
            <a:r>
              <a:rPr lang="en-GB" sz="2400" b="1" i="1" kern="0" dirty="0">
                <a:solidFill>
                  <a:schemeClr val="accent1"/>
                </a:solidFill>
              </a:rPr>
              <a:t>April 14</a:t>
            </a:r>
            <a:r>
              <a:rPr lang="en-GB" sz="2400" b="1" i="1" kern="0" baseline="30000" dirty="0">
                <a:solidFill>
                  <a:schemeClr val="accent1"/>
                </a:solidFill>
              </a:rPr>
              <a:t>th</a:t>
            </a:r>
            <a:r>
              <a:rPr lang="en-GB" sz="2400" b="1" i="1" kern="0" dirty="0">
                <a:solidFill>
                  <a:schemeClr val="accent1"/>
                </a:solidFill>
              </a:rPr>
              <a:t> 2021 </a:t>
            </a:r>
          </a:p>
          <a:p>
            <a:pPr lvl="0" hangingPunct="0">
              <a:lnSpc>
                <a:spcPct val="70000"/>
              </a:lnSpc>
            </a:pPr>
            <a:r>
              <a:rPr lang="en-GB" sz="2400" b="1" i="1" kern="0" dirty="0">
                <a:solidFill>
                  <a:srgbClr val="203864"/>
                </a:solidFill>
              </a:rPr>
              <a:t>Move it and breathe </a:t>
            </a:r>
            <a:r>
              <a:rPr lang="en-GB" sz="2400" i="1" kern="0" dirty="0">
                <a:solidFill>
                  <a:srgbClr val="203864"/>
                </a:solidFill>
              </a:rPr>
              <a:t>(</a:t>
            </a:r>
            <a:r>
              <a:rPr lang="en-GB" sz="2400" i="1" kern="0" dirty="0" err="1">
                <a:solidFill>
                  <a:srgbClr val="203864"/>
                </a:solidFill>
              </a:rPr>
              <a:t>Jitka</a:t>
            </a:r>
            <a:r>
              <a:rPr lang="en-GB" sz="2400" i="1" kern="0" dirty="0">
                <a:solidFill>
                  <a:srgbClr val="203864"/>
                </a:solidFill>
              </a:rPr>
              <a:t> </a:t>
            </a:r>
            <a:r>
              <a:rPr lang="en-GB" sz="2400" i="1" kern="0" dirty="0" err="1">
                <a:solidFill>
                  <a:srgbClr val="203864"/>
                </a:solidFill>
              </a:rPr>
              <a:t>Vseteckova</a:t>
            </a:r>
            <a:r>
              <a:rPr lang="en-GB" sz="2400" i="1" kern="0" dirty="0">
                <a:solidFill>
                  <a:srgbClr val="203864"/>
                </a:solidFill>
              </a:rPr>
              <a:t> &amp; Declan Ryan) </a:t>
            </a:r>
            <a:r>
              <a:rPr lang="en-GB" sz="2400" b="1" i="1" kern="0" dirty="0">
                <a:solidFill>
                  <a:srgbClr val="203864"/>
                </a:solidFill>
              </a:rPr>
              <a:t>May 19</a:t>
            </a:r>
            <a:r>
              <a:rPr lang="en-GB" sz="2400" b="1" i="1" kern="0" baseline="30000" dirty="0">
                <a:solidFill>
                  <a:srgbClr val="203864"/>
                </a:solidFill>
              </a:rPr>
              <a:t>th</a:t>
            </a:r>
            <a:r>
              <a:rPr lang="en-GB" sz="2400" b="1" i="1" kern="0" dirty="0">
                <a:solidFill>
                  <a:srgbClr val="203864"/>
                </a:solidFill>
              </a:rPr>
              <a:t> 2021 </a:t>
            </a:r>
          </a:p>
          <a:p>
            <a:pPr lvl="0" hangingPunct="0">
              <a:lnSpc>
                <a:spcPct val="70000"/>
              </a:lnSpc>
            </a:pPr>
            <a:r>
              <a:rPr lang="en-GB" sz="2400" b="1" i="1" kern="0" dirty="0">
                <a:solidFill>
                  <a:srgbClr val="203864"/>
                </a:solidFill>
              </a:rPr>
              <a:t>Standing tall </a:t>
            </a:r>
            <a:r>
              <a:rPr lang="en-GB" sz="2400" i="1" kern="0" dirty="0">
                <a:solidFill>
                  <a:srgbClr val="203864"/>
                </a:solidFill>
              </a:rPr>
              <a:t>(</a:t>
            </a:r>
            <a:r>
              <a:rPr lang="en-GB" sz="2400" i="1" kern="0" dirty="0" err="1">
                <a:solidFill>
                  <a:srgbClr val="203864"/>
                </a:solidFill>
              </a:rPr>
              <a:t>Jitka</a:t>
            </a:r>
            <a:r>
              <a:rPr lang="en-GB" sz="2400" i="1" kern="0" dirty="0">
                <a:solidFill>
                  <a:srgbClr val="203864"/>
                </a:solidFill>
              </a:rPr>
              <a:t> </a:t>
            </a:r>
            <a:r>
              <a:rPr lang="en-GB" sz="2400" i="1" kern="0" dirty="0" err="1">
                <a:solidFill>
                  <a:srgbClr val="203864"/>
                </a:solidFill>
              </a:rPr>
              <a:t>Vseteckova</a:t>
            </a:r>
            <a:r>
              <a:rPr lang="en-GB" sz="2400" i="1" kern="0" dirty="0">
                <a:solidFill>
                  <a:srgbClr val="203864"/>
                </a:solidFill>
              </a:rPr>
              <a:t> &amp; Jason Gibb) </a:t>
            </a:r>
            <a:r>
              <a:rPr lang="en-GB" sz="2400" b="1" i="1" kern="0" dirty="0">
                <a:solidFill>
                  <a:srgbClr val="203864"/>
                </a:solidFill>
              </a:rPr>
              <a:t>June 16</a:t>
            </a:r>
            <a:r>
              <a:rPr lang="en-GB" sz="2400" b="1" i="1" kern="0" baseline="30000" dirty="0">
                <a:solidFill>
                  <a:srgbClr val="203864"/>
                </a:solidFill>
              </a:rPr>
              <a:t>th</a:t>
            </a:r>
            <a:r>
              <a:rPr lang="en-GB" sz="2400" b="1" i="1" kern="0" dirty="0">
                <a:solidFill>
                  <a:srgbClr val="203864"/>
                </a:solidFill>
              </a:rPr>
              <a:t> 2021 </a:t>
            </a:r>
          </a:p>
          <a:p>
            <a:pPr lvl="0" hangingPunct="0">
              <a:lnSpc>
                <a:spcPct val="70000"/>
              </a:lnSpc>
            </a:pPr>
            <a:r>
              <a:rPr lang="en-GB" sz="2400" b="1" i="1" kern="0" dirty="0">
                <a:solidFill>
                  <a:srgbClr val="203864"/>
                </a:solidFill>
              </a:rPr>
              <a:t>The things we don’t talk about – Intimacy and ageing </a:t>
            </a:r>
            <a:r>
              <a:rPr lang="en-GB" sz="2400" i="1" kern="0" dirty="0">
                <a:solidFill>
                  <a:srgbClr val="203864"/>
                </a:solidFill>
              </a:rPr>
              <a:t>(Andreas </a:t>
            </a:r>
            <a:r>
              <a:rPr lang="en-GB" sz="2400" i="1" kern="0" dirty="0" err="1">
                <a:solidFill>
                  <a:srgbClr val="203864"/>
                </a:solidFill>
              </a:rPr>
              <a:t>Vossler</a:t>
            </a:r>
            <a:r>
              <a:rPr lang="en-GB" sz="2400" i="1" kern="0" dirty="0">
                <a:solidFill>
                  <a:srgbClr val="203864"/>
                </a:solidFill>
              </a:rPr>
              <a:t>) </a:t>
            </a:r>
            <a:r>
              <a:rPr lang="en-GB" sz="2400" b="1" i="1" kern="0" dirty="0">
                <a:solidFill>
                  <a:srgbClr val="203864"/>
                </a:solidFill>
              </a:rPr>
              <a:t>July 14</a:t>
            </a:r>
            <a:r>
              <a:rPr lang="en-GB" sz="2400" b="1" i="1" kern="0" baseline="30000" dirty="0">
                <a:solidFill>
                  <a:srgbClr val="203864"/>
                </a:solidFill>
              </a:rPr>
              <a:t>th</a:t>
            </a:r>
            <a:r>
              <a:rPr lang="en-GB" sz="2400" b="1" i="1" kern="0" dirty="0">
                <a:solidFill>
                  <a:srgbClr val="203864"/>
                </a:solidFill>
              </a:rPr>
              <a:t> 2021 </a:t>
            </a:r>
          </a:p>
          <a:p>
            <a:pPr marL="0" lvl="0" indent="0" hangingPunct="0">
              <a:lnSpc>
                <a:spcPct val="70000"/>
              </a:lnSpc>
              <a:buNone/>
            </a:pPr>
            <a:endParaRPr lang="en-GB" sz="2400" b="1" i="1" kern="0" dirty="0">
              <a:solidFill>
                <a:srgbClr val="203864"/>
              </a:solidFill>
            </a:endParaRPr>
          </a:p>
          <a:p>
            <a:pPr marL="0" lvl="0" indent="0" hangingPunct="0">
              <a:lnSpc>
                <a:spcPct val="70000"/>
              </a:lnSpc>
              <a:buNone/>
            </a:pPr>
            <a:r>
              <a:rPr lang="en-GB" sz="2000" b="1" i="1" u="sng" kern="0" dirty="0">
                <a:solidFill>
                  <a:srgbClr val="002060"/>
                </a:solidFill>
                <a:hlinkClick r:id="" action="ppaction://noaction"/>
              </a:rPr>
              <a:t>For more information and live streaming links follow:</a:t>
            </a:r>
          </a:p>
          <a:p>
            <a:pPr marL="0" lvl="0" indent="0" hangingPunct="0">
              <a:lnSpc>
                <a:spcPct val="70000"/>
              </a:lnSpc>
              <a:buNone/>
            </a:pPr>
            <a:r>
              <a:rPr lang="en-GB" sz="2000" b="1" i="1" u="sng" kern="0" dirty="0">
                <a:solidFill>
                  <a:srgbClr val="002060"/>
                </a:solidFill>
                <a:hlinkClick r:id="" action="ppaction://noaction"/>
              </a:rPr>
              <a:t> </a:t>
            </a:r>
            <a:r>
              <a:rPr lang="en-GB" sz="2000" b="1" i="1" kern="0" dirty="0">
                <a:solidFill>
                  <a:srgbClr val="0563C1"/>
                </a:solidFill>
                <a:hlinkClick r:id="rId2"/>
              </a:rPr>
              <a:t>https://ordo.open.ac.uk/collections/Ageing_Well_Public_Talks_2020-21/5122166</a:t>
            </a:r>
            <a:r>
              <a:rPr lang="en-GB" sz="2000" b="1" i="1" kern="0" dirty="0">
                <a:solidFill>
                  <a:srgbClr val="203864"/>
                </a:solidFill>
              </a:rPr>
              <a:t> </a:t>
            </a:r>
          </a:p>
          <a:p>
            <a:pPr marL="0" lvl="0" indent="0">
              <a:lnSpc>
                <a:spcPct val="70000"/>
              </a:lnSpc>
              <a:buNone/>
            </a:pPr>
            <a:endParaRPr lang="en-GB" sz="2600" b="1" i="1" dirty="0">
              <a:solidFill>
                <a:srgbClr val="203864"/>
              </a:solidFill>
            </a:endParaRPr>
          </a:p>
          <a:p>
            <a:pPr lvl="0">
              <a:lnSpc>
                <a:spcPct val="70000"/>
              </a:lnSpc>
            </a:pP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38">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F480A93-2BF7-1846-B157-3EB47C262C1C}"/>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4" name="Content Placeholder 2">
            <a:extLst>
              <a:ext uri="{FF2B5EF4-FFF2-40B4-BE49-F238E27FC236}">
                <a16:creationId xmlns:a16="http://schemas.microsoft.com/office/drawing/2014/main" id="{B232FE5E-8AAD-D349-AAFD-C5EC56FF6445}"/>
              </a:ext>
            </a:extLst>
          </p:cNvPr>
          <p:cNvSpPr>
            <a:spLocks noGrp="1"/>
          </p:cNvSpPr>
          <p:nvPr>
            <p:ph idx="1"/>
          </p:nvPr>
        </p:nvSpPr>
        <p:spPr/>
        <p:txBody>
          <a:bodyPr>
            <a:normAutofit/>
          </a:bodyPr>
          <a:lstStyle/>
          <a:p>
            <a:r>
              <a:rPr lang="en-US" sz="2400" baseline="0" dirty="0">
                <a:solidFill>
                  <a:schemeClr val="accent1">
                    <a:lumMod val="50000"/>
                  </a:schemeClr>
                </a:solidFill>
                <a:latin typeface="+mn-lt"/>
              </a:rPr>
              <a:t>Mindfulness has been demonstrated to enhance many forms of cognition that are </a:t>
            </a:r>
            <a:r>
              <a:rPr lang="en-US" sz="2400" dirty="0">
                <a:solidFill>
                  <a:schemeClr val="accent1">
                    <a:lumMod val="50000"/>
                  </a:schemeClr>
                </a:solidFill>
                <a:latin typeface="+mn-lt"/>
              </a:rPr>
              <a:t>known</a:t>
            </a:r>
            <a:r>
              <a:rPr lang="en-US" sz="2400" baseline="0" dirty="0">
                <a:solidFill>
                  <a:schemeClr val="accent1">
                    <a:lumMod val="50000"/>
                  </a:schemeClr>
                </a:solidFill>
                <a:latin typeface="+mn-lt"/>
              </a:rPr>
              <a:t> to decline </a:t>
            </a:r>
            <a:r>
              <a:rPr lang="en-US" sz="2400" dirty="0">
                <a:solidFill>
                  <a:schemeClr val="accent1">
                    <a:lumMod val="50000"/>
                  </a:schemeClr>
                </a:solidFill>
                <a:latin typeface="+mn-lt"/>
              </a:rPr>
              <a:t>with</a:t>
            </a:r>
            <a:r>
              <a:rPr lang="en-US" sz="2400" baseline="0" dirty="0">
                <a:solidFill>
                  <a:schemeClr val="accent1">
                    <a:lumMod val="50000"/>
                  </a:schemeClr>
                </a:solidFill>
                <a:latin typeface="+mn-lt"/>
              </a:rPr>
              <a:t> age such</a:t>
            </a:r>
            <a:r>
              <a:rPr lang="en-US" sz="2400" dirty="0">
                <a:solidFill>
                  <a:schemeClr val="accent1">
                    <a:lumMod val="50000"/>
                  </a:schemeClr>
                </a:solidFill>
                <a:latin typeface="+mn-lt"/>
              </a:rPr>
              <a:t> as</a:t>
            </a:r>
            <a:r>
              <a:rPr lang="en-US" sz="2400" baseline="0" dirty="0">
                <a:solidFill>
                  <a:schemeClr val="accent1">
                    <a:lumMod val="50000"/>
                  </a:schemeClr>
                </a:solidFill>
                <a:latin typeface="+mn-lt"/>
              </a:rPr>
              <a:t> working memory along with many forms of attention.</a:t>
            </a:r>
          </a:p>
          <a:p>
            <a:r>
              <a:rPr lang="en-US" sz="2400" baseline="0" dirty="0">
                <a:solidFill>
                  <a:schemeClr val="accent1">
                    <a:lumMod val="50000"/>
                  </a:schemeClr>
                </a:solidFill>
                <a:latin typeface="+mn-lt"/>
              </a:rPr>
              <a:t>Researchers have proposed that given mindfulness’ ability to strengthen attention, there is good justification for developing mindfulness groups to halt the deterioration from mild cognitive impairment to </a:t>
            </a:r>
            <a:r>
              <a:rPr lang="en-US" sz="2400" dirty="0">
                <a:solidFill>
                  <a:schemeClr val="accent1">
                    <a:lumMod val="50000"/>
                  </a:schemeClr>
                </a:solidFill>
                <a:latin typeface="+mn-lt"/>
              </a:rPr>
              <a:t>dementia (Robertson, 2015)</a:t>
            </a:r>
            <a:r>
              <a:rPr lang="en-US" sz="2400" baseline="0" dirty="0">
                <a:solidFill>
                  <a:schemeClr val="accent1">
                    <a:lumMod val="50000"/>
                  </a:schemeClr>
                </a:solidFill>
                <a:latin typeface="+mn-lt"/>
              </a:rPr>
              <a:t> </a:t>
            </a:r>
          </a:p>
          <a:p>
            <a:pPr lvl="0"/>
            <a:r>
              <a:rPr lang="en-GB" sz="2400" dirty="0">
                <a:solidFill>
                  <a:schemeClr val="accent1">
                    <a:lumMod val="50000"/>
                  </a:schemeClr>
                </a:solidFill>
                <a:latin typeface="+mn-lt"/>
              </a:rPr>
              <a:t>It  reduces some of the thinning of certain areas of the brain that naturally occurs with ageing, and increases hippocampal volume.</a:t>
            </a:r>
            <a:endParaRPr lang="en-US" sz="2400" dirty="0">
              <a:solidFill>
                <a:schemeClr val="accent1">
                  <a:lumMod val="50000"/>
                </a:schemeClr>
              </a:solidFill>
              <a:latin typeface="+mn-lt"/>
            </a:endParaRPr>
          </a:p>
          <a:p>
            <a:pPr lvl="0"/>
            <a:r>
              <a:rPr lang="en-GB" sz="2400" dirty="0">
                <a:solidFill>
                  <a:schemeClr val="accent1">
                    <a:lumMod val="50000"/>
                  </a:schemeClr>
                </a:solidFill>
                <a:latin typeface="+mn-lt"/>
              </a:rPr>
              <a:t>Meditation improves the immune system. Regular meditators are admitted to hospital far less often for cancer, heart disease and numerous infectious diseases.</a:t>
            </a:r>
            <a:endParaRPr lang="en-US" sz="2400" dirty="0">
              <a:solidFill>
                <a:schemeClr val="accent1">
                  <a:lumMod val="50000"/>
                </a:schemeClr>
              </a:solidFill>
              <a:latin typeface="+mn-lt"/>
            </a:endParaRPr>
          </a:p>
          <a:p>
            <a:pPr>
              <a:buNone/>
            </a:pPr>
            <a:endParaRPr lang="en-GB" dirty="0">
              <a:solidFill>
                <a:schemeClr val="accent1">
                  <a:lumMod val="50000"/>
                </a:schemeClr>
              </a:solidFill>
            </a:endParaRPr>
          </a:p>
        </p:txBody>
      </p:sp>
      <p:sp>
        <p:nvSpPr>
          <p:cNvPr id="5" name="Title 1">
            <a:extLst>
              <a:ext uri="{FF2B5EF4-FFF2-40B4-BE49-F238E27FC236}">
                <a16:creationId xmlns:a16="http://schemas.microsoft.com/office/drawing/2014/main" id="{38968CFA-100D-614E-849D-DC0A0BFC5ADB}"/>
              </a:ext>
            </a:extLst>
          </p:cNvPr>
          <p:cNvSpPr>
            <a:spLocks noGrp="1"/>
          </p:cNvSpPr>
          <p:nvPr>
            <p:ph type="title"/>
          </p:nvPr>
        </p:nvSpPr>
        <p:spPr>
          <a:xfrm>
            <a:off x="457199" y="274638"/>
            <a:ext cx="8956623" cy="1143000"/>
          </a:xfrm>
        </p:spPr>
        <p:txBody>
          <a:bodyPr>
            <a:normAutofit fontScale="90000"/>
          </a:bodyPr>
          <a:lstStyle/>
          <a:p>
            <a:r>
              <a:rPr lang="en-GB" dirty="0">
                <a:solidFill>
                  <a:schemeClr val="accent1">
                    <a:lumMod val="50000"/>
                  </a:schemeClr>
                </a:solidFill>
              </a:rPr>
              <a:t>Mindfulness as a preventative intervention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39">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C21CD3C-5F15-CA42-994C-D99EEE6B18E2}"/>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5" name="Content Placeholder 2">
            <a:extLst>
              <a:ext uri="{FF2B5EF4-FFF2-40B4-BE49-F238E27FC236}">
                <a16:creationId xmlns:a16="http://schemas.microsoft.com/office/drawing/2014/main" id="{BB35460A-D0B3-F348-A8DB-D91049C40875}"/>
              </a:ext>
            </a:extLst>
          </p:cNvPr>
          <p:cNvSpPr>
            <a:spLocks noGrp="1"/>
          </p:cNvSpPr>
          <p:nvPr>
            <p:ph idx="1"/>
          </p:nvPr>
        </p:nvSpPr>
        <p:spPr/>
        <p:txBody>
          <a:bodyPr>
            <a:normAutofit/>
          </a:bodyPr>
          <a:lstStyle/>
          <a:p>
            <a:r>
              <a:rPr lang="en-US" dirty="0">
                <a:solidFill>
                  <a:schemeClr val="accent1">
                    <a:lumMod val="50000"/>
                  </a:schemeClr>
                </a:solidFill>
              </a:rPr>
              <a:t>Dementia care giving presents serious cognitive, emotional, relational, and role challenges to family caregivers (e.g., </a:t>
            </a:r>
            <a:r>
              <a:rPr lang="en-US" dirty="0" err="1">
                <a:solidFill>
                  <a:schemeClr val="accent1">
                    <a:lumMod val="50000"/>
                  </a:schemeClr>
                </a:solidFill>
              </a:rPr>
              <a:t>Savla</a:t>
            </a:r>
            <a:r>
              <a:rPr lang="en-US" dirty="0">
                <a:solidFill>
                  <a:schemeClr val="accent1">
                    <a:lumMod val="50000"/>
                  </a:schemeClr>
                </a:solidFill>
              </a:rPr>
              <a:t>, Roberto, </a:t>
            </a:r>
            <a:r>
              <a:rPr lang="en-US" dirty="0" err="1">
                <a:solidFill>
                  <a:schemeClr val="accent1">
                    <a:lumMod val="50000"/>
                  </a:schemeClr>
                </a:solidFill>
              </a:rPr>
              <a:t>Blieszner</a:t>
            </a:r>
            <a:r>
              <a:rPr lang="en-US" dirty="0">
                <a:solidFill>
                  <a:schemeClr val="accent1">
                    <a:lumMod val="50000"/>
                  </a:schemeClr>
                </a:solidFill>
              </a:rPr>
              <a:t>, Cox, &amp; </a:t>
            </a:r>
            <a:r>
              <a:rPr lang="en-US" dirty="0" err="1">
                <a:solidFill>
                  <a:schemeClr val="accent1">
                    <a:lumMod val="50000"/>
                  </a:schemeClr>
                </a:solidFill>
              </a:rPr>
              <a:t>Gwazdauskas</a:t>
            </a:r>
            <a:r>
              <a:rPr lang="en-US" dirty="0">
                <a:solidFill>
                  <a:schemeClr val="accent1">
                    <a:lumMod val="50000"/>
                  </a:schemeClr>
                </a:solidFill>
              </a:rPr>
              <a:t>, 2011)</a:t>
            </a:r>
          </a:p>
          <a:p>
            <a:r>
              <a:rPr lang="en-US" dirty="0">
                <a:solidFill>
                  <a:schemeClr val="accent1">
                    <a:lumMod val="50000"/>
                  </a:schemeClr>
                </a:solidFill>
              </a:rPr>
              <a:t> Confers psychological and physical health risks, including higher risks of both psychiatric morbidity and mortality (</a:t>
            </a:r>
            <a:r>
              <a:rPr lang="en-US" dirty="0" err="1">
                <a:solidFill>
                  <a:schemeClr val="accent1">
                    <a:lumMod val="50000"/>
                  </a:schemeClr>
                </a:solidFill>
              </a:rPr>
              <a:t>Capistrant</a:t>
            </a:r>
            <a:r>
              <a:rPr lang="en-US" dirty="0">
                <a:solidFill>
                  <a:schemeClr val="accent1">
                    <a:lumMod val="50000"/>
                  </a:schemeClr>
                </a:solidFill>
              </a:rPr>
              <a:t> et al., 2012)</a:t>
            </a:r>
          </a:p>
          <a:p>
            <a:r>
              <a:rPr lang="en-US" dirty="0">
                <a:solidFill>
                  <a:schemeClr val="accent1">
                    <a:lumMod val="50000"/>
                  </a:schemeClr>
                </a:solidFill>
              </a:rPr>
              <a:t>Interventions that contribute to maintaining the mental and physical health of family caregivers can contribute to greater quality of life (</a:t>
            </a:r>
            <a:r>
              <a:rPr lang="en-US" dirty="0" err="1">
                <a:solidFill>
                  <a:schemeClr val="accent1">
                    <a:lumMod val="50000"/>
                  </a:schemeClr>
                </a:solidFill>
              </a:rPr>
              <a:t>Mittelman</a:t>
            </a:r>
            <a:r>
              <a:rPr lang="en-US" dirty="0">
                <a:solidFill>
                  <a:schemeClr val="accent1">
                    <a:lumMod val="50000"/>
                  </a:schemeClr>
                </a:solidFill>
              </a:rPr>
              <a:t>, 2005). </a:t>
            </a:r>
          </a:p>
        </p:txBody>
      </p:sp>
      <p:sp>
        <p:nvSpPr>
          <p:cNvPr id="6" name="Title 1">
            <a:extLst>
              <a:ext uri="{FF2B5EF4-FFF2-40B4-BE49-F238E27FC236}">
                <a16:creationId xmlns:a16="http://schemas.microsoft.com/office/drawing/2014/main" id="{05D64557-D49C-B945-ADFA-FC4360C66EF3}"/>
              </a:ext>
            </a:extLst>
          </p:cNvPr>
          <p:cNvSpPr>
            <a:spLocks noGrp="1"/>
          </p:cNvSpPr>
          <p:nvPr>
            <p:ph type="title"/>
          </p:nvPr>
        </p:nvSpPr>
        <p:spPr/>
        <p:txBody>
          <a:bodyPr>
            <a:normAutofit/>
          </a:bodyPr>
          <a:lstStyle/>
          <a:p>
            <a:r>
              <a:rPr lang="en-GB" dirty="0">
                <a:solidFill>
                  <a:schemeClr val="accent1">
                    <a:lumMod val="50000"/>
                  </a:schemeClr>
                </a:solidFill>
              </a:rPr>
              <a:t>Mindfulness for carers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40">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F412F79A-969C-7646-8C06-C48ED9282ACE}"/>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5" name="Content Placeholder 2">
            <a:extLst>
              <a:ext uri="{FF2B5EF4-FFF2-40B4-BE49-F238E27FC236}">
                <a16:creationId xmlns:a16="http://schemas.microsoft.com/office/drawing/2014/main" id="{BA0523ED-57FE-C44F-9550-A03D63D2FEC0}"/>
              </a:ext>
            </a:extLst>
          </p:cNvPr>
          <p:cNvSpPr>
            <a:spLocks noGrp="1"/>
          </p:cNvSpPr>
          <p:nvPr>
            <p:ph idx="1"/>
          </p:nvPr>
        </p:nvSpPr>
        <p:spPr/>
        <p:txBody>
          <a:bodyPr>
            <a:normAutofit fontScale="92500"/>
          </a:bodyPr>
          <a:lstStyle/>
          <a:p>
            <a:r>
              <a:rPr lang="en-US" dirty="0">
                <a:solidFill>
                  <a:schemeClr val="accent1">
                    <a:lumMod val="50000"/>
                  </a:schemeClr>
                </a:solidFill>
              </a:rPr>
              <a:t>Caregivers experience cognitive slowing that is mediated by depression( </a:t>
            </a:r>
            <a:r>
              <a:rPr lang="en-US" dirty="0" err="1">
                <a:solidFill>
                  <a:schemeClr val="accent1">
                    <a:lumMod val="50000"/>
                  </a:schemeClr>
                </a:solidFill>
              </a:rPr>
              <a:t>Vitaliano</a:t>
            </a:r>
            <a:r>
              <a:rPr lang="en-US" dirty="0">
                <a:solidFill>
                  <a:schemeClr val="accent1">
                    <a:lumMod val="50000"/>
                  </a:schemeClr>
                </a:solidFill>
              </a:rPr>
              <a:t> et al., 2009 ) and declines in vocabulary that are mediated by metabolic risk factors and hostility ( </a:t>
            </a:r>
            <a:r>
              <a:rPr lang="en-US" dirty="0" err="1">
                <a:solidFill>
                  <a:schemeClr val="accent1">
                    <a:lumMod val="50000"/>
                  </a:schemeClr>
                </a:solidFill>
              </a:rPr>
              <a:t>Vitaliano</a:t>
            </a:r>
            <a:r>
              <a:rPr lang="en-US" dirty="0">
                <a:solidFill>
                  <a:schemeClr val="accent1">
                    <a:lumMod val="50000"/>
                  </a:schemeClr>
                </a:solidFill>
              </a:rPr>
              <a:t> et al., 2005 ). </a:t>
            </a:r>
          </a:p>
          <a:p>
            <a:r>
              <a:rPr lang="en-US" dirty="0">
                <a:solidFill>
                  <a:schemeClr val="accent1">
                    <a:lumMod val="50000"/>
                  </a:schemeClr>
                </a:solidFill>
              </a:rPr>
              <a:t>Caregivers show immediate memory deficits (Lee, </a:t>
            </a:r>
            <a:r>
              <a:rPr lang="en-US" dirty="0" err="1">
                <a:solidFill>
                  <a:schemeClr val="accent1">
                    <a:lumMod val="50000"/>
                  </a:schemeClr>
                </a:solidFill>
              </a:rPr>
              <a:t>Kawachi</a:t>
            </a:r>
            <a:r>
              <a:rPr lang="en-US" dirty="0">
                <a:solidFill>
                  <a:schemeClr val="accent1">
                    <a:lumMod val="50000"/>
                  </a:schemeClr>
                </a:solidFill>
              </a:rPr>
              <a:t>, &amp; </a:t>
            </a:r>
            <a:r>
              <a:rPr lang="en-US" dirty="0" err="1">
                <a:solidFill>
                  <a:schemeClr val="accent1">
                    <a:lumMod val="50000"/>
                  </a:schemeClr>
                </a:solidFill>
              </a:rPr>
              <a:t>Grodstein</a:t>
            </a:r>
            <a:r>
              <a:rPr lang="en-US" dirty="0">
                <a:solidFill>
                  <a:schemeClr val="accent1">
                    <a:lumMod val="50000"/>
                  </a:schemeClr>
                </a:solidFill>
              </a:rPr>
              <a:t>, 2004 ), along with deficits in attention and aspects of episodic memory that require </a:t>
            </a:r>
            <a:r>
              <a:rPr lang="en-US" dirty="0" err="1">
                <a:solidFill>
                  <a:schemeClr val="accent1">
                    <a:lumMod val="50000"/>
                  </a:schemeClr>
                </a:solidFill>
              </a:rPr>
              <a:t>attentional</a:t>
            </a:r>
            <a:r>
              <a:rPr lang="en-US" dirty="0">
                <a:solidFill>
                  <a:schemeClr val="accent1">
                    <a:lumMod val="50000"/>
                  </a:schemeClr>
                </a:solidFill>
              </a:rPr>
              <a:t> processes, including learning and memory monitoring ( Mackenzie, Smith, Hasher, Leach, &amp; </a:t>
            </a:r>
            <a:r>
              <a:rPr lang="en-US" dirty="0" err="1">
                <a:solidFill>
                  <a:schemeClr val="accent1">
                    <a:lumMod val="50000"/>
                  </a:schemeClr>
                </a:solidFill>
              </a:rPr>
              <a:t>Behl</a:t>
            </a:r>
            <a:r>
              <a:rPr lang="en-US" dirty="0">
                <a:solidFill>
                  <a:schemeClr val="accent1">
                    <a:lumMod val="50000"/>
                  </a:schemeClr>
                </a:solidFill>
              </a:rPr>
              <a:t>, 2007 ).</a:t>
            </a:r>
            <a:endParaRPr lang="en-GB" dirty="0">
              <a:solidFill>
                <a:schemeClr val="accent1">
                  <a:lumMod val="50000"/>
                </a:schemeClr>
              </a:solidFill>
            </a:endParaRPr>
          </a:p>
          <a:p>
            <a:r>
              <a:rPr lang="en-GB" dirty="0">
                <a:solidFill>
                  <a:schemeClr val="accent1">
                    <a:lumMod val="50000"/>
                  </a:schemeClr>
                </a:solidFill>
              </a:rPr>
              <a:t>For carers of people with dementia </a:t>
            </a:r>
            <a:r>
              <a:rPr lang="en-US" dirty="0">
                <a:solidFill>
                  <a:schemeClr val="accent1">
                    <a:lumMod val="50000"/>
                  </a:schemeClr>
                </a:solidFill>
              </a:rPr>
              <a:t>mindfulness groups have been shown to significantly improve depression, perceived stress, and mental health-related quality of life (Liu et al., 2017). </a:t>
            </a:r>
          </a:p>
          <a:p>
            <a:endParaRPr lang="en-GB" dirty="0"/>
          </a:p>
        </p:txBody>
      </p:sp>
      <p:sp>
        <p:nvSpPr>
          <p:cNvPr id="6" name="Title 1">
            <a:extLst>
              <a:ext uri="{FF2B5EF4-FFF2-40B4-BE49-F238E27FC236}">
                <a16:creationId xmlns:a16="http://schemas.microsoft.com/office/drawing/2014/main" id="{0D967EAE-36AE-D144-AFAE-C734EF00B911}"/>
              </a:ext>
            </a:extLst>
          </p:cNvPr>
          <p:cNvSpPr>
            <a:spLocks noGrp="1"/>
          </p:cNvSpPr>
          <p:nvPr>
            <p:ph type="title"/>
          </p:nvPr>
        </p:nvSpPr>
        <p:spPr/>
        <p:txBody>
          <a:bodyPr/>
          <a:lstStyle/>
          <a:p>
            <a:r>
              <a:rPr lang="en-GB" dirty="0">
                <a:solidFill>
                  <a:schemeClr val="accent1">
                    <a:lumMod val="50000"/>
                  </a:schemeClr>
                </a:solidFill>
              </a:rPr>
              <a:t>Carers and cognitive functioning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39C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2EE5439-7F34-4048-8CD0-78EAAA8A2329}"/>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spcBef>
                <a:spcPct val="0"/>
              </a:spcBef>
            </a:pPr>
            <a:r>
              <a:rPr lang="en-US" sz="2600" b="1" kern="1200">
                <a:solidFill>
                  <a:srgbClr val="FFFFFF"/>
                </a:solidFill>
                <a:latin typeface="+mj-lt"/>
                <a:ea typeface="+mj-ea"/>
                <a:cs typeface="+mj-cs"/>
              </a:rPr>
              <a:t>How does mindfulness work on all these areas at once? </a:t>
            </a:r>
          </a:p>
        </p:txBody>
      </p:sp>
      <p:pic>
        <p:nvPicPr>
          <p:cNvPr id="7" name="Picture 6" descr="Diagram&#10;&#10;Description automatically generated">
            <a:extLst>
              <a:ext uri="{FF2B5EF4-FFF2-40B4-BE49-F238E27FC236}">
                <a16:creationId xmlns:a16="http://schemas.microsoft.com/office/drawing/2014/main" id="{A264C06D-4654-C946-98CB-CF7C66DBA552}"/>
              </a:ext>
            </a:extLst>
          </p:cNvPr>
          <p:cNvPicPr>
            <a:picLocks noChangeAspect="1"/>
          </p:cNvPicPr>
          <p:nvPr/>
        </p:nvPicPr>
        <p:blipFill>
          <a:blip r:embed="rId2"/>
          <a:stretch>
            <a:fillRect/>
          </a:stretch>
        </p:blipFill>
        <p:spPr>
          <a:xfrm>
            <a:off x="4432516" y="961812"/>
            <a:ext cx="5425292" cy="5770987"/>
          </a:xfrm>
          <a:prstGeom prst="rect">
            <a:avLst/>
          </a:prstGeom>
        </p:spPr>
      </p:pic>
      <p:pic>
        <p:nvPicPr>
          <p:cNvPr id="2" name="Picture 4">
            <a:extLst>
              <a:ext uri="{FF2B5EF4-FFF2-40B4-BE49-F238E27FC236}">
                <a16:creationId xmlns:a16="http://schemas.microsoft.com/office/drawing/2014/main" id="{8A48D7C6-F26C-DE4F-80EB-10A29864153E}"/>
              </a:ext>
            </a:extLst>
          </p:cNvPr>
          <p:cNvPicPr>
            <a:picLocks noChangeAspect="1"/>
          </p:cNvPicPr>
          <p:nvPr/>
        </p:nvPicPr>
        <p:blipFill>
          <a:blip r:embed="rId3"/>
          <a:stretch>
            <a:fillRect/>
          </a:stretch>
        </p:blipFill>
        <p:spPr>
          <a:xfrm>
            <a:off x="10529828" y="112379"/>
            <a:ext cx="1544412" cy="979441"/>
          </a:xfrm>
          <a:prstGeom prst="rect">
            <a:avLst/>
          </a:prstGeom>
          <a:noFill/>
          <a:ln cap="flat">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27">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92FFD27-E04E-B043-A50E-19AD7C72E283}"/>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4" name="Title 7">
            <a:extLst>
              <a:ext uri="{FF2B5EF4-FFF2-40B4-BE49-F238E27FC236}">
                <a16:creationId xmlns:a16="http://schemas.microsoft.com/office/drawing/2014/main" id="{01B3D534-FC39-5045-BD0F-04FE4054DD4A}"/>
              </a:ext>
            </a:extLst>
          </p:cNvPr>
          <p:cNvSpPr txBox="1">
            <a:spLocks noGrp="1"/>
          </p:cNvSpPr>
          <p:nvPr>
            <p:ph type="title"/>
          </p:nvPr>
        </p:nvSpPr>
        <p:spPr/>
        <p:txBody>
          <a:bodyPr/>
          <a:lstStyle/>
          <a:p>
            <a:r>
              <a:rPr lang="en-US" b="1" dirty="0">
                <a:solidFill>
                  <a:schemeClr val="accent1">
                    <a:lumMod val="50000"/>
                  </a:schemeClr>
                </a:solidFill>
              </a:rPr>
              <a:t>Stress Response</a:t>
            </a:r>
            <a:endParaRPr lang="en-US" dirty="0">
              <a:solidFill>
                <a:schemeClr val="accent1">
                  <a:lumMod val="50000"/>
                </a:schemeClr>
              </a:solidFill>
            </a:endParaRPr>
          </a:p>
        </p:txBody>
      </p:sp>
      <p:sp>
        <p:nvSpPr>
          <p:cNvPr id="5" name="Content Placeholder 2">
            <a:extLst>
              <a:ext uri="{FF2B5EF4-FFF2-40B4-BE49-F238E27FC236}">
                <a16:creationId xmlns:a16="http://schemas.microsoft.com/office/drawing/2014/main" id="{78F541F7-9FF3-7F4A-94B0-A3F4CD61F410}"/>
              </a:ext>
            </a:extLst>
          </p:cNvPr>
          <p:cNvSpPr txBox="1">
            <a:spLocks/>
          </p:cNvSpPr>
          <p:nvPr/>
        </p:nvSpPr>
        <p:spPr>
          <a:xfrm>
            <a:off x="989464" y="1608084"/>
            <a:ext cx="4080681" cy="272955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itchFamily="34"/>
              <a:buNone/>
            </a:pPr>
            <a:r>
              <a:rPr lang="en-GB" dirty="0">
                <a:solidFill>
                  <a:schemeClr val="accent2"/>
                </a:solidFill>
              </a:rPr>
              <a:t>Central Nervous System</a:t>
            </a:r>
            <a:endParaRPr lang="en-GB" dirty="0">
              <a:solidFill>
                <a:schemeClr val="accent1"/>
              </a:solidFill>
            </a:endParaRPr>
          </a:p>
          <a:p>
            <a:pPr>
              <a:spcBef>
                <a:spcPts val="0"/>
              </a:spcBef>
              <a:buFont typeface="Arial" pitchFamily="34"/>
              <a:buNone/>
            </a:pPr>
            <a:r>
              <a:rPr lang="en-GB" sz="2000" dirty="0">
                <a:solidFill>
                  <a:schemeClr val="accent1">
                    <a:lumMod val="50000"/>
                  </a:schemeClr>
                </a:solidFill>
              </a:rPr>
              <a:t>Perception - Narrowed</a:t>
            </a:r>
          </a:p>
          <a:p>
            <a:pPr>
              <a:spcBef>
                <a:spcPts val="0"/>
              </a:spcBef>
              <a:buFont typeface="Arial" pitchFamily="34"/>
              <a:buNone/>
            </a:pPr>
            <a:r>
              <a:rPr lang="en-GB" sz="2000" dirty="0">
                <a:solidFill>
                  <a:schemeClr val="accent1">
                    <a:lumMod val="50000"/>
                  </a:schemeClr>
                </a:solidFill>
              </a:rPr>
              <a:t>Memory - Coarse, Imprecise</a:t>
            </a:r>
          </a:p>
          <a:p>
            <a:pPr>
              <a:spcBef>
                <a:spcPts val="0"/>
              </a:spcBef>
              <a:buFont typeface="Arial" pitchFamily="34"/>
              <a:buNone/>
            </a:pPr>
            <a:r>
              <a:rPr lang="en-GB" sz="2000" dirty="0">
                <a:solidFill>
                  <a:schemeClr val="accent1">
                    <a:lumMod val="50000"/>
                  </a:schemeClr>
                </a:solidFill>
              </a:rPr>
              <a:t>Learning - Blocked</a:t>
            </a:r>
          </a:p>
          <a:p>
            <a:pPr>
              <a:spcBef>
                <a:spcPts val="0"/>
              </a:spcBef>
              <a:buFont typeface="Arial" pitchFamily="34"/>
              <a:buNone/>
            </a:pPr>
            <a:r>
              <a:rPr lang="en-GB" sz="2000" dirty="0">
                <a:solidFill>
                  <a:schemeClr val="accent1">
                    <a:lumMod val="50000"/>
                  </a:schemeClr>
                </a:solidFill>
              </a:rPr>
              <a:t>Conditioning - </a:t>
            </a:r>
            <a:r>
              <a:rPr lang="en-GB" sz="2000" dirty="0" err="1">
                <a:solidFill>
                  <a:schemeClr val="accent1">
                    <a:lumMod val="50000"/>
                  </a:schemeClr>
                </a:solidFill>
              </a:rPr>
              <a:t>Defense</a:t>
            </a:r>
            <a:endParaRPr lang="en-GB" sz="2000" dirty="0">
              <a:solidFill>
                <a:schemeClr val="accent1">
                  <a:lumMod val="50000"/>
                </a:schemeClr>
              </a:solidFill>
            </a:endParaRPr>
          </a:p>
          <a:p>
            <a:pPr>
              <a:spcBef>
                <a:spcPts val="0"/>
              </a:spcBef>
              <a:buFont typeface="Arial" pitchFamily="34"/>
              <a:buNone/>
            </a:pPr>
            <a:r>
              <a:rPr lang="en-GB" sz="2000" dirty="0">
                <a:solidFill>
                  <a:schemeClr val="accent1">
                    <a:lumMod val="50000"/>
                  </a:schemeClr>
                </a:solidFill>
              </a:rPr>
              <a:t>Tendency - Regress or Perseverate</a:t>
            </a:r>
          </a:p>
          <a:p>
            <a:pPr>
              <a:spcBef>
                <a:spcPts val="0"/>
              </a:spcBef>
              <a:buFont typeface="Arial" pitchFamily="34"/>
              <a:buNone/>
            </a:pPr>
            <a:r>
              <a:rPr lang="en-GB" sz="2000" dirty="0">
                <a:solidFill>
                  <a:schemeClr val="accent1">
                    <a:lumMod val="50000"/>
                  </a:schemeClr>
                </a:solidFill>
              </a:rPr>
              <a:t>Tone – Fight or Flight</a:t>
            </a:r>
          </a:p>
          <a:p>
            <a:endParaRPr lang="en-GB" dirty="0"/>
          </a:p>
        </p:txBody>
      </p:sp>
      <p:sp>
        <p:nvSpPr>
          <p:cNvPr id="6" name="Rectangle 5">
            <a:extLst>
              <a:ext uri="{FF2B5EF4-FFF2-40B4-BE49-F238E27FC236}">
                <a16:creationId xmlns:a16="http://schemas.microsoft.com/office/drawing/2014/main" id="{2E375F53-9BCD-1A4F-893F-896B434AE52D}"/>
              </a:ext>
            </a:extLst>
          </p:cNvPr>
          <p:cNvSpPr/>
          <p:nvPr/>
        </p:nvSpPr>
        <p:spPr>
          <a:xfrm>
            <a:off x="989464" y="4249542"/>
            <a:ext cx="4735773" cy="1692771"/>
          </a:xfrm>
          <a:prstGeom prst="rect">
            <a:avLst/>
          </a:prstGeom>
        </p:spPr>
        <p:txBody>
          <a:bodyPr wrap="square">
            <a:spAutoFit/>
          </a:bodyPr>
          <a:lstStyle/>
          <a:p>
            <a:r>
              <a:rPr lang="en-US" sz="2400" dirty="0">
                <a:solidFill>
                  <a:schemeClr val="accent2"/>
                </a:solidFill>
              </a:rPr>
              <a:t>Muscular System</a:t>
            </a:r>
            <a:endParaRPr lang="en-US" sz="2000" dirty="0"/>
          </a:p>
          <a:p>
            <a:r>
              <a:rPr lang="en-US" sz="2000" dirty="0">
                <a:solidFill>
                  <a:schemeClr val="accent1">
                    <a:lumMod val="50000"/>
                  </a:schemeClr>
                </a:solidFill>
              </a:rPr>
              <a:t>Tension</a:t>
            </a:r>
          </a:p>
          <a:p>
            <a:r>
              <a:rPr lang="en-US" sz="2000" dirty="0">
                <a:solidFill>
                  <a:schemeClr val="accent1">
                    <a:lumMod val="50000"/>
                  </a:schemeClr>
                </a:solidFill>
              </a:rPr>
              <a:t>Ready for Action</a:t>
            </a:r>
          </a:p>
          <a:p>
            <a:r>
              <a:rPr lang="en-US" sz="2000" dirty="0">
                <a:solidFill>
                  <a:schemeClr val="accent1">
                    <a:lumMod val="50000"/>
                  </a:schemeClr>
                </a:solidFill>
              </a:rPr>
              <a:t>Jaws Clench</a:t>
            </a:r>
          </a:p>
          <a:p>
            <a:r>
              <a:rPr lang="en-US" sz="2000" dirty="0">
                <a:solidFill>
                  <a:schemeClr val="accent1">
                    <a:lumMod val="50000"/>
                  </a:schemeClr>
                </a:solidFill>
              </a:rPr>
              <a:t>Body Braces for Action</a:t>
            </a:r>
          </a:p>
        </p:txBody>
      </p:sp>
      <p:sp>
        <p:nvSpPr>
          <p:cNvPr id="7" name="Rectangle 6">
            <a:extLst>
              <a:ext uri="{FF2B5EF4-FFF2-40B4-BE49-F238E27FC236}">
                <a16:creationId xmlns:a16="http://schemas.microsoft.com/office/drawing/2014/main" id="{23A9D204-BCD2-E244-8D69-49D42A63A6FC}"/>
              </a:ext>
            </a:extLst>
          </p:cNvPr>
          <p:cNvSpPr/>
          <p:nvPr/>
        </p:nvSpPr>
        <p:spPr>
          <a:xfrm>
            <a:off x="6508848" y="1723057"/>
            <a:ext cx="4844955" cy="3231654"/>
          </a:xfrm>
          <a:prstGeom prst="rect">
            <a:avLst/>
          </a:prstGeom>
        </p:spPr>
        <p:txBody>
          <a:bodyPr wrap="square">
            <a:spAutoFit/>
          </a:bodyPr>
          <a:lstStyle/>
          <a:p>
            <a:r>
              <a:rPr lang="en-US" sz="2400" dirty="0">
                <a:solidFill>
                  <a:schemeClr val="accent2"/>
                </a:solidFill>
              </a:rPr>
              <a:t>Autonomic Nervous System</a:t>
            </a:r>
            <a:endParaRPr lang="en-US" sz="2800" dirty="0"/>
          </a:p>
          <a:p>
            <a:r>
              <a:rPr lang="en-US" sz="2000" dirty="0">
                <a:solidFill>
                  <a:schemeClr val="accent1">
                    <a:lumMod val="50000"/>
                  </a:schemeClr>
                </a:solidFill>
              </a:rPr>
              <a:t>Heart rate increases</a:t>
            </a:r>
          </a:p>
          <a:p>
            <a:r>
              <a:rPr lang="en-US" sz="2000" dirty="0">
                <a:solidFill>
                  <a:schemeClr val="accent1">
                    <a:lumMod val="50000"/>
                  </a:schemeClr>
                </a:solidFill>
              </a:rPr>
              <a:t>Blood pressure increases</a:t>
            </a:r>
          </a:p>
          <a:p>
            <a:r>
              <a:rPr lang="en-US" sz="2000" dirty="0">
                <a:solidFill>
                  <a:schemeClr val="accent1">
                    <a:lumMod val="50000"/>
                  </a:schemeClr>
                </a:solidFill>
              </a:rPr>
              <a:t>Oxygen need increases</a:t>
            </a:r>
          </a:p>
          <a:p>
            <a:r>
              <a:rPr lang="en-US" sz="2000" dirty="0">
                <a:solidFill>
                  <a:schemeClr val="accent1">
                    <a:lumMod val="50000"/>
                  </a:schemeClr>
                </a:solidFill>
              </a:rPr>
              <a:t>Breathing rate increases</a:t>
            </a:r>
          </a:p>
          <a:p>
            <a:r>
              <a:rPr lang="en-US" sz="2000" dirty="0">
                <a:solidFill>
                  <a:schemeClr val="accent1">
                    <a:lumMod val="50000"/>
                  </a:schemeClr>
                </a:solidFill>
              </a:rPr>
              <a:t>Palms, face sweat</a:t>
            </a:r>
          </a:p>
          <a:p>
            <a:r>
              <a:rPr lang="en-US" sz="2000" dirty="0">
                <a:solidFill>
                  <a:schemeClr val="accent1">
                    <a:lumMod val="50000"/>
                  </a:schemeClr>
                </a:solidFill>
              </a:rPr>
              <a:t>Blood sugar increases</a:t>
            </a:r>
          </a:p>
          <a:p>
            <a:r>
              <a:rPr lang="en-US" sz="2000" dirty="0">
                <a:solidFill>
                  <a:schemeClr val="accent1">
                    <a:lumMod val="50000"/>
                  </a:schemeClr>
                </a:solidFill>
              </a:rPr>
              <a:t>Adrenalin flows</a:t>
            </a:r>
          </a:p>
          <a:p>
            <a:r>
              <a:rPr lang="en-US" sz="2000" dirty="0">
                <a:solidFill>
                  <a:schemeClr val="accent1">
                    <a:lumMod val="50000"/>
                  </a:schemeClr>
                </a:solidFill>
              </a:rPr>
              <a:t>Digestive tract shuts down blood to muscles</a:t>
            </a:r>
          </a:p>
          <a:p>
            <a:r>
              <a:rPr lang="en-US" sz="2000" dirty="0">
                <a:solidFill>
                  <a:schemeClr val="accent1">
                    <a:lumMod val="50000"/>
                  </a:schemeClr>
                </a:solidFill>
              </a:rPr>
              <a:t>Blood vessels constrict in hands, face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94FFD-7AF6-DC4A-8A22-DE67AED1CF6E}"/>
              </a:ext>
            </a:extLst>
          </p:cNvPr>
          <p:cNvSpPr>
            <a:spLocks noGrp="1"/>
          </p:cNvSpPr>
          <p:nvPr>
            <p:ph type="title"/>
          </p:nvPr>
        </p:nvSpPr>
        <p:spPr/>
        <p:txBody>
          <a:bodyPr/>
          <a:lstStyle/>
          <a:p>
            <a:r>
              <a:rPr lang="en-US" dirty="0">
                <a:solidFill>
                  <a:schemeClr val="accent1">
                    <a:lumMod val="50000"/>
                  </a:schemeClr>
                </a:solidFill>
              </a:rPr>
              <a:t>Is all stress bad?</a:t>
            </a:r>
          </a:p>
        </p:txBody>
      </p:sp>
      <p:pic>
        <p:nvPicPr>
          <p:cNvPr id="6" name="Content Placeholder 5" descr="A picture containing text, person, screenshot&#10;&#10;Description automatically generated">
            <a:extLst>
              <a:ext uri="{FF2B5EF4-FFF2-40B4-BE49-F238E27FC236}">
                <a16:creationId xmlns:a16="http://schemas.microsoft.com/office/drawing/2014/main" id="{DA751B7A-3F17-574E-B43E-1AA4E38C7DAC}"/>
              </a:ext>
            </a:extLst>
          </p:cNvPr>
          <p:cNvPicPr>
            <a:picLocks noGrp="1" noChangeAspect="1"/>
          </p:cNvPicPr>
          <p:nvPr>
            <p:ph idx="1"/>
          </p:nvPr>
        </p:nvPicPr>
        <p:blipFill>
          <a:blip r:embed="rId2"/>
          <a:stretch>
            <a:fillRect/>
          </a:stretch>
        </p:blipFill>
        <p:spPr>
          <a:xfrm>
            <a:off x="339993" y="1514615"/>
            <a:ext cx="6432765" cy="4679797"/>
          </a:xfrm>
        </p:spPr>
      </p:pic>
      <p:pic>
        <p:nvPicPr>
          <p:cNvPr id="4" name="Picture 3">
            <a:extLst>
              <a:ext uri="{FF2B5EF4-FFF2-40B4-BE49-F238E27FC236}">
                <a16:creationId xmlns:a16="http://schemas.microsoft.com/office/drawing/2014/main" id="{2A0A9AA0-62A9-8E40-BC23-A610C77C0FE4}"/>
              </a:ext>
            </a:extLst>
          </p:cNvPr>
          <p:cNvPicPr>
            <a:picLocks noChangeAspect="1"/>
          </p:cNvPicPr>
          <p:nvPr/>
        </p:nvPicPr>
        <p:blipFill>
          <a:blip r:embed="rId3"/>
          <a:stretch>
            <a:fillRect/>
          </a:stretch>
        </p:blipFill>
        <p:spPr>
          <a:xfrm>
            <a:off x="10418300" y="310352"/>
            <a:ext cx="1544412" cy="965204"/>
          </a:xfrm>
          <a:prstGeom prst="rect">
            <a:avLst/>
          </a:prstGeom>
          <a:noFill/>
          <a:ln cap="flat">
            <a:noFill/>
          </a:ln>
        </p:spPr>
      </p:pic>
    </p:spTree>
    <p:extLst>
      <p:ext uri="{BB962C8B-B14F-4D97-AF65-F5344CB8AC3E}">
        <p14:creationId xmlns:p14="http://schemas.microsoft.com/office/powerpoint/2010/main" val="15879134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E995BC0E-79FA-1A43-87D3-7E7726724F5F}"/>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Title 7">
            <a:extLst>
              <a:ext uri="{FF2B5EF4-FFF2-40B4-BE49-F238E27FC236}">
                <a16:creationId xmlns:a16="http://schemas.microsoft.com/office/drawing/2014/main" id="{14CA4BB0-9C9B-994F-8170-386F796BF43A}"/>
              </a:ext>
            </a:extLst>
          </p:cNvPr>
          <p:cNvSpPr txBox="1">
            <a:spLocks noGrp="1"/>
          </p:cNvSpPr>
          <p:nvPr>
            <p:ph type="title"/>
          </p:nvPr>
        </p:nvSpPr>
        <p:spPr/>
        <p:txBody>
          <a:bodyPr/>
          <a:lstStyle/>
          <a:p>
            <a:r>
              <a:rPr lang="en-US" b="1" dirty="0">
                <a:solidFill>
                  <a:schemeClr val="accent1">
                    <a:lumMod val="50000"/>
                  </a:schemeClr>
                </a:solidFill>
              </a:rPr>
              <a:t>Resetting the stress response</a:t>
            </a:r>
            <a:endParaRPr lang="en-US" dirty="0">
              <a:solidFill>
                <a:schemeClr val="accent1">
                  <a:lumMod val="50000"/>
                </a:schemeClr>
              </a:solidFill>
            </a:endParaRPr>
          </a:p>
        </p:txBody>
      </p:sp>
      <p:pic>
        <p:nvPicPr>
          <p:cNvPr id="5" name="Picture 4" descr="benson">
            <a:extLst>
              <a:ext uri="{FF2B5EF4-FFF2-40B4-BE49-F238E27FC236}">
                <a16:creationId xmlns:a16="http://schemas.microsoft.com/office/drawing/2014/main" id="{F44FAB07-378C-B94C-894A-0D46479344FD}"/>
              </a:ext>
            </a:extLst>
          </p:cNvPr>
          <p:cNvPicPr>
            <a:picLocks noChangeAspect="1"/>
          </p:cNvPicPr>
          <p:nvPr/>
        </p:nvPicPr>
        <p:blipFill>
          <a:blip r:embed="rId3"/>
          <a:stretch>
            <a:fillRect/>
          </a:stretch>
        </p:blipFill>
        <p:spPr>
          <a:xfrm>
            <a:off x="329784" y="1690688"/>
            <a:ext cx="5366477" cy="4069185"/>
          </a:xfrm>
          <a:prstGeom prst="rect">
            <a:avLst/>
          </a:prstGeom>
        </p:spPr>
      </p:pic>
      <p:pic>
        <p:nvPicPr>
          <p:cNvPr id="6" name="Content Placeholder 3" descr="hta pysiology.jpg">
            <a:extLst>
              <a:ext uri="{FF2B5EF4-FFF2-40B4-BE49-F238E27FC236}">
                <a16:creationId xmlns:a16="http://schemas.microsoft.com/office/drawing/2014/main" id="{1BCA7994-EDBA-8B44-9798-DEFF9AC6B660}"/>
              </a:ext>
            </a:extLst>
          </p:cNvPr>
          <p:cNvPicPr>
            <a:picLocks noChangeAspect="1"/>
          </p:cNvPicPr>
          <p:nvPr/>
        </p:nvPicPr>
        <p:blipFill>
          <a:blip r:embed="rId4"/>
          <a:srcRect l="-54608" r="-54608"/>
          <a:stretch>
            <a:fillRect/>
          </a:stretch>
        </p:blipFill>
        <p:spPr>
          <a:xfrm>
            <a:off x="3687580" y="1690688"/>
            <a:ext cx="9353863" cy="43515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58AB169-D9AF-924A-8739-B583D62A4D22}"/>
              </a:ext>
            </a:extLst>
          </p:cNvPr>
          <p:cNvPicPr>
            <a:picLocks noChangeAspect="1"/>
          </p:cNvPicPr>
          <p:nvPr/>
        </p:nvPicPr>
        <p:blipFill>
          <a:blip r:embed="rId2"/>
          <a:stretch>
            <a:fillRect/>
          </a:stretch>
        </p:blipFill>
        <p:spPr>
          <a:xfrm>
            <a:off x="10581601" y="198433"/>
            <a:ext cx="1544412" cy="965204"/>
          </a:xfrm>
          <a:prstGeom prst="rect">
            <a:avLst/>
          </a:prstGeom>
          <a:noFill/>
          <a:ln cap="flat">
            <a:noFill/>
          </a:ln>
        </p:spPr>
      </p:pic>
      <p:pic>
        <p:nvPicPr>
          <p:cNvPr id="5" name="Content Placeholder 5" descr="Screen Shot 2017-06-19 at 16.49.54.png">
            <a:extLst>
              <a:ext uri="{FF2B5EF4-FFF2-40B4-BE49-F238E27FC236}">
                <a16:creationId xmlns:a16="http://schemas.microsoft.com/office/drawing/2014/main" id="{A7D26F36-0FAD-7643-B849-33B80C7ABC38}"/>
              </a:ext>
            </a:extLst>
          </p:cNvPr>
          <p:cNvPicPr>
            <a:picLocks noChangeAspect="1"/>
          </p:cNvPicPr>
          <p:nvPr/>
        </p:nvPicPr>
        <p:blipFill>
          <a:blip r:embed="rId3"/>
          <a:srcRect l="-15895" r="-15895"/>
          <a:stretch>
            <a:fillRect/>
          </a:stretch>
        </p:blipFill>
        <p:spPr>
          <a:xfrm>
            <a:off x="1981200" y="1787399"/>
            <a:ext cx="8229600" cy="4525963"/>
          </a:xfrm>
          <a:prstGeom prst="rect">
            <a:avLst/>
          </a:prstGeom>
          <a:noFill/>
          <a:ln>
            <a:noFill/>
          </a:ln>
        </p:spPr>
      </p:pic>
      <p:sp>
        <p:nvSpPr>
          <p:cNvPr id="6" name="Title 1">
            <a:extLst>
              <a:ext uri="{FF2B5EF4-FFF2-40B4-BE49-F238E27FC236}">
                <a16:creationId xmlns:a16="http://schemas.microsoft.com/office/drawing/2014/main" id="{D370F076-A773-EC41-9084-5C61A196F943}"/>
              </a:ext>
            </a:extLst>
          </p:cNvPr>
          <p:cNvSpPr>
            <a:spLocks noGrp="1"/>
          </p:cNvSpPr>
          <p:nvPr>
            <p:ph type="title"/>
          </p:nvPr>
        </p:nvSpPr>
        <p:spPr>
          <a:xfrm>
            <a:off x="457200" y="274638"/>
            <a:ext cx="8229600" cy="1143000"/>
          </a:xfrm>
        </p:spPr>
        <p:txBody>
          <a:bodyPr/>
          <a:lstStyle/>
          <a:p>
            <a:r>
              <a:rPr lang="en-US" dirty="0">
                <a:solidFill>
                  <a:schemeClr val="accent1">
                    <a:lumMod val="50000"/>
                  </a:schemeClr>
                </a:solidFill>
              </a:rPr>
              <a:t>Mindfulness for later life group</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45">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29493545-1E24-5840-A1C5-44CC07D6AE69}"/>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3" name="Title 5">
            <a:extLst>
              <a:ext uri="{FF2B5EF4-FFF2-40B4-BE49-F238E27FC236}">
                <a16:creationId xmlns:a16="http://schemas.microsoft.com/office/drawing/2014/main" id="{99C0E366-CAD4-DC48-8C36-C6B0879DF1F1}"/>
              </a:ext>
            </a:extLst>
          </p:cNvPr>
          <p:cNvSpPr txBox="1">
            <a:spLocks noGrp="1"/>
          </p:cNvSpPr>
          <p:nvPr>
            <p:ph type="title"/>
          </p:nvPr>
        </p:nvSpPr>
        <p:spPr/>
        <p:txBody>
          <a:bodyPr/>
          <a:lstStyle/>
          <a:p>
            <a:r>
              <a:rPr lang="en-US" dirty="0">
                <a:solidFill>
                  <a:schemeClr val="accent1">
                    <a:lumMod val="50000"/>
                  </a:schemeClr>
                </a:solidFill>
              </a:rPr>
              <a:t>Mindfulness for later life</a:t>
            </a:r>
          </a:p>
        </p:txBody>
      </p:sp>
      <p:sp>
        <p:nvSpPr>
          <p:cNvPr id="4" name="Content Placeholder 2">
            <a:extLst>
              <a:ext uri="{FF2B5EF4-FFF2-40B4-BE49-F238E27FC236}">
                <a16:creationId xmlns:a16="http://schemas.microsoft.com/office/drawing/2014/main" id="{0F5D7104-1739-1A4A-AA65-160FF58CD443}"/>
              </a:ext>
            </a:extLst>
          </p:cNvPr>
          <p:cNvSpPr txBox="1">
            <a:spLocks/>
          </p:cNvSpPr>
          <p:nvPr/>
        </p:nvSpPr>
        <p:spPr>
          <a:xfrm>
            <a:off x="457200" y="1600200"/>
            <a:ext cx="10365698" cy="4525963"/>
          </a:xfrm>
          <a:prstGeom prst="rect">
            <a:avLst/>
          </a:prstGeom>
        </p:spPr>
        <p:txBody>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lumMod val="50000"/>
                  </a:schemeClr>
                </a:solidFill>
              </a:rPr>
              <a:t>Six sessions delivered online during the three COVID-19 national lockdowns</a:t>
            </a:r>
          </a:p>
          <a:p>
            <a:r>
              <a:rPr lang="en-GB" dirty="0">
                <a:solidFill>
                  <a:schemeClr val="accent1">
                    <a:lumMod val="50000"/>
                  </a:schemeClr>
                </a:solidFill>
              </a:rPr>
              <a:t>For patients, carers and the general public</a:t>
            </a:r>
          </a:p>
          <a:p>
            <a:r>
              <a:rPr lang="en-GB" dirty="0">
                <a:solidFill>
                  <a:schemeClr val="accent1">
                    <a:lumMod val="50000"/>
                  </a:schemeClr>
                </a:solidFill>
              </a:rPr>
              <a:t>Supports people to develop their own home practice</a:t>
            </a:r>
          </a:p>
          <a:p>
            <a:r>
              <a:rPr lang="en-GB" dirty="0">
                <a:solidFill>
                  <a:schemeClr val="accent1">
                    <a:lumMod val="50000"/>
                  </a:schemeClr>
                </a:solidFill>
              </a:rPr>
              <a:t>Teaches a range of mindfulness practices in a systematic way </a:t>
            </a:r>
          </a:p>
          <a:p>
            <a:r>
              <a:rPr lang="en-GB" dirty="0">
                <a:solidFill>
                  <a:schemeClr val="accent1">
                    <a:lumMod val="50000"/>
                  </a:schemeClr>
                </a:solidFill>
              </a:rPr>
              <a:t>Based on the MBSR programme, with some adaptations for older adults.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32">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A40EEEF-91B4-084D-B381-A76C392E91E0}"/>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3" name="Text Placeholder 6">
            <a:extLst>
              <a:ext uri="{FF2B5EF4-FFF2-40B4-BE49-F238E27FC236}">
                <a16:creationId xmlns:a16="http://schemas.microsoft.com/office/drawing/2014/main" id="{06C52937-3D1D-914C-A92C-6B3CCA98C8DE}"/>
              </a:ext>
            </a:extLst>
          </p:cNvPr>
          <p:cNvSpPr txBox="1">
            <a:spLocks noGrp="1"/>
          </p:cNvSpPr>
          <p:nvPr>
            <p:ph type="body" idx="1"/>
          </p:nvPr>
        </p:nvSpPr>
        <p:spPr>
          <a:xfrm>
            <a:off x="836616" y="1216465"/>
            <a:ext cx="10512432" cy="4197126"/>
          </a:xfrm>
        </p:spPr>
        <p:txBody>
          <a:bodyPr/>
          <a:lstStyle/>
          <a:p>
            <a:pPr marL="342900" indent="-342900">
              <a:buFont typeface="Arial" panose="020B0604020202020204" pitchFamily="34" charset="0"/>
              <a:buChar char="•"/>
            </a:pPr>
            <a:r>
              <a:rPr lang="en-US" dirty="0">
                <a:solidFill>
                  <a:schemeClr val="accent1">
                    <a:lumMod val="50000"/>
                  </a:schemeClr>
                </a:solidFill>
              </a:rPr>
              <a:t>Marked improvement in compassion for self and others</a:t>
            </a:r>
          </a:p>
          <a:p>
            <a:pPr marL="342900" indent="-342900">
              <a:buFont typeface="Arial" panose="020B0604020202020204" pitchFamily="34" charset="0"/>
              <a:buChar char="•"/>
            </a:pPr>
            <a:r>
              <a:rPr lang="en-US" dirty="0">
                <a:solidFill>
                  <a:schemeClr val="accent1">
                    <a:lumMod val="50000"/>
                  </a:schemeClr>
                </a:solidFill>
              </a:rPr>
              <a:t>For people with clinically significant levels of depression, these typically dropped from the moderate to severe range to the mild range.</a:t>
            </a:r>
          </a:p>
          <a:p>
            <a:pPr marL="342900" indent="-342900">
              <a:buFont typeface="Arial" panose="020B0604020202020204" pitchFamily="34" charset="0"/>
              <a:buChar char="•"/>
            </a:pPr>
            <a:r>
              <a:rPr lang="en-US" dirty="0">
                <a:solidFill>
                  <a:schemeClr val="accent1">
                    <a:lumMod val="50000"/>
                  </a:schemeClr>
                </a:solidFill>
              </a:rPr>
              <a:t>For people without depression the scores either stayed the same or they reported increased awareness of sad mood, but remained in the subclinical range</a:t>
            </a:r>
          </a:p>
          <a:p>
            <a:pPr marL="342900" indent="-342900">
              <a:buFont typeface="Arial" panose="020B0604020202020204" pitchFamily="34" charset="0"/>
              <a:buChar char="•"/>
            </a:pPr>
            <a:r>
              <a:rPr lang="en-US" dirty="0">
                <a:solidFill>
                  <a:schemeClr val="accent1">
                    <a:lumMod val="50000"/>
                  </a:schemeClr>
                </a:solidFill>
              </a:rPr>
              <a:t>For people whose memory difficulties were anxiety or depression related, they showed an improvement in working memory scores</a:t>
            </a:r>
          </a:p>
          <a:p>
            <a:pPr marL="342900" indent="-342900">
              <a:buFont typeface="Arial" panose="020B0604020202020204" pitchFamily="34" charset="0"/>
              <a:buChar char="•"/>
            </a:pPr>
            <a:r>
              <a:rPr lang="en-US" dirty="0">
                <a:solidFill>
                  <a:schemeClr val="accent1">
                    <a:lumMod val="50000"/>
                  </a:schemeClr>
                </a:solidFill>
              </a:rPr>
              <a:t>All participants showed an increase in mindfulness skills and awareness</a:t>
            </a:r>
          </a:p>
        </p:txBody>
      </p:sp>
      <p:sp>
        <p:nvSpPr>
          <p:cNvPr id="5" name="Title 10">
            <a:extLst>
              <a:ext uri="{FF2B5EF4-FFF2-40B4-BE49-F238E27FC236}">
                <a16:creationId xmlns:a16="http://schemas.microsoft.com/office/drawing/2014/main" id="{B21E1AFB-364A-8447-AF76-F560E9FF3049}"/>
              </a:ext>
            </a:extLst>
          </p:cNvPr>
          <p:cNvSpPr txBox="1">
            <a:spLocks noGrp="1"/>
          </p:cNvSpPr>
          <p:nvPr>
            <p:ph type="title"/>
          </p:nvPr>
        </p:nvSpPr>
        <p:spPr/>
        <p:txBody>
          <a:bodyPr/>
          <a:lstStyle/>
          <a:p>
            <a:r>
              <a:rPr lang="en-US" dirty="0">
                <a:solidFill>
                  <a:schemeClr val="accent1">
                    <a:lumMod val="50000"/>
                  </a:schemeClr>
                </a:solidFill>
              </a:rPr>
              <a:t>Outcomes from the groups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87BB3C6-57F2-2145-850D-9A7E0103B861}"/>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4" name="TextBox 3">
            <a:extLst>
              <a:ext uri="{FF2B5EF4-FFF2-40B4-BE49-F238E27FC236}">
                <a16:creationId xmlns:a16="http://schemas.microsoft.com/office/drawing/2014/main" id="{401709E7-DF0E-4E4F-A98D-4A20E70FE530}"/>
              </a:ext>
            </a:extLst>
          </p:cNvPr>
          <p:cNvSpPr txBox="1"/>
          <p:nvPr/>
        </p:nvSpPr>
        <p:spPr>
          <a:xfrm>
            <a:off x="651215" y="1668157"/>
            <a:ext cx="5314870" cy="4308872"/>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solidFill>
                  <a:schemeClr val="tx2">
                    <a:lumMod val="50000"/>
                  </a:schemeClr>
                </a:solidFill>
              </a:rPr>
              <a:t>What is mindfulness?</a:t>
            </a:r>
          </a:p>
          <a:p>
            <a:pPr marL="457200" indent="-457200">
              <a:spcAft>
                <a:spcPts val="1200"/>
              </a:spcAft>
              <a:buFont typeface="Arial" panose="020B0604020202020204" pitchFamily="34" charset="0"/>
              <a:buChar char="•"/>
            </a:pPr>
            <a:r>
              <a:rPr lang="en-US" sz="2800" dirty="0">
                <a:solidFill>
                  <a:schemeClr val="tx2">
                    <a:lumMod val="50000"/>
                  </a:schemeClr>
                </a:solidFill>
              </a:rPr>
              <a:t>The three minute breathing space</a:t>
            </a:r>
          </a:p>
          <a:p>
            <a:pPr marL="457200" indent="-457200">
              <a:spcAft>
                <a:spcPts val="1200"/>
              </a:spcAft>
              <a:buFont typeface="Arial" panose="020B0604020202020204" pitchFamily="34" charset="0"/>
              <a:buChar char="•"/>
            </a:pPr>
            <a:r>
              <a:rPr lang="en-US" sz="2800" dirty="0">
                <a:solidFill>
                  <a:schemeClr val="tx2">
                    <a:lumMod val="50000"/>
                  </a:schemeClr>
                </a:solidFill>
              </a:rPr>
              <a:t>What is the benefit of it?</a:t>
            </a:r>
          </a:p>
          <a:p>
            <a:pPr marL="457200" indent="-457200">
              <a:spcAft>
                <a:spcPts val="1200"/>
              </a:spcAft>
              <a:buFont typeface="Arial" panose="020B0604020202020204" pitchFamily="34" charset="0"/>
              <a:buChar char="•"/>
            </a:pPr>
            <a:r>
              <a:rPr lang="en-US" sz="2800" dirty="0">
                <a:solidFill>
                  <a:schemeClr val="tx2">
                    <a:lumMod val="50000"/>
                  </a:schemeClr>
                </a:solidFill>
              </a:rPr>
              <a:t>How does it work?</a:t>
            </a:r>
          </a:p>
          <a:p>
            <a:pPr marL="457200" indent="-457200">
              <a:spcAft>
                <a:spcPts val="1200"/>
              </a:spcAft>
              <a:buFont typeface="Arial" panose="020B0604020202020204" pitchFamily="34" charset="0"/>
              <a:buChar char="•"/>
            </a:pPr>
            <a:r>
              <a:rPr lang="en-US" sz="2800" dirty="0">
                <a:solidFill>
                  <a:schemeClr val="tx2">
                    <a:lumMod val="50000"/>
                  </a:schemeClr>
                </a:solidFill>
              </a:rPr>
              <a:t>Our experience of delivering mindfulness for later life groups</a:t>
            </a:r>
          </a:p>
          <a:p>
            <a:pPr marL="457200" indent="-457200">
              <a:spcAft>
                <a:spcPts val="1200"/>
              </a:spcAft>
              <a:buFont typeface="Arial" panose="020B0604020202020204" pitchFamily="34" charset="0"/>
              <a:buChar char="•"/>
            </a:pPr>
            <a:r>
              <a:rPr lang="en-US" sz="2800" dirty="0">
                <a:solidFill>
                  <a:schemeClr val="tx2">
                    <a:lumMod val="50000"/>
                  </a:schemeClr>
                </a:solidFill>
              </a:rPr>
              <a:t>Summary and Questions</a:t>
            </a:r>
          </a:p>
        </p:txBody>
      </p:sp>
      <p:pic>
        <p:nvPicPr>
          <p:cNvPr id="5" name="Picture 4" descr="Screen Shot 2017-06-19 at 16.46.23.png">
            <a:extLst>
              <a:ext uri="{FF2B5EF4-FFF2-40B4-BE49-F238E27FC236}">
                <a16:creationId xmlns:a16="http://schemas.microsoft.com/office/drawing/2014/main" id="{A8684357-42B9-AA4E-8306-1B9D1C0CCAA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Lst>
          </a:blip>
          <a:stretch>
            <a:fillRect/>
          </a:stretch>
        </p:blipFill>
        <p:spPr>
          <a:xfrm>
            <a:off x="5791200" y="1437197"/>
            <a:ext cx="5749585" cy="4754746"/>
          </a:xfrm>
          <a:prstGeom prst="rect">
            <a:avLst/>
          </a:prstGeom>
        </p:spPr>
      </p:pic>
      <p:sp>
        <p:nvSpPr>
          <p:cNvPr id="6" name="Rounded Rectangle 5">
            <a:extLst>
              <a:ext uri="{FF2B5EF4-FFF2-40B4-BE49-F238E27FC236}">
                <a16:creationId xmlns:a16="http://schemas.microsoft.com/office/drawing/2014/main" id="{6DEE0330-2EDE-4A4B-9B4A-7F7414CE260F}"/>
              </a:ext>
            </a:extLst>
          </p:cNvPr>
          <p:cNvSpPr/>
          <p:nvPr/>
        </p:nvSpPr>
        <p:spPr>
          <a:xfrm>
            <a:off x="477079" y="265814"/>
            <a:ext cx="9806173"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Overview</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A40EEEF-91B4-084D-B381-A76C392E91E0}"/>
              </a:ext>
            </a:extLst>
          </p:cNvPr>
          <p:cNvPicPr>
            <a:picLocks noChangeAspect="1"/>
          </p:cNvPicPr>
          <p:nvPr/>
        </p:nvPicPr>
        <p:blipFill>
          <a:blip r:embed="rId3"/>
          <a:stretch>
            <a:fillRect/>
          </a:stretch>
        </p:blipFill>
        <p:spPr>
          <a:xfrm>
            <a:off x="10464795" y="65086"/>
            <a:ext cx="1544412" cy="965204"/>
          </a:xfrm>
          <a:prstGeom prst="rect">
            <a:avLst/>
          </a:prstGeom>
          <a:noFill/>
          <a:ln cap="flat">
            <a:noFill/>
          </a:ln>
        </p:spPr>
      </p:pic>
      <p:sp>
        <p:nvSpPr>
          <p:cNvPr id="3" name="Text Placeholder 6">
            <a:extLst>
              <a:ext uri="{FF2B5EF4-FFF2-40B4-BE49-F238E27FC236}">
                <a16:creationId xmlns:a16="http://schemas.microsoft.com/office/drawing/2014/main" id="{06C52937-3D1D-914C-A92C-6B3CCA98C8DE}"/>
              </a:ext>
            </a:extLst>
          </p:cNvPr>
          <p:cNvSpPr txBox="1">
            <a:spLocks noGrp="1"/>
          </p:cNvSpPr>
          <p:nvPr>
            <p:ph type="body" idx="1"/>
          </p:nvPr>
        </p:nvSpPr>
        <p:spPr>
          <a:xfrm>
            <a:off x="836616" y="1024707"/>
            <a:ext cx="10512432" cy="4615137"/>
          </a:xfrm>
        </p:spPr>
        <p:txBody>
          <a:bodyPr/>
          <a:lstStyle/>
          <a:p>
            <a:r>
              <a:rPr lang="en-US" dirty="0">
                <a:solidFill>
                  <a:schemeClr val="accent1">
                    <a:lumMod val="50000"/>
                  </a:schemeClr>
                </a:solidFill>
              </a:rPr>
              <a:t>“I began to open up my own mind and be less scared about everything.“ </a:t>
            </a:r>
            <a:endParaRPr lang="en-GB" dirty="0">
              <a:solidFill>
                <a:schemeClr val="accent1">
                  <a:lumMod val="50000"/>
                </a:schemeClr>
              </a:solidFill>
            </a:endParaRPr>
          </a:p>
          <a:p>
            <a:r>
              <a:rPr lang="en-US" dirty="0">
                <a:solidFill>
                  <a:schemeClr val="accent1">
                    <a:lumMod val="50000"/>
                  </a:schemeClr>
                </a:solidFill>
              </a:rPr>
              <a:t> </a:t>
            </a:r>
            <a:endParaRPr lang="en-GB" dirty="0">
              <a:solidFill>
                <a:schemeClr val="accent1">
                  <a:lumMod val="50000"/>
                </a:schemeClr>
              </a:solidFill>
            </a:endParaRPr>
          </a:p>
          <a:p>
            <a:r>
              <a:rPr lang="en-US" dirty="0">
                <a:solidFill>
                  <a:schemeClr val="accent1">
                    <a:lumMod val="50000"/>
                  </a:schemeClr>
                </a:solidFill>
              </a:rPr>
              <a:t>“… Having been shielding… It’s been relaxing. You know, and I thoroughly enjoyed it and I’m grateful for it’</a:t>
            </a:r>
            <a:endParaRPr lang="en-GB" dirty="0">
              <a:solidFill>
                <a:schemeClr val="accent1">
                  <a:lumMod val="50000"/>
                </a:schemeClr>
              </a:solidFill>
            </a:endParaRPr>
          </a:p>
          <a:p>
            <a:r>
              <a:rPr lang="en-US" dirty="0">
                <a:solidFill>
                  <a:schemeClr val="accent1">
                    <a:lumMod val="50000"/>
                  </a:schemeClr>
                </a:solidFill>
              </a:rPr>
              <a:t> </a:t>
            </a:r>
            <a:endParaRPr lang="en-GB" dirty="0">
              <a:solidFill>
                <a:schemeClr val="accent1">
                  <a:lumMod val="50000"/>
                </a:schemeClr>
              </a:solidFill>
            </a:endParaRPr>
          </a:p>
          <a:p>
            <a:r>
              <a:rPr lang="en-US" dirty="0">
                <a:solidFill>
                  <a:schemeClr val="accent1">
                    <a:lumMod val="50000"/>
                  </a:schemeClr>
                </a:solidFill>
              </a:rPr>
              <a:t> “I’m beginning to find all kinds of things to be grateful for”</a:t>
            </a:r>
            <a:endParaRPr lang="en-GB" dirty="0">
              <a:solidFill>
                <a:schemeClr val="accent1">
                  <a:lumMod val="50000"/>
                </a:schemeClr>
              </a:solidFill>
            </a:endParaRPr>
          </a:p>
          <a:p>
            <a:r>
              <a:rPr lang="en-US" dirty="0"/>
              <a:t> </a:t>
            </a:r>
            <a:endParaRPr lang="en-GB" dirty="0"/>
          </a:p>
          <a:p>
            <a:r>
              <a:rPr lang="en-US" dirty="0"/>
              <a:t> </a:t>
            </a:r>
            <a:endParaRPr lang="en-GB" dirty="0"/>
          </a:p>
        </p:txBody>
      </p:sp>
      <p:sp>
        <p:nvSpPr>
          <p:cNvPr id="5" name="Title 10">
            <a:extLst>
              <a:ext uri="{FF2B5EF4-FFF2-40B4-BE49-F238E27FC236}">
                <a16:creationId xmlns:a16="http://schemas.microsoft.com/office/drawing/2014/main" id="{B21E1AFB-364A-8447-AF76-F560E9FF3049}"/>
              </a:ext>
            </a:extLst>
          </p:cNvPr>
          <p:cNvSpPr txBox="1">
            <a:spLocks noGrp="1"/>
          </p:cNvSpPr>
          <p:nvPr>
            <p:ph type="title"/>
          </p:nvPr>
        </p:nvSpPr>
        <p:spPr/>
        <p:txBody>
          <a:bodyPr/>
          <a:lstStyle/>
          <a:p>
            <a:r>
              <a:rPr lang="en-US" dirty="0">
                <a:solidFill>
                  <a:schemeClr val="accent1">
                    <a:lumMod val="50000"/>
                  </a:schemeClr>
                </a:solidFill>
              </a:rPr>
              <a:t>Feedback from the groups</a:t>
            </a:r>
          </a:p>
        </p:txBody>
      </p:sp>
    </p:spTree>
    <p:extLst>
      <p:ext uri="{BB962C8B-B14F-4D97-AF65-F5344CB8AC3E}">
        <p14:creationId xmlns:p14="http://schemas.microsoft.com/office/powerpoint/2010/main" val="25636215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2A40EEEF-91B4-084D-B381-A76C392E91E0}"/>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3" name="Text Placeholder 6">
            <a:extLst>
              <a:ext uri="{FF2B5EF4-FFF2-40B4-BE49-F238E27FC236}">
                <a16:creationId xmlns:a16="http://schemas.microsoft.com/office/drawing/2014/main" id="{06C52937-3D1D-914C-A92C-6B3CCA98C8DE}"/>
              </a:ext>
            </a:extLst>
          </p:cNvPr>
          <p:cNvSpPr txBox="1">
            <a:spLocks noGrp="1"/>
          </p:cNvSpPr>
          <p:nvPr>
            <p:ph type="body" idx="1"/>
          </p:nvPr>
        </p:nvSpPr>
        <p:spPr>
          <a:xfrm>
            <a:off x="839784" y="854439"/>
            <a:ext cx="10512432" cy="5441429"/>
          </a:xfrm>
        </p:spPr>
        <p:txBody>
          <a:bodyPr/>
          <a:lstStyle/>
          <a:p>
            <a:r>
              <a:rPr lang="en-US" sz="2000" dirty="0">
                <a:solidFill>
                  <a:schemeClr val="accent1">
                    <a:lumMod val="50000"/>
                  </a:schemeClr>
                </a:solidFill>
              </a:rPr>
              <a:t> </a:t>
            </a:r>
            <a:endParaRPr lang="en-GB" sz="2000" dirty="0">
              <a:solidFill>
                <a:schemeClr val="accent1">
                  <a:lumMod val="50000"/>
                </a:schemeClr>
              </a:solidFill>
            </a:endParaRPr>
          </a:p>
          <a:p>
            <a:r>
              <a:rPr lang="en-US" sz="2000" dirty="0">
                <a:solidFill>
                  <a:schemeClr val="accent1">
                    <a:lumMod val="50000"/>
                  </a:schemeClr>
                </a:solidFill>
              </a:rPr>
              <a:t> </a:t>
            </a:r>
            <a:r>
              <a:rPr lang="en-US" dirty="0">
                <a:solidFill>
                  <a:schemeClr val="accent1">
                    <a:lumMod val="50000"/>
                  </a:schemeClr>
                </a:solidFill>
              </a:rPr>
              <a:t>“I felt more comfortable being in my own surroundings“ </a:t>
            </a:r>
            <a:endParaRPr lang="en-GB" dirty="0">
              <a:solidFill>
                <a:schemeClr val="accent1">
                  <a:lumMod val="50000"/>
                </a:schemeClr>
              </a:solidFill>
            </a:endParaRPr>
          </a:p>
          <a:p>
            <a:r>
              <a:rPr lang="en-US" dirty="0">
                <a:solidFill>
                  <a:schemeClr val="accent1">
                    <a:lumMod val="50000"/>
                  </a:schemeClr>
                </a:solidFill>
              </a:rPr>
              <a:t> </a:t>
            </a:r>
            <a:endParaRPr lang="en-GB" dirty="0">
              <a:solidFill>
                <a:schemeClr val="accent1">
                  <a:lumMod val="50000"/>
                </a:schemeClr>
              </a:solidFill>
            </a:endParaRPr>
          </a:p>
          <a:p>
            <a:r>
              <a:rPr lang="en-US" dirty="0">
                <a:solidFill>
                  <a:schemeClr val="accent1">
                    <a:lumMod val="50000"/>
                  </a:schemeClr>
                </a:solidFill>
              </a:rPr>
              <a:t>‘because of my chronic condition it’s hard for me to stick to stuff and actually go out and do it so I found it really helpful.”</a:t>
            </a:r>
            <a:endParaRPr lang="en-GB" dirty="0">
              <a:solidFill>
                <a:schemeClr val="accent1">
                  <a:lumMod val="50000"/>
                </a:schemeClr>
              </a:solidFill>
            </a:endParaRPr>
          </a:p>
          <a:p>
            <a:r>
              <a:rPr lang="en-US" dirty="0">
                <a:solidFill>
                  <a:schemeClr val="accent1">
                    <a:lumMod val="50000"/>
                  </a:schemeClr>
                </a:solidFill>
              </a:rPr>
              <a:t>  </a:t>
            </a:r>
            <a:endParaRPr lang="en-GB" dirty="0">
              <a:solidFill>
                <a:schemeClr val="accent1">
                  <a:lumMod val="50000"/>
                </a:schemeClr>
              </a:solidFill>
            </a:endParaRPr>
          </a:p>
          <a:p>
            <a:r>
              <a:rPr lang="en-US" dirty="0">
                <a:solidFill>
                  <a:schemeClr val="accent1">
                    <a:lumMod val="50000"/>
                  </a:schemeClr>
                </a:solidFill>
              </a:rPr>
              <a:t> “it’s a strange sort of dichotomy in a way because in one sense we were less together because we were not face-to-face, but on the other hand were in everyone else’s home, so I kind of in a sense felt more connected.”</a:t>
            </a:r>
          </a:p>
          <a:p>
            <a:endParaRPr lang="en-US" dirty="0"/>
          </a:p>
        </p:txBody>
      </p:sp>
      <p:sp>
        <p:nvSpPr>
          <p:cNvPr id="4" name="Text Placeholder 8">
            <a:extLst>
              <a:ext uri="{FF2B5EF4-FFF2-40B4-BE49-F238E27FC236}">
                <a16:creationId xmlns:a16="http://schemas.microsoft.com/office/drawing/2014/main" id="{C729B080-D0E8-ED46-A3D7-1E599D490406}"/>
              </a:ext>
            </a:extLst>
          </p:cNvPr>
          <p:cNvSpPr txBox="1">
            <a:spLocks noGrp="1"/>
          </p:cNvSpPr>
          <p:nvPr>
            <p:ph type="body" idx="3"/>
          </p:nvPr>
        </p:nvSpPr>
        <p:spPr>
          <a:xfrm>
            <a:off x="1738959" y="80314"/>
            <a:ext cx="7826662" cy="1548247"/>
          </a:xfrm>
        </p:spPr>
        <p:txBody>
          <a:bodyPr/>
          <a:lstStyle/>
          <a:p>
            <a:pPr algn="ctr"/>
            <a:r>
              <a:rPr lang="en-US" sz="2800" dirty="0">
                <a:solidFill>
                  <a:schemeClr val="accent1">
                    <a:lumMod val="50000"/>
                  </a:schemeClr>
                </a:solidFill>
              </a:rPr>
              <a:t>What was it like attending the group online?</a:t>
            </a:r>
          </a:p>
        </p:txBody>
      </p:sp>
      <p:sp>
        <p:nvSpPr>
          <p:cNvPr id="5" name="Title 10">
            <a:extLst>
              <a:ext uri="{FF2B5EF4-FFF2-40B4-BE49-F238E27FC236}">
                <a16:creationId xmlns:a16="http://schemas.microsoft.com/office/drawing/2014/main" id="{B21E1AFB-364A-8447-AF76-F560E9FF3049}"/>
              </a:ext>
            </a:extLst>
          </p:cNvPr>
          <p:cNvSpPr txBox="1">
            <a:spLocks noGrp="1"/>
          </p:cNvSpPr>
          <p:nvPr>
            <p:ph type="title"/>
          </p:nvPr>
        </p:nvSpPr>
        <p:spPr>
          <a:xfrm>
            <a:off x="839784" y="365130"/>
            <a:ext cx="10515600" cy="489310"/>
          </a:xfrm>
        </p:spPr>
        <p:txBody>
          <a:bodyPr/>
          <a:lstStyle/>
          <a:p>
            <a:br>
              <a:rPr lang="en-US" dirty="0"/>
            </a:br>
            <a:br>
              <a:rPr lang="en-US" dirty="0"/>
            </a:br>
            <a:endParaRPr lang="en-US" dirty="0"/>
          </a:p>
        </p:txBody>
      </p:sp>
    </p:spTree>
    <p:extLst>
      <p:ext uri="{BB962C8B-B14F-4D97-AF65-F5344CB8AC3E}">
        <p14:creationId xmlns:p14="http://schemas.microsoft.com/office/powerpoint/2010/main" val="39028127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3">
            <a:extLst>
              <a:ext uri="{FF2B5EF4-FFF2-40B4-BE49-F238E27FC236}">
                <a16:creationId xmlns:a16="http://schemas.microsoft.com/office/drawing/2014/main" id="{837DA0DE-9B48-ED4E-8739-1E336B0FFC86}"/>
              </a:ext>
            </a:extLst>
          </p:cNvPr>
          <p:cNvSpPr/>
          <p:nvPr/>
        </p:nvSpPr>
        <p:spPr>
          <a:xfrm>
            <a:off x="477079" y="265814"/>
            <a:ext cx="9791183"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t>Buddha quote…</a:t>
            </a:r>
          </a:p>
        </p:txBody>
      </p:sp>
      <p:sp>
        <p:nvSpPr>
          <p:cNvPr id="5" name="Content Placeholder 2">
            <a:extLst>
              <a:ext uri="{FF2B5EF4-FFF2-40B4-BE49-F238E27FC236}">
                <a16:creationId xmlns:a16="http://schemas.microsoft.com/office/drawing/2014/main" id="{E34157D4-CA5B-B448-A423-9FC69A575FA4}"/>
              </a:ext>
            </a:extLst>
          </p:cNvPr>
          <p:cNvSpPr>
            <a:spLocks noGrp="1"/>
          </p:cNvSpPr>
          <p:nvPr>
            <p:ph idx="1"/>
          </p:nvPr>
        </p:nvSpPr>
        <p:spPr/>
        <p:txBody>
          <a:bodyPr>
            <a:normAutofit/>
          </a:bodyPr>
          <a:lstStyle/>
          <a:p>
            <a:pPr algn="ctr" eaLnBrk="1" hangingPunct="1">
              <a:buFont typeface="Arial" pitchFamily="-111" charset="0"/>
              <a:buNone/>
            </a:pPr>
            <a:r>
              <a:rPr lang="en-CA" dirty="0"/>
              <a:t> </a:t>
            </a:r>
            <a:r>
              <a:rPr lang="en-CA" dirty="0">
                <a:solidFill>
                  <a:schemeClr val="tx2">
                    <a:lumMod val="75000"/>
                  </a:schemeClr>
                </a:solidFill>
              </a:rPr>
              <a:t>“ the secret of health for the mind and body is not to mourn for the past, worry abut the future, or anticipate troubles, but to live in the present moment wisely and earnestly.”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Rounded Rectangle 3">
            <a:extLst>
              <a:ext uri="{FF2B5EF4-FFF2-40B4-BE49-F238E27FC236}">
                <a16:creationId xmlns:a16="http://schemas.microsoft.com/office/drawing/2014/main" id="{0F013146-FDE7-824F-A693-092FB16475DF}"/>
              </a:ext>
            </a:extLst>
          </p:cNvPr>
          <p:cNvSpPr/>
          <p:nvPr/>
        </p:nvSpPr>
        <p:spPr>
          <a:xfrm>
            <a:off x="477079" y="265814"/>
            <a:ext cx="9926095"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Where can I access Mindfulness Courses?</a:t>
            </a:r>
          </a:p>
        </p:txBody>
      </p:sp>
      <p:sp>
        <p:nvSpPr>
          <p:cNvPr id="5" name="Rectangle 4">
            <a:extLst>
              <a:ext uri="{FF2B5EF4-FFF2-40B4-BE49-F238E27FC236}">
                <a16:creationId xmlns:a16="http://schemas.microsoft.com/office/drawing/2014/main" id="{130AD323-CD6C-454D-9D45-3B2F71FCA834}"/>
              </a:ext>
            </a:extLst>
          </p:cNvPr>
          <p:cNvSpPr/>
          <p:nvPr/>
        </p:nvSpPr>
        <p:spPr>
          <a:xfrm>
            <a:off x="477079" y="1759641"/>
            <a:ext cx="10515600" cy="4985980"/>
          </a:xfrm>
          <a:prstGeom prst="rect">
            <a:avLst/>
          </a:prstGeom>
        </p:spPr>
        <p:txBody>
          <a:bodyPr wrap="square">
            <a:spAutoFit/>
          </a:bodyPr>
          <a:lstStyle/>
          <a:p>
            <a:pPr marL="342900" indent="-342900">
              <a:buFont typeface="Arial" panose="020B0604020202020204" pitchFamily="34" charset="0"/>
              <a:buChar char="•"/>
            </a:pPr>
            <a:r>
              <a:rPr lang="en-US" sz="2200" dirty="0">
                <a:solidFill>
                  <a:schemeClr val="accent1">
                    <a:lumMod val="50000"/>
                  </a:schemeClr>
                </a:solidFill>
              </a:rPr>
              <a:t>British Association for Mindfulness based approaches holds a list of UK registered mindfulness teachers. https://</a:t>
            </a:r>
            <a:r>
              <a:rPr lang="en-US" sz="2200" dirty="0" err="1">
                <a:solidFill>
                  <a:schemeClr val="accent1">
                    <a:lumMod val="50000"/>
                  </a:schemeClr>
                </a:solidFill>
              </a:rPr>
              <a:t>bamba.org.uk</a:t>
            </a:r>
            <a:r>
              <a:rPr lang="en-US" sz="2200" dirty="0">
                <a:solidFill>
                  <a:schemeClr val="accent1">
                    <a:lumMod val="50000"/>
                  </a:schemeClr>
                </a:solidFill>
              </a:rPr>
              <a:t> </a:t>
            </a:r>
          </a:p>
          <a:p>
            <a:pPr marL="342900" indent="-342900">
              <a:buFont typeface="Arial" panose="020B0604020202020204" pitchFamily="34" charset="0"/>
              <a:buChar char="•"/>
            </a:pPr>
            <a:endParaRPr lang="en-US" sz="2200" dirty="0">
              <a:solidFill>
                <a:schemeClr val="accent1">
                  <a:lumMod val="50000"/>
                </a:schemeClr>
              </a:solidFill>
            </a:endParaRPr>
          </a:p>
          <a:p>
            <a:pPr marL="342900" indent="-342900">
              <a:buFont typeface="Arial" panose="020B0604020202020204" pitchFamily="34" charset="0"/>
              <a:buChar char="•"/>
            </a:pPr>
            <a:r>
              <a:rPr lang="en-US" sz="2200" dirty="0">
                <a:solidFill>
                  <a:schemeClr val="accent1">
                    <a:lumMod val="50000"/>
                  </a:schemeClr>
                </a:solidFill>
              </a:rPr>
              <a:t>Many courses are now being run online due to COVID restrictions. Look for courses that are based on MBSR or MBCT. </a:t>
            </a:r>
          </a:p>
          <a:p>
            <a:pPr marL="342900" indent="-342900">
              <a:buFont typeface="Arial" panose="020B0604020202020204" pitchFamily="34" charset="0"/>
              <a:buChar char="•"/>
            </a:pPr>
            <a:endParaRPr lang="en-US" sz="2200" dirty="0">
              <a:solidFill>
                <a:schemeClr val="accent1">
                  <a:lumMod val="50000"/>
                </a:schemeClr>
              </a:solidFill>
            </a:endParaRPr>
          </a:p>
          <a:p>
            <a:pPr marL="342900" indent="-342900">
              <a:buFont typeface="Arial" panose="020B0604020202020204" pitchFamily="34" charset="0"/>
              <a:buChar char="•"/>
            </a:pPr>
            <a:r>
              <a:rPr lang="en-US" sz="2200" dirty="0">
                <a:solidFill>
                  <a:schemeClr val="accent1">
                    <a:lumMod val="50000"/>
                  </a:schemeClr>
                </a:solidFill>
              </a:rPr>
              <a:t>If you have some cognitive or attention difficulties, look at one of the courses which has shorter practices, such as finding peace in a frantic world</a:t>
            </a:r>
          </a:p>
          <a:p>
            <a:pPr marL="342900" indent="-342900">
              <a:buFont typeface="Arial" panose="020B0604020202020204" pitchFamily="34" charset="0"/>
              <a:buChar char="•"/>
            </a:pPr>
            <a:endParaRPr lang="en-US" sz="2200" dirty="0">
              <a:solidFill>
                <a:schemeClr val="accent1">
                  <a:lumMod val="50000"/>
                </a:schemeClr>
              </a:solidFill>
            </a:endParaRPr>
          </a:p>
          <a:p>
            <a:pPr marL="342900" indent="-342900">
              <a:buFont typeface="Arial" panose="020B0604020202020204" pitchFamily="34" charset="0"/>
              <a:buChar char="•"/>
            </a:pPr>
            <a:r>
              <a:rPr lang="en-US" sz="2200" dirty="0">
                <a:solidFill>
                  <a:schemeClr val="accent1">
                    <a:lumMod val="50000"/>
                  </a:schemeClr>
                </a:solidFill>
              </a:rPr>
              <a:t>There are several books with CDs which can help you to establish your home practice. “Full catastrophe living” by Jon Kabat Zinn outlines the MBSR approach. Danny Penman and Mark Williams have written “Finding Peace in a Frantic World.”</a:t>
            </a:r>
          </a:p>
          <a:p>
            <a:endParaRPr lang="en-US" dirty="0"/>
          </a:p>
          <a:p>
            <a:endParaRPr lang="en-US" dirty="0"/>
          </a:p>
          <a:p>
            <a:endParaRPr lang="en-US" dirty="0"/>
          </a:p>
        </p:txBody>
      </p:sp>
    </p:spTree>
    <p:extLst>
      <p:ext uri="{BB962C8B-B14F-4D97-AF65-F5344CB8AC3E}">
        <p14:creationId xmlns:p14="http://schemas.microsoft.com/office/powerpoint/2010/main" val="705533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Content Placeholder 5">
            <a:extLst>
              <a:ext uri="{FF2B5EF4-FFF2-40B4-BE49-F238E27FC236}">
                <a16:creationId xmlns:a16="http://schemas.microsoft.com/office/drawing/2014/main" id="{D56A9F34-2B1E-0E49-A508-9C9A5991877B}"/>
              </a:ext>
            </a:extLst>
          </p:cNvPr>
          <p:cNvSpPr txBox="1">
            <a:spLocks noGrp="1"/>
          </p:cNvSpPr>
          <p:nvPr>
            <p:ph idx="1"/>
          </p:nvPr>
        </p:nvSpPr>
        <p:spPr/>
        <p:txBody>
          <a:bodyPr/>
          <a:lstStyle/>
          <a:p>
            <a:pPr lvl="0">
              <a:lnSpc>
                <a:spcPct val="70000"/>
              </a:lnSpc>
            </a:pPr>
            <a:endParaRPr lang="en-GB" sz="3600" dirty="0"/>
          </a:p>
          <a:p>
            <a:pPr marL="0" lvl="0" indent="0">
              <a:lnSpc>
                <a:spcPct val="70000"/>
              </a:lnSpc>
              <a:buNone/>
            </a:pPr>
            <a:r>
              <a:rPr lang="en-GB" sz="3600" b="1" dirty="0">
                <a:solidFill>
                  <a:srgbClr val="203864"/>
                </a:solidFill>
              </a:rPr>
              <a:t>Thank you for your attention </a:t>
            </a:r>
            <a:r>
              <a:rPr lang="en-GB" sz="3600" b="1" dirty="0">
                <a:solidFill>
                  <a:srgbClr val="203864"/>
                </a:solidFill>
                <a:sym typeface="Wingdings" pitchFamily="2" charset="2"/>
              </a:rPr>
              <a:t></a:t>
            </a:r>
            <a:endParaRPr lang="en-GB" sz="3600" b="1" dirty="0">
              <a:solidFill>
                <a:srgbClr val="203864"/>
              </a:solidFill>
            </a:endParaRPr>
          </a:p>
          <a:p>
            <a:pPr marL="0" lvl="0" indent="0">
              <a:lnSpc>
                <a:spcPct val="70000"/>
              </a:lnSpc>
              <a:buNone/>
            </a:pPr>
            <a:endParaRPr lang="en-GB" sz="3600" b="1" dirty="0">
              <a:solidFill>
                <a:srgbClr val="203864"/>
              </a:solidFill>
            </a:endParaRPr>
          </a:p>
          <a:p>
            <a:pPr lvl="0">
              <a:lnSpc>
                <a:spcPct val="70000"/>
              </a:lnSpc>
            </a:pPr>
            <a:endParaRPr lang="en-GB" sz="2200" dirty="0"/>
          </a:p>
          <a:p>
            <a:pPr lvl="0">
              <a:lnSpc>
                <a:spcPct val="70000"/>
              </a:lnSpc>
            </a:pPr>
            <a:r>
              <a:rPr lang="en-GB" sz="3100" b="1" dirty="0">
                <a:solidFill>
                  <a:srgbClr val="203864"/>
                </a:solidFill>
              </a:rPr>
              <a:t>Please share your feedback here </a:t>
            </a:r>
            <a:r>
              <a:rPr lang="en-GB" dirty="0">
                <a:hlinkClick r:id="rId2"/>
              </a:rPr>
              <a:t>https://www.surveymonkey.co.uk/r/59SLCH6</a:t>
            </a:r>
            <a:r>
              <a:rPr lang="en-GB" dirty="0"/>
              <a:t> </a:t>
            </a:r>
            <a:endParaRPr lang="en-GB" sz="3100" dirty="0"/>
          </a:p>
          <a:p>
            <a:pPr lvl="0">
              <a:lnSpc>
                <a:spcPct val="70000"/>
              </a:lnSpc>
            </a:pPr>
            <a:endParaRPr lang="en-GB" sz="2200" dirty="0"/>
          </a:p>
          <a:p>
            <a:pPr marL="0" lvl="0" indent="0">
              <a:lnSpc>
                <a:spcPct val="70000"/>
              </a:lnSpc>
              <a:buNone/>
            </a:pPr>
            <a:endParaRPr lang="en-GB" sz="2200" dirty="0"/>
          </a:p>
          <a:p>
            <a:pPr marL="0" lvl="0" indent="0">
              <a:lnSpc>
                <a:spcPct val="70000"/>
              </a:lnSpc>
              <a:buNone/>
            </a:pPr>
            <a:endParaRPr lang="en-GB" sz="2200" dirty="0"/>
          </a:p>
        </p:txBody>
      </p:sp>
      <p:pic>
        <p:nvPicPr>
          <p:cNvPr id="3" name="Picture 3">
            <a:extLst>
              <a:ext uri="{FF2B5EF4-FFF2-40B4-BE49-F238E27FC236}">
                <a16:creationId xmlns:a16="http://schemas.microsoft.com/office/drawing/2014/main" id="{022800DF-8D88-0D44-B644-6C4C03429D9A}"/>
              </a:ext>
            </a:extLst>
          </p:cNvPr>
          <p:cNvPicPr>
            <a:picLocks noChangeAspect="1"/>
          </p:cNvPicPr>
          <p:nvPr/>
        </p:nvPicPr>
        <p:blipFill>
          <a:blip r:embed="rId3"/>
          <a:stretch>
            <a:fillRect/>
          </a:stretch>
        </p:blipFill>
        <p:spPr>
          <a:xfrm>
            <a:off x="10464795" y="65086"/>
            <a:ext cx="1544412" cy="965204"/>
          </a:xfrm>
          <a:prstGeom prst="rect">
            <a:avLst/>
          </a:prstGeom>
          <a:noFill/>
          <a:ln cap="flat">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26">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3DF6DD95-D647-794E-8A00-A73A053C2CCD}"/>
              </a:ext>
            </a:extLst>
          </p:cNvPr>
          <p:cNvPicPr>
            <a:picLocks noChangeAspect="1"/>
          </p:cNvPicPr>
          <p:nvPr/>
        </p:nvPicPr>
        <p:blipFill>
          <a:blip r:embed="rId2"/>
          <a:stretch>
            <a:fillRect/>
          </a:stretch>
        </p:blipFill>
        <p:spPr>
          <a:xfrm>
            <a:off x="10464795" y="65086"/>
            <a:ext cx="1544412" cy="965204"/>
          </a:xfrm>
          <a:prstGeom prst="rect">
            <a:avLst/>
          </a:prstGeom>
          <a:noFill/>
          <a:ln cap="flat">
            <a:noFill/>
          </a:ln>
        </p:spPr>
      </p:pic>
      <p:sp>
        <p:nvSpPr>
          <p:cNvPr id="6" name="TextBox 5">
            <a:extLst>
              <a:ext uri="{FF2B5EF4-FFF2-40B4-BE49-F238E27FC236}">
                <a16:creationId xmlns:a16="http://schemas.microsoft.com/office/drawing/2014/main" id="{0714AD9C-26C9-594D-9A0B-905D5B4529F7}"/>
              </a:ext>
            </a:extLst>
          </p:cNvPr>
          <p:cNvSpPr txBox="1"/>
          <p:nvPr/>
        </p:nvSpPr>
        <p:spPr>
          <a:xfrm>
            <a:off x="841779" y="645569"/>
            <a:ext cx="9623016" cy="769441"/>
          </a:xfrm>
          <a:prstGeom prst="rect">
            <a:avLst/>
          </a:prstGeom>
          <a:noFill/>
        </p:spPr>
        <p:txBody>
          <a:bodyPr wrap="square" rtlCol="0">
            <a:spAutoFit/>
          </a:bodyPr>
          <a:lstStyle/>
          <a:p>
            <a:r>
              <a:rPr lang="en-GB" sz="4400" b="1" dirty="0">
                <a:solidFill>
                  <a:schemeClr val="accent1">
                    <a:lumMod val="50000"/>
                  </a:schemeClr>
                </a:solidFill>
              </a:rPr>
              <a:t>  </a:t>
            </a:r>
            <a:r>
              <a:rPr lang="en-GB" sz="4000" dirty="0">
                <a:solidFill>
                  <a:schemeClr val="accent1">
                    <a:lumMod val="50000"/>
                  </a:schemeClr>
                </a:solidFill>
              </a:rPr>
              <a:t>Acknowledgements</a:t>
            </a:r>
            <a:endParaRPr lang="en-US" sz="4000" dirty="0">
              <a:solidFill>
                <a:schemeClr val="accent1">
                  <a:lumMod val="50000"/>
                </a:schemeClr>
              </a:solidFill>
            </a:endParaRPr>
          </a:p>
        </p:txBody>
      </p:sp>
      <p:sp>
        <p:nvSpPr>
          <p:cNvPr id="7" name="TextBox 6">
            <a:extLst>
              <a:ext uri="{FF2B5EF4-FFF2-40B4-BE49-F238E27FC236}">
                <a16:creationId xmlns:a16="http://schemas.microsoft.com/office/drawing/2014/main" id="{3C664E4A-1751-9542-BCF4-A819D6F0B017}"/>
              </a:ext>
            </a:extLst>
          </p:cNvPr>
          <p:cNvSpPr txBox="1"/>
          <p:nvPr/>
        </p:nvSpPr>
        <p:spPr>
          <a:xfrm>
            <a:off x="633231" y="1669274"/>
            <a:ext cx="10680763" cy="4278094"/>
          </a:xfrm>
          <a:prstGeom prst="rect">
            <a:avLst/>
          </a:prstGeom>
          <a:noFill/>
        </p:spPr>
        <p:txBody>
          <a:bodyPr wrap="square" rtlCol="0">
            <a:spAutoFit/>
          </a:bodyPr>
          <a:lstStyle/>
          <a:p>
            <a:pPr>
              <a:spcAft>
                <a:spcPts val="1800"/>
              </a:spcAft>
              <a:buFont typeface="Arial"/>
              <a:buChar char="•"/>
            </a:pPr>
            <a:endParaRPr lang="en-US" sz="2600" b="1" dirty="0">
              <a:solidFill>
                <a:schemeClr val="tx2">
                  <a:lumMod val="75000"/>
                </a:schemeClr>
              </a:solidFill>
            </a:endParaRPr>
          </a:p>
          <a:p>
            <a:pPr>
              <a:spcAft>
                <a:spcPts val="1800"/>
              </a:spcAft>
              <a:buFont typeface="Arial"/>
              <a:buChar char="•"/>
            </a:pPr>
            <a:r>
              <a:rPr lang="en-US" sz="2600" b="1" dirty="0">
                <a:solidFill>
                  <a:schemeClr val="accent1">
                    <a:lumMod val="50000"/>
                  </a:schemeClr>
                </a:solidFill>
              </a:rPr>
              <a:t>Gatehouse Charity East Anglia</a:t>
            </a:r>
          </a:p>
          <a:p>
            <a:pPr>
              <a:spcAft>
                <a:spcPts val="1800"/>
              </a:spcAft>
              <a:buFont typeface="Arial"/>
              <a:buChar char="•"/>
            </a:pPr>
            <a:r>
              <a:rPr lang="en-US" sz="2600" b="1" dirty="0">
                <a:solidFill>
                  <a:schemeClr val="accent1">
                    <a:lumMod val="50000"/>
                  </a:schemeClr>
                </a:solidFill>
              </a:rPr>
              <a:t>Suffolk Community Foundation</a:t>
            </a:r>
          </a:p>
          <a:p>
            <a:pPr>
              <a:spcAft>
                <a:spcPts val="1800"/>
              </a:spcAft>
              <a:buFont typeface="Arial"/>
              <a:buChar char="•"/>
            </a:pPr>
            <a:r>
              <a:rPr lang="en-US" sz="2600" b="1" dirty="0">
                <a:solidFill>
                  <a:schemeClr val="accent1">
                    <a:lumMod val="50000"/>
                  </a:schemeClr>
                </a:solidFill>
              </a:rPr>
              <a:t>Norfolk Community Foundation</a:t>
            </a:r>
          </a:p>
          <a:p>
            <a:pPr>
              <a:spcAft>
                <a:spcPts val="1800"/>
              </a:spcAft>
              <a:buFont typeface="Arial"/>
              <a:buChar char="•"/>
            </a:pPr>
            <a:r>
              <a:rPr lang="en-US" sz="2600" b="1" dirty="0">
                <a:solidFill>
                  <a:schemeClr val="accent1">
                    <a:lumMod val="50000"/>
                  </a:schemeClr>
                </a:solidFill>
              </a:rPr>
              <a:t>West Suffolk Clinical Commissioning Group</a:t>
            </a:r>
          </a:p>
          <a:p>
            <a:pPr>
              <a:spcAft>
                <a:spcPts val="1800"/>
              </a:spcAft>
              <a:buFont typeface="Arial"/>
              <a:buChar char="•"/>
            </a:pPr>
            <a:r>
              <a:rPr lang="en-US" sz="2600" b="1" dirty="0">
                <a:solidFill>
                  <a:schemeClr val="accent1">
                    <a:lumMod val="50000"/>
                  </a:schemeClr>
                </a:solidFill>
              </a:rPr>
              <a:t>Centre for Mindfulness Research and Practice – University of Bangor.</a:t>
            </a:r>
          </a:p>
          <a:p>
            <a:pPr>
              <a:spcAft>
                <a:spcPts val="1800"/>
              </a:spcAft>
              <a:buFont typeface="Arial"/>
              <a:buChar char="•"/>
            </a:pPr>
            <a:endParaRPr lang="en-US" sz="2600" b="1" dirty="0">
              <a:solidFill>
                <a:schemeClr val="tx2">
                  <a:lumMod val="75000"/>
                </a:schemeClr>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34">
    <p:spTree>
      <p:nvGrpSpPr>
        <p:cNvPr id="1" name=""/>
        <p:cNvGrpSpPr/>
        <p:nvPr/>
      </p:nvGrpSpPr>
      <p:grpSpPr>
        <a:xfrm>
          <a:off x="0" y="0"/>
          <a:ext cx="0" cy="0"/>
          <a:chOff x="0" y="0"/>
          <a:chExt cx="0" cy="0"/>
        </a:xfrm>
      </p:grpSpPr>
      <p:pic>
        <p:nvPicPr>
          <p:cNvPr id="2" name="Picture 4" descr="A close up of text on a white background&#10;&#10;Description generated with high confidence">
            <a:extLst>
              <a:ext uri="{FF2B5EF4-FFF2-40B4-BE49-F238E27FC236}">
                <a16:creationId xmlns:a16="http://schemas.microsoft.com/office/drawing/2014/main" id="{1181A80F-B472-C443-91EA-41C4150E2806}"/>
              </a:ext>
            </a:extLst>
          </p:cNvPr>
          <p:cNvPicPr>
            <a:picLocks noChangeAspect="1"/>
          </p:cNvPicPr>
          <p:nvPr/>
        </p:nvPicPr>
        <p:blipFill>
          <a:blip r:embed="rId2"/>
          <a:stretch>
            <a:fillRect/>
          </a:stretch>
        </p:blipFill>
        <p:spPr>
          <a:xfrm>
            <a:off x="556586" y="357804"/>
            <a:ext cx="8256108" cy="4526316"/>
          </a:xfrm>
          <a:prstGeom prst="rect">
            <a:avLst/>
          </a:prstGeom>
          <a:noFill/>
          <a:ln cap="flat">
            <a:noFill/>
          </a:ln>
        </p:spPr>
      </p:pic>
      <p:pic>
        <p:nvPicPr>
          <p:cNvPr id="3" name="Picture 5" descr="A close up of a logo&#10;&#10;Description generated with very high confidence">
            <a:extLst>
              <a:ext uri="{FF2B5EF4-FFF2-40B4-BE49-F238E27FC236}">
                <a16:creationId xmlns:a16="http://schemas.microsoft.com/office/drawing/2014/main" id="{E11978E7-059E-C94D-B46F-8E4D1E624AAF}"/>
              </a:ext>
            </a:extLst>
          </p:cNvPr>
          <p:cNvPicPr>
            <a:picLocks noChangeAspect="1"/>
          </p:cNvPicPr>
          <p:nvPr/>
        </p:nvPicPr>
        <p:blipFill>
          <a:blip r:embed="rId3"/>
          <a:stretch>
            <a:fillRect/>
          </a:stretch>
        </p:blipFill>
        <p:spPr>
          <a:xfrm>
            <a:off x="9998439" y="357804"/>
            <a:ext cx="1748072" cy="1126222"/>
          </a:xfrm>
          <a:prstGeom prst="rect">
            <a:avLst/>
          </a:prstGeom>
          <a:noFill/>
          <a:ln cap="flat">
            <a:noFill/>
          </a:ln>
        </p:spPr>
      </p:pic>
      <p:sp>
        <p:nvSpPr>
          <p:cNvPr id="4" name="Title 1">
            <a:extLst>
              <a:ext uri="{FF2B5EF4-FFF2-40B4-BE49-F238E27FC236}">
                <a16:creationId xmlns:a16="http://schemas.microsoft.com/office/drawing/2014/main" id="{41838177-A655-C545-9E46-7EFE2BD757F0}"/>
              </a:ext>
            </a:extLst>
          </p:cNvPr>
          <p:cNvSpPr txBox="1">
            <a:spLocks noGrp="1"/>
          </p:cNvSpPr>
          <p:nvPr>
            <p:ph type="title"/>
          </p:nvPr>
        </p:nvSpPr>
        <p:spPr>
          <a:xfrm>
            <a:off x="-104932" y="5051685"/>
            <a:ext cx="12067083" cy="2810327"/>
          </a:xfrm>
        </p:spPr>
        <p:txBody>
          <a:bodyPr anchor="b" anchorCtr="1"/>
          <a:lstStyle/>
          <a:p>
            <a:pPr algn="ctr"/>
            <a:br>
              <a:rPr lang="en-GB" sz="5400" b="1" i="1" kern="0" dirty="0">
                <a:solidFill>
                  <a:srgbClr val="203864"/>
                </a:solidFill>
              </a:rPr>
            </a:br>
            <a:br>
              <a:rPr lang="en-GB" sz="5400" b="1" i="1" kern="0" dirty="0">
                <a:solidFill>
                  <a:srgbClr val="203864"/>
                </a:solidFill>
              </a:rPr>
            </a:br>
            <a:br>
              <a:rPr lang="en-GB" sz="5400" b="1" i="1" kern="0" dirty="0">
                <a:solidFill>
                  <a:srgbClr val="203864"/>
                </a:solidFill>
              </a:rPr>
            </a:br>
            <a:r>
              <a:rPr lang="en-GB" sz="5400" b="1" i="1" kern="0" dirty="0">
                <a:solidFill>
                  <a:srgbClr val="203864"/>
                </a:solidFill>
              </a:rPr>
              <a:t>Move it and breathe </a:t>
            </a:r>
            <a:r>
              <a:rPr lang="en-GB" sz="5400" i="1" kern="0" dirty="0">
                <a:solidFill>
                  <a:srgbClr val="203864"/>
                </a:solidFill>
              </a:rPr>
              <a:t>(</a:t>
            </a:r>
            <a:r>
              <a:rPr lang="en-GB" sz="5400" i="1" kern="0" dirty="0" err="1">
                <a:solidFill>
                  <a:srgbClr val="203864"/>
                </a:solidFill>
              </a:rPr>
              <a:t>Jitka</a:t>
            </a:r>
            <a:r>
              <a:rPr lang="en-GB" sz="5400" i="1" kern="0" dirty="0">
                <a:solidFill>
                  <a:srgbClr val="203864"/>
                </a:solidFill>
              </a:rPr>
              <a:t> </a:t>
            </a:r>
            <a:r>
              <a:rPr lang="en-GB" sz="5400" i="1" kern="0" dirty="0" err="1">
                <a:solidFill>
                  <a:srgbClr val="203864"/>
                </a:solidFill>
              </a:rPr>
              <a:t>Vseteckova</a:t>
            </a:r>
            <a:r>
              <a:rPr lang="en-GB" sz="5400" i="1" kern="0" dirty="0">
                <a:solidFill>
                  <a:srgbClr val="203864"/>
                </a:solidFill>
              </a:rPr>
              <a:t> &amp; Declan Ryan) </a:t>
            </a:r>
            <a:r>
              <a:rPr lang="en-GB" sz="5400" b="1" i="1" kern="0" dirty="0">
                <a:solidFill>
                  <a:srgbClr val="203864"/>
                </a:solidFill>
              </a:rPr>
              <a:t>May 19</a:t>
            </a:r>
            <a:r>
              <a:rPr lang="en-GB" sz="5400" b="1" i="1" kern="0" baseline="30000" dirty="0">
                <a:solidFill>
                  <a:srgbClr val="203864"/>
                </a:solidFill>
              </a:rPr>
              <a:t>th</a:t>
            </a:r>
            <a:r>
              <a:rPr lang="en-GB" sz="5400" b="1" i="1" kern="0" dirty="0">
                <a:solidFill>
                  <a:srgbClr val="203864"/>
                </a:solidFill>
              </a:rPr>
              <a:t> 2021 </a:t>
            </a:r>
            <a:br>
              <a:rPr lang="en-GB" sz="5400" b="1" i="1" kern="0" dirty="0">
                <a:solidFill>
                  <a:srgbClr val="203864"/>
                </a:solidFill>
              </a:rPr>
            </a:br>
            <a:br>
              <a:rPr lang="en-US" sz="4900" b="1" dirty="0">
                <a:solidFill>
                  <a:srgbClr val="203864"/>
                </a:solidFill>
              </a:rPr>
            </a:br>
            <a:endParaRPr lang="en-US" sz="4900" b="1" dirty="0">
              <a:solidFill>
                <a:srgbClr val="203864"/>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A495-FE91-40DA-9A20-56B7B017E709}"/>
              </a:ext>
            </a:extLst>
          </p:cNvPr>
          <p:cNvSpPr txBox="1">
            <a:spLocks noGrp="1"/>
          </p:cNvSpPr>
          <p:nvPr>
            <p:ph type="title"/>
          </p:nvPr>
        </p:nvSpPr>
        <p:spPr>
          <a:xfrm>
            <a:off x="264691" y="252667"/>
            <a:ext cx="11020924" cy="949147"/>
          </a:xfrm>
        </p:spPr>
        <p:txBody>
          <a:bodyPr/>
          <a:lstStyle/>
          <a:p>
            <a:pPr lvl="0"/>
            <a:r>
              <a:rPr lang="en-GB" sz="2999" b="1">
                <a:solidFill>
                  <a:srgbClr val="203864"/>
                </a:solidFill>
              </a:rPr>
              <a:t>Summary of related resources to The Ageing Well Public Talk Series</a:t>
            </a:r>
          </a:p>
        </p:txBody>
      </p:sp>
      <p:sp>
        <p:nvSpPr>
          <p:cNvPr id="3" name="Content Placeholder 2">
            <a:extLst>
              <a:ext uri="{FF2B5EF4-FFF2-40B4-BE49-F238E27FC236}">
                <a16:creationId xmlns:a16="http://schemas.microsoft.com/office/drawing/2014/main" id="{061A02B1-8E2B-4A92-9448-EA90E12F96DE}"/>
              </a:ext>
            </a:extLst>
          </p:cNvPr>
          <p:cNvSpPr txBox="1">
            <a:spLocks noGrp="1"/>
          </p:cNvSpPr>
          <p:nvPr>
            <p:ph idx="1"/>
          </p:nvPr>
        </p:nvSpPr>
        <p:spPr>
          <a:xfrm>
            <a:off x="264691" y="1807549"/>
            <a:ext cx="11538283" cy="4966234"/>
          </a:xfrm>
        </p:spPr>
        <p:txBody>
          <a:bodyPr/>
          <a:lstStyle/>
          <a:p>
            <a:pPr marL="0" lvl="0" indent="0">
              <a:lnSpc>
                <a:spcPct val="70000"/>
              </a:lnSpc>
              <a:buNone/>
            </a:pPr>
            <a:endParaRPr lang="en-US" sz="1700" b="1" i="1" u="sng">
              <a:solidFill>
                <a:srgbClr val="203864"/>
              </a:solidFill>
            </a:endParaRPr>
          </a:p>
          <a:p>
            <a:pPr marL="0" lvl="0" indent="0">
              <a:lnSpc>
                <a:spcPct val="70000"/>
              </a:lnSpc>
              <a:buNone/>
            </a:pPr>
            <a:endParaRPr lang="en-US" sz="1700" b="1" i="1" u="sng">
              <a:solidFill>
                <a:srgbClr val="203864"/>
              </a:solidFill>
            </a:endParaRPr>
          </a:p>
          <a:p>
            <a:pPr marL="0" lvl="0" indent="0">
              <a:lnSpc>
                <a:spcPct val="70000"/>
              </a:lnSpc>
              <a:buNone/>
            </a:pPr>
            <a:endParaRPr lang="en-US" sz="1700" b="1" i="1" u="sng">
              <a:solidFill>
                <a:srgbClr val="203864"/>
              </a:solidFill>
            </a:endParaRPr>
          </a:p>
          <a:p>
            <a:pPr marL="0" lvl="0" indent="0">
              <a:lnSpc>
                <a:spcPct val="70000"/>
              </a:lnSpc>
              <a:buNone/>
            </a:pPr>
            <a:endParaRPr lang="en-US" sz="1700" b="1" i="1" u="sng">
              <a:solidFill>
                <a:srgbClr val="203864"/>
              </a:solidFill>
            </a:endParaRPr>
          </a:p>
          <a:p>
            <a:pPr marL="0" lvl="0" indent="0">
              <a:lnSpc>
                <a:spcPct val="70000"/>
              </a:lnSpc>
              <a:buNone/>
            </a:pPr>
            <a:r>
              <a:rPr lang="en-US" sz="1700" b="1" i="1" u="sng">
                <a:solidFill>
                  <a:srgbClr val="203864"/>
                </a:solidFill>
              </a:rPr>
              <a:t>Podcasts</a:t>
            </a:r>
          </a:p>
          <a:p>
            <a:pPr marL="0" lvl="0" indent="0">
              <a:lnSpc>
                <a:spcPct val="70000"/>
              </a:lnSpc>
              <a:buNone/>
            </a:pPr>
            <a:endParaRPr lang="en-US" sz="1600" b="1" i="1" u="sng">
              <a:solidFill>
                <a:srgbClr val="203864"/>
              </a:solidFill>
            </a:endParaRPr>
          </a:p>
          <a:p>
            <a:pPr lvl="0">
              <a:lnSpc>
                <a:spcPct val="70000"/>
              </a:lnSpc>
            </a:pPr>
            <a:r>
              <a:rPr lang="en-US" sz="1600"/>
              <a:t>Vseteckova J &amp; King J (2020) </a:t>
            </a:r>
            <a:r>
              <a:rPr lang="en-US" sz="1600" b="1"/>
              <a:t>COVID-19 Interview podcast for The Retirement Café: ‘</a:t>
            </a:r>
            <a:r>
              <a:rPr lang="en-US" sz="1600" b="1" i="1"/>
              <a:t>Ageing Well Under Lockdown’</a:t>
            </a:r>
            <a:r>
              <a:rPr lang="en-US" sz="1600"/>
              <a:t>  </a:t>
            </a:r>
            <a:r>
              <a:rPr lang="en-US" sz="1600" u="sng">
                <a:hlinkClick r:id="rId2"/>
              </a:rPr>
              <a:t>https://theretirementcafe.co.uk/077-dr-jitka/</a:t>
            </a:r>
            <a:endParaRPr lang="en-US" sz="1600" u="sng"/>
          </a:p>
          <a:p>
            <a:pPr lvl="0">
              <a:lnSpc>
                <a:spcPct val="70000"/>
              </a:lnSpc>
            </a:pPr>
            <a:endParaRPr lang="en-US" sz="1600"/>
          </a:p>
          <a:p>
            <a:pPr lvl="0">
              <a:lnSpc>
                <a:spcPct val="70000"/>
              </a:lnSpc>
            </a:pPr>
            <a:r>
              <a:rPr lang="en-US" sz="1600"/>
              <a:t>Vseteckova J &amp; Broad E  (2020) </a:t>
            </a:r>
            <a:r>
              <a:rPr lang="en-US" sz="1600" b="1"/>
              <a:t>Keep Me Walking - researching with people living with dementia and their carers - Podcast – Open University in collaboration with The Parks Trust </a:t>
            </a:r>
            <a:r>
              <a:rPr lang="en-US" sz="1600" u="sng">
                <a:hlinkClick r:id="rId3"/>
              </a:rPr>
              <a:t>https://youtu.be/0QHAS88C-LU</a:t>
            </a:r>
            <a:endParaRPr lang="en-US" sz="1600" u="sng"/>
          </a:p>
          <a:p>
            <a:pPr lvl="0">
              <a:lnSpc>
                <a:spcPct val="70000"/>
              </a:lnSpc>
            </a:pPr>
            <a:endParaRPr lang="en-US" sz="1600"/>
          </a:p>
          <a:p>
            <a:pPr lvl="0">
              <a:lnSpc>
                <a:spcPct val="70000"/>
              </a:lnSpc>
            </a:pPr>
            <a:r>
              <a:rPr lang="en-US" sz="1600"/>
              <a:t>Vseteckova J (2020)  </a:t>
            </a:r>
            <a:r>
              <a:rPr lang="en-US" sz="1600" b="1"/>
              <a:t>Podcast - areas for research with The Open University </a:t>
            </a:r>
            <a:r>
              <a:rPr lang="en-US" sz="1600" u="sng">
                <a:hlinkClick r:id="rId4"/>
              </a:rPr>
              <a:t>https://youtu.be/vE6J9J_ovOM</a:t>
            </a:r>
            <a:endParaRPr lang="en-US" sz="1600" u="sng"/>
          </a:p>
          <a:p>
            <a:pPr lvl="0">
              <a:lnSpc>
                <a:spcPct val="70000"/>
              </a:lnSpc>
            </a:pPr>
            <a:endParaRPr lang="en-US" sz="1600" u="sng"/>
          </a:p>
          <a:p>
            <a:pPr lvl="0">
              <a:lnSpc>
                <a:spcPct val="70000"/>
              </a:lnSpc>
            </a:pPr>
            <a:r>
              <a:rPr lang="en-US" sz="1600"/>
              <a:t>Broad E &amp; Methley A &amp; Vseteckova J (2021) </a:t>
            </a:r>
            <a:r>
              <a:rPr lang="en-US" sz="1600" b="1"/>
              <a:t>Podcast OU &amp; The Parks Trust &amp; Northamptonshire Healthcare NHS Foundation Trust - Spotter sheet and mindful walking. </a:t>
            </a:r>
            <a:r>
              <a:rPr lang="en-US" sz="1600" b="1">
                <a:hlinkClick r:id="rId5"/>
              </a:rPr>
              <a:t>https://www.youtube.com/watch?v=dq5OXEBk3CA&amp;feature=youtu.be</a:t>
            </a:r>
            <a:r>
              <a:rPr lang="en-US" sz="1600" b="1"/>
              <a:t> </a:t>
            </a:r>
          </a:p>
          <a:p>
            <a:pPr lvl="0">
              <a:lnSpc>
                <a:spcPct val="70000"/>
              </a:lnSpc>
            </a:pPr>
            <a:endParaRPr lang="en-US" sz="1600" b="1"/>
          </a:p>
          <a:p>
            <a:pPr lvl="0">
              <a:lnSpc>
                <a:spcPct val="70000"/>
              </a:lnSpc>
            </a:pPr>
            <a:r>
              <a:rPr lang="en-US" sz="1600"/>
              <a:t>Broad E &amp; Methley A &amp; Vseteckova J (2021) </a:t>
            </a:r>
            <a:r>
              <a:rPr lang="en-US" sz="1600" b="1"/>
              <a:t>Ageing Brain  </a:t>
            </a:r>
            <a:r>
              <a:rPr lang="en-US" sz="1600"/>
              <a:t>- just recorded </a:t>
            </a:r>
            <a:endParaRPr lang="en-US" sz="1600" b="1"/>
          </a:p>
          <a:p>
            <a:pPr marL="0" lvl="0" indent="0">
              <a:lnSpc>
                <a:spcPct val="50000"/>
              </a:lnSpc>
              <a:buNone/>
            </a:pPr>
            <a:endParaRPr lang="en-US" sz="1500" b="1" i="1" u="sng"/>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2658109-6564-43DD-8FD7-F2AF0A216DFF}"/>
              </a:ext>
            </a:extLst>
          </p:cNvPr>
          <p:cNvSpPr txBox="1">
            <a:spLocks noGrp="1"/>
          </p:cNvSpPr>
          <p:nvPr>
            <p:ph idx="1"/>
          </p:nvPr>
        </p:nvSpPr>
        <p:spPr>
          <a:xfrm>
            <a:off x="96249" y="160687"/>
            <a:ext cx="12095747" cy="6697312"/>
          </a:xfrm>
        </p:spPr>
        <p:txBody>
          <a:bodyPr/>
          <a:lstStyle/>
          <a:p>
            <a:pPr marL="0" lvl="0" indent="0">
              <a:lnSpc>
                <a:spcPct val="50000"/>
              </a:lnSpc>
              <a:buNone/>
            </a:pPr>
            <a:r>
              <a:rPr lang="en-US" sz="1949" b="1" i="1" u="sng">
                <a:solidFill>
                  <a:srgbClr val="203864"/>
                </a:solidFill>
              </a:rPr>
              <a:t>Ageing well related</a:t>
            </a:r>
          </a:p>
          <a:p>
            <a:pPr marL="0" lvl="0" indent="0">
              <a:lnSpc>
                <a:spcPct val="50000"/>
              </a:lnSpc>
              <a:buNone/>
            </a:pPr>
            <a:endParaRPr lang="en-US" sz="1724" b="1" i="1" u="sng"/>
          </a:p>
          <a:p>
            <a:pPr lvl="0">
              <a:lnSpc>
                <a:spcPct val="70000"/>
              </a:lnSpc>
            </a:pPr>
            <a:r>
              <a:rPr lang="en-US" sz="1600"/>
              <a:t>Vseteckova J (2020) </a:t>
            </a:r>
            <a:r>
              <a:rPr lang="en-US" sz="1600" b="1"/>
              <a:t>Ageing Well Public Talk Series </a:t>
            </a:r>
            <a:r>
              <a:rPr lang="en-US" sz="1600" u="sng">
                <a:hlinkClick r:id="rId2"/>
              </a:rPr>
              <a:t>https://www.open.edu/openlearn/health-sports-psychology/health/the-ageing-well-public-talks</a:t>
            </a:r>
            <a:endParaRPr lang="en-US" sz="1600" u="sng"/>
          </a:p>
          <a:p>
            <a:pPr lvl="0">
              <a:lnSpc>
                <a:spcPct val="70000"/>
              </a:lnSpc>
            </a:pPr>
            <a:endParaRPr lang="en-US" sz="1600"/>
          </a:p>
          <a:p>
            <a:pPr lvl="0">
              <a:lnSpc>
                <a:spcPct val="70000"/>
              </a:lnSpc>
            </a:pPr>
            <a:r>
              <a:rPr lang="en-US" sz="1600"/>
              <a:t>Vseteckova J (2019) </a:t>
            </a:r>
            <a:r>
              <a:rPr lang="en-US" sz="1600" b="1"/>
              <a:t>5 reasons why exercising outdoors is great for people who have dementia </a:t>
            </a:r>
            <a:r>
              <a:rPr lang="en-US" sz="1600" u="sng">
                <a:hlinkClick r:id="rId3"/>
              </a:rPr>
              <a:t>https://www.open.edu/openlearn/health-sports-psychology/mental-health/5-reasons-why-exercising-outdoors-great-people-who-have-dementia</a:t>
            </a:r>
            <a:r>
              <a:rPr lang="en-US" sz="1600"/>
              <a:t> </a:t>
            </a:r>
          </a:p>
          <a:p>
            <a:pPr lvl="0">
              <a:lnSpc>
                <a:spcPct val="70000"/>
              </a:lnSpc>
            </a:pPr>
            <a:r>
              <a:rPr lang="en-US" sz="1600"/>
              <a:t> </a:t>
            </a:r>
          </a:p>
          <a:p>
            <a:pPr lvl="0">
              <a:lnSpc>
                <a:spcPct val="70000"/>
              </a:lnSpc>
            </a:pPr>
            <a:r>
              <a:rPr lang="en-US" sz="1600"/>
              <a:t>Vseteckova J (2019) </a:t>
            </a:r>
            <a:r>
              <a:rPr lang="en-US" sz="1600" b="1"/>
              <a:t>Depression, mood and exercise </a:t>
            </a:r>
            <a:r>
              <a:rPr lang="en-US" sz="1600" u="sng">
                <a:hlinkClick r:id="rId4"/>
              </a:rPr>
              <a:t>https://www.open.edu/openlearn/health-sports-psychology/mental-health/depression-mood-and-exercise?in_menu=622279</a:t>
            </a:r>
            <a:r>
              <a:rPr lang="en-US" sz="1600"/>
              <a:t> </a:t>
            </a:r>
            <a:endParaRPr lang="en-US" sz="1600" u="sng"/>
          </a:p>
          <a:p>
            <a:pPr lvl="0">
              <a:lnSpc>
                <a:spcPct val="70000"/>
              </a:lnSpc>
            </a:pPr>
            <a:endParaRPr lang="en-US" sz="1600"/>
          </a:p>
          <a:p>
            <a:pPr lvl="0">
              <a:lnSpc>
                <a:spcPct val="70000"/>
              </a:lnSpc>
            </a:pPr>
            <a:r>
              <a:rPr lang="en-US" sz="1600">
                <a:highlight>
                  <a:srgbClr val="FFFF00"/>
                </a:highlight>
              </a:rPr>
              <a:t>Vseteckova J (2019) </a:t>
            </a:r>
            <a:r>
              <a:rPr lang="en-US" sz="1600" b="1">
                <a:highlight>
                  <a:srgbClr val="FFFF00"/>
                </a:highlight>
              </a:rPr>
              <a:t>Five Pillars for Ageing Well </a:t>
            </a:r>
            <a:r>
              <a:rPr lang="en-US" sz="1600" u="sng">
                <a:highlight>
                  <a:srgbClr val="FFFF00"/>
                </a:highlight>
                <a:hlinkClick r:id="rId5"/>
              </a:rPr>
              <a:t>https://www.open.edu/openlearn/health-sports-psychology/mental-health/five-pillars-ageing-well </a:t>
            </a:r>
            <a:r>
              <a:rPr lang="en-US" sz="1600">
                <a:highlight>
                  <a:srgbClr val="FFFF00"/>
                </a:highlight>
              </a:rPr>
              <a:t> </a:t>
            </a:r>
          </a:p>
          <a:p>
            <a:pPr lvl="0">
              <a:lnSpc>
                <a:spcPct val="70000"/>
              </a:lnSpc>
            </a:pPr>
            <a:endParaRPr lang="en-US" sz="1600"/>
          </a:p>
          <a:p>
            <a:pPr lvl="0">
              <a:lnSpc>
                <a:spcPct val="70000"/>
              </a:lnSpc>
            </a:pPr>
            <a:r>
              <a:rPr lang="en-US" sz="1600"/>
              <a:t>Vseteckova J (2020) </a:t>
            </a:r>
            <a:r>
              <a:rPr lang="en-US" sz="1600" b="1"/>
              <a:t>Ageing Brain </a:t>
            </a:r>
            <a:r>
              <a:rPr lang="en-US" sz="1600" u="sng">
                <a:hlinkClick r:id="rId6"/>
              </a:rPr>
              <a:t>https://www.open.edu/openlearn/health-sports-psychology/health/the-ageing-brain-use-it-or-lose-it</a:t>
            </a:r>
            <a:endParaRPr lang="en-US" sz="1600" u="sng"/>
          </a:p>
          <a:p>
            <a:pPr lvl="0">
              <a:lnSpc>
                <a:spcPct val="70000"/>
              </a:lnSpc>
            </a:pPr>
            <a:endParaRPr lang="en-US" sz="1600"/>
          </a:p>
          <a:p>
            <a:pPr lvl="0">
              <a:lnSpc>
                <a:spcPct val="70000"/>
              </a:lnSpc>
            </a:pPr>
            <a:r>
              <a:rPr lang="en-US" sz="1600"/>
              <a:t>Vseteckova J (2020) </a:t>
            </a:r>
            <a:r>
              <a:rPr lang="en-US" sz="1600" b="1"/>
              <a:t>Ageing Well Public Talks Series II. Plan for 2020 – 2021 </a:t>
            </a:r>
            <a:r>
              <a:rPr lang="en-US" sz="1600" u="sng">
                <a:hlinkClick r:id="rId7"/>
              </a:rPr>
              <a:t>https://www.open.edu/openlearn/health-sports-psychology/health/ageing-well-public-talk-series-plan-2020/2021</a:t>
            </a:r>
            <a:endParaRPr lang="en-US" sz="1600" u="sng"/>
          </a:p>
          <a:p>
            <a:pPr lvl="0">
              <a:lnSpc>
                <a:spcPct val="70000"/>
              </a:lnSpc>
            </a:pPr>
            <a:endParaRPr lang="en-US" sz="1600"/>
          </a:p>
          <a:p>
            <a:pPr lvl="0">
              <a:lnSpc>
                <a:spcPct val="70000"/>
              </a:lnSpc>
            </a:pPr>
            <a:r>
              <a:rPr lang="en-US" sz="1600"/>
              <a:t>Vseteckova J (2020) </a:t>
            </a:r>
            <a:r>
              <a:rPr lang="en-US" sz="1600" b="1"/>
              <a:t>Walking the Parks with The OU and The Parks Trust</a:t>
            </a:r>
            <a:r>
              <a:rPr lang="en-US" sz="1600" b="1" u="sng">
                <a:hlinkClick r:id="rId7"/>
              </a:rPr>
              <a:t> </a:t>
            </a:r>
            <a:r>
              <a:rPr lang="en-US" sz="1600" u="sng">
                <a:hlinkClick r:id="rId8"/>
              </a:rPr>
              <a:t>https://www.open.edu/openlearn/health-sports-psychology/social-care-social-work/keep-me-walking-people-living-dementia-and-outdoor-environments</a:t>
            </a:r>
            <a:r>
              <a:rPr lang="en-US" sz="1600" u="sng"/>
              <a:t> </a:t>
            </a:r>
          </a:p>
          <a:p>
            <a:pPr lvl="0">
              <a:lnSpc>
                <a:spcPct val="70000"/>
              </a:lnSpc>
            </a:pPr>
            <a:endParaRPr lang="en-US" sz="1600"/>
          </a:p>
          <a:p>
            <a:pPr lvl="0">
              <a:lnSpc>
                <a:spcPct val="70000"/>
              </a:lnSpc>
            </a:pPr>
            <a:r>
              <a:rPr lang="en-US" sz="1600"/>
              <a:t>Vseteckova J, Borgstrom E,  Whitehouse A, Kent A, Hart A (2021) </a:t>
            </a:r>
            <a:r>
              <a:rPr lang="en-US" sz="1600" b="1"/>
              <a:t>Advance Care Planning (ACP ) </a:t>
            </a:r>
            <a:r>
              <a:rPr lang="en-US" sz="1600" u="sng"/>
              <a:t>- </a:t>
            </a:r>
            <a:r>
              <a:rPr lang="en-US" sz="1600" u="sng">
                <a:hlinkClick r:id="rId9"/>
              </a:rPr>
              <a:t>Discuss, Decide, Document and Share Advance Care Planning (ACP ) - Discuss, Decide, Document and Share - OpenLearn - Open University </a:t>
            </a:r>
            <a:endParaRPr lang="en-US" sz="1600" u="sng"/>
          </a:p>
          <a:p>
            <a:pPr lvl="0">
              <a:lnSpc>
                <a:spcPct val="70000"/>
              </a:lnSpc>
            </a:pPr>
            <a:endParaRPr lang="en-US" sz="1600" u="sng"/>
          </a:p>
          <a:p>
            <a:pPr lvl="0">
              <a:lnSpc>
                <a:spcPct val="70000"/>
              </a:lnSpc>
            </a:pPr>
            <a:r>
              <a:rPr lang="en-US" sz="1600"/>
              <a:t>Vseteckova J, Methley A, Lucassen M (2021) </a:t>
            </a:r>
            <a:r>
              <a:rPr lang="en-US" sz="1600" b="1"/>
              <a:t>The benefits of mindfulness and five common myths surrounding it </a:t>
            </a:r>
            <a:r>
              <a:rPr lang="en-US" sz="1600" u="sng">
                <a:hlinkClick r:id="rId10"/>
              </a:rPr>
              <a:t>https://www.open.edu/openlearn/health-sports-psychology/mental-health/the-benefits-mindfulness-and-five-common-myths-surrounding-it</a:t>
            </a:r>
            <a:endParaRPr lang="en-US" sz="1600"/>
          </a:p>
          <a:p>
            <a:pPr marL="0" lvl="0" indent="0">
              <a:lnSpc>
                <a:spcPct val="50000"/>
              </a:lnSpc>
              <a:buNone/>
            </a:pPr>
            <a:endParaRPr lang="en-US" sz="1649" b="1" i="1" u="sng"/>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2C4380D-EFE3-4403-81F0-2546AA28076A}"/>
              </a:ext>
            </a:extLst>
          </p:cNvPr>
          <p:cNvSpPr txBox="1">
            <a:spLocks noGrp="1"/>
          </p:cNvSpPr>
          <p:nvPr>
            <p:ph idx="1"/>
          </p:nvPr>
        </p:nvSpPr>
        <p:spPr>
          <a:xfrm>
            <a:off x="0" y="0"/>
            <a:ext cx="12191996" cy="6858000"/>
          </a:xfrm>
        </p:spPr>
        <p:txBody>
          <a:bodyPr/>
          <a:lstStyle/>
          <a:p>
            <a:pPr marL="0" lvl="0" indent="0">
              <a:lnSpc>
                <a:spcPct val="40000"/>
              </a:lnSpc>
              <a:buNone/>
            </a:pPr>
            <a:r>
              <a:rPr lang="en-US" sz="1949" b="1" i="1" u="sng">
                <a:solidFill>
                  <a:srgbClr val="203864"/>
                </a:solidFill>
              </a:rPr>
              <a:t>COVID-19 and/or Caring related</a:t>
            </a:r>
          </a:p>
          <a:p>
            <a:pPr marL="0" lvl="0" indent="0">
              <a:lnSpc>
                <a:spcPct val="40000"/>
              </a:lnSpc>
              <a:buNone/>
            </a:pPr>
            <a:endParaRPr lang="en-US" sz="1350" b="1" i="1" u="sng">
              <a:solidFill>
                <a:srgbClr val="203864"/>
              </a:solidFill>
            </a:endParaRPr>
          </a:p>
          <a:p>
            <a:pPr lvl="0">
              <a:lnSpc>
                <a:spcPct val="60000"/>
              </a:lnSpc>
            </a:pPr>
            <a:r>
              <a:rPr lang="en-GB" sz="1600">
                <a:highlight>
                  <a:srgbClr val="FFFF00"/>
                </a:highlight>
              </a:rPr>
              <a:t>Vseteckova J, </a:t>
            </a:r>
            <a:r>
              <a:rPr lang="en-GB" sz="1600" b="1">
                <a:highlight>
                  <a:srgbClr val="FFFF00"/>
                </a:highlight>
              </a:rPr>
              <a:t>How to age well, while self-isolating</a:t>
            </a:r>
            <a:r>
              <a:rPr lang="en-GB" sz="1600">
                <a:highlight>
                  <a:srgbClr val="FFFF00"/>
                </a:highlight>
              </a:rPr>
              <a:t> (2020) </a:t>
            </a:r>
            <a:r>
              <a:rPr lang="en-GB" sz="1600" u="sng">
                <a:hlinkClick r:id="rId2"/>
              </a:rPr>
              <a:t>https://www.open.edu/openlearn/health-sports-psychology/how-age-well-while-self-isolating</a:t>
            </a:r>
            <a:endParaRPr lang="en-GB" sz="1600" u="sng"/>
          </a:p>
          <a:p>
            <a:pPr lvl="0">
              <a:lnSpc>
                <a:spcPct val="60000"/>
              </a:lnSpc>
            </a:pPr>
            <a:endParaRPr lang="en-GB" sz="1600"/>
          </a:p>
          <a:p>
            <a:pPr lvl="0">
              <a:lnSpc>
                <a:spcPct val="60000"/>
              </a:lnSpc>
            </a:pPr>
            <a:r>
              <a:rPr lang="en-GB" sz="1600"/>
              <a:t>Vseteckova J, (2020) </a:t>
            </a:r>
            <a:r>
              <a:rPr lang="en-GB" sz="1600" b="1"/>
              <a:t>SHORT FILM - Ageing Well in Self-Isolation </a:t>
            </a:r>
            <a:r>
              <a:rPr lang="en-GB" sz="1600" u="sng">
                <a:hlinkClick r:id="rId3"/>
              </a:rPr>
              <a:t>https://youtu.be/LU4pXFgcGos</a:t>
            </a:r>
            <a:r>
              <a:rPr lang="en-GB" sz="1600"/>
              <a:t> </a:t>
            </a:r>
          </a:p>
          <a:p>
            <a:pPr lvl="0">
              <a:lnSpc>
                <a:spcPct val="60000"/>
              </a:lnSpc>
            </a:pPr>
            <a:endParaRPr lang="en-GB" sz="1600"/>
          </a:p>
          <a:p>
            <a:pPr lvl="0">
              <a:lnSpc>
                <a:spcPct val="60000"/>
              </a:lnSpc>
            </a:pPr>
            <a:r>
              <a:rPr lang="en-GB" sz="1600"/>
              <a:t>Vseteckova J, (2020) </a:t>
            </a:r>
            <a:r>
              <a:rPr lang="en-GB" sz="1600" b="1"/>
              <a:t>ANIMATION - Keeping healthy in Self-Isolation </a:t>
            </a:r>
            <a:r>
              <a:rPr lang="en-GB" sz="1600" u="sng">
                <a:hlinkClick r:id="rId4"/>
              </a:rPr>
              <a:t>https://youtu.be/M9yUC-MUugA</a:t>
            </a:r>
            <a:endParaRPr lang="en-GB" sz="1600" u="sng"/>
          </a:p>
          <a:p>
            <a:pPr lvl="0">
              <a:lnSpc>
                <a:spcPct val="60000"/>
              </a:lnSpc>
            </a:pPr>
            <a:endParaRPr lang="en-GB" sz="1600"/>
          </a:p>
          <a:p>
            <a:pPr lvl="0">
              <a:lnSpc>
                <a:spcPct val="60000"/>
              </a:lnSpc>
            </a:pPr>
            <a:r>
              <a:rPr lang="en-GB" sz="1600"/>
              <a:t>Vseteckova J et al (2020) </a:t>
            </a:r>
            <a:r>
              <a:rPr lang="en-GB" sz="1600" b="1"/>
              <a:t>COVID-19 The effects of self-isolation and lack of physical activity on carers </a:t>
            </a:r>
            <a:r>
              <a:rPr lang="en-GB" sz="1600" u="sng">
                <a:hlinkClick r:id="rId5"/>
              </a:rPr>
              <a:t>https://www.open.edu/openlearn/health-sports-psychology/social-care-social-work/the-effects-self-isolation-and-lack-physical-activity-on-carers</a:t>
            </a:r>
            <a:endParaRPr lang="en-GB" sz="1600" u="sng"/>
          </a:p>
          <a:p>
            <a:pPr marL="0" lvl="0" indent="0">
              <a:lnSpc>
                <a:spcPct val="60000"/>
              </a:lnSpc>
              <a:buNone/>
            </a:pPr>
            <a:r>
              <a:rPr lang="en-GB" sz="1600"/>
              <a:t> </a:t>
            </a:r>
          </a:p>
          <a:p>
            <a:pPr lvl="0">
              <a:lnSpc>
                <a:spcPct val="60000"/>
              </a:lnSpc>
            </a:pPr>
            <a:r>
              <a:rPr lang="en-GB" sz="1600"/>
              <a:t>Taverner P, Larkin M, Vseteckova J, et al.  (2020) </a:t>
            </a:r>
            <a:r>
              <a:rPr lang="en-GB" sz="1600" b="1"/>
              <a:t>Supporting adult carers during COVID-19 pandemic </a:t>
            </a:r>
            <a:r>
              <a:rPr lang="en-GB" sz="1600" u="sng">
                <a:hlinkClick r:id="rId6"/>
              </a:rPr>
              <a:t>https://www.open.edu/openlearn/health-sports-psychology/social-care-social-work/how-can-adult-carers-get-the-best-support-during-covid-19-pandemic-and-beyond</a:t>
            </a:r>
            <a:endParaRPr lang="en-GB" sz="1600" u="sng"/>
          </a:p>
          <a:p>
            <a:pPr lvl="0">
              <a:lnSpc>
                <a:spcPct val="60000"/>
              </a:lnSpc>
            </a:pPr>
            <a:endParaRPr lang="en-GB" sz="1600"/>
          </a:p>
          <a:p>
            <a:pPr lvl="0">
              <a:lnSpc>
                <a:spcPct val="60000"/>
              </a:lnSpc>
            </a:pPr>
            <a:r>
              <a:rPr lang="en-GB" sz="1600"/>
              <a:t>Robb M, Penson M, Vseteckova J, et al.  (2020) </a:t>
            </a:r>
            <a:r>
              <a:rPr lang="en-GB" sz="1600" b="1"/>
              <a:t>Young carers, COVID-19 and physical activity </a:t>
            </a:r>
            <a:r>
              <a:rPr lang="en-GB" sz="1600" u="sng">
                <a:hlinkClick r:id="rId7"/>
              </a:rPr>
              <a:t>https://www.open.edu/openlearn/health-sports-psychology/social-care-social-work/young-carerscovid-19-and-physical-activity</a:t>
            </a:r>
            <a:endParaRPr lang="en-GB" sz="1600" u="sng"/>
          </a:p>
          <a:p>
            <a:pPr lvl="0">
              <a:lnSpc>
                <a:spcPct val="60000"/>
              </a:lnSpc>
            </a:pPr>
            <a:endParaRPr lang="en-GB" sz="1600"/>
          </a:p>
          <a:p>
            <a:pPr lvl="0">
              <a:lnSpc>
                <a:spcPct val="60000"/>
              </a:lnSpc>
            </a:pPr>
            <a:r>
              <a:rPr lang="en-GB" sz="1600"/>
              <a:t>Vseteckova J et al. (2020) </a:t>
            </a:r>
            <a:r>
              <a:rPr lang="en-GB" sz="1600" b="1"/>
              <a:t>Carers, COVID19 and Physical Activity: The research </a:t>
            </a:r>
            <a:r>
              <a:rPr lang="en-GB" sz="1600" u="sng">
                <a:hlinkClick r:id="rId8"/>
              </a:rPr>
              <a:t>https://www.open.edu/openlearn/health-sports-psychology/social-care-social-work/carers-covid-19-and-physical-activity-the-research</a:t>
            </a:r>
            <a:r>
              <a:rPr lang="en-GB" sz="1600"/>
              <a:t> </a:t>
            </a:r>
          </a:p>
          <a:p>
            <a:pPr lvl="0">
              <a:lnSpc>
                <a:spcPct val="60000"/>
              </a:lnSpc>
            </a:pPr>
            <a:endParaRPr lang="en-GB" sz="1600"/>
          </a:p>
          <a:p>
            <a:pPr lvl="0">
              <a:lnSpc>
                <a:spcPct val="60000"/>
              </a:lnSpc>
            </a:pPr>
            <a:r>
              <a:rPr lang="en-GB" sz="1600"/>
              <a:t>Penson M, Vseteckova J et al. (2020) </a:t>
            </a:r>
            <a:r>
              <a:rPr lang="en-GB" sz="1600" b="1"/>
              <a:t>Older Carers, COVID-19 and Physical Activity </a:t>
            </a:r>
            <a:r>
              <a:rPr lang="en-GB" sz="1600" u="sng">
                <a:hlinkClick r:id="rId9"/>
              </a:rPr>
              <a:t>https://www.open.edu/openlearn/health-sports-psychology/social-care-social-work/older-carers-covid-19-and-physical-activity</a:t>
            </a:r>
            <a:endParaRPr lang="en-GB" sz="1600" u="sng"/>
          </a:p>
          <a:p>
            <a:pPr lvl="0">
              <a:lnSpc>
                <a:spcPct val="60000"/>
              </a:lnSpc>
            </a:pPr>
            <a:endParaRPr lang="en-GB" sz="1600"/>
          </a:p>
          <a:p>
            <a:pPr lvl="0">
              <a:lnSpc>
                <a:spcPct val="60000"/>
              </a:lnSpc>
            </a:pPr>
            <a:r>
              <a:rPr lang="en-GB" sz="1600"/>
              <a:t>Methley A &amp; Vseteckova J &amp; Jones K (2020) </a:t>
            </a:r>
            <a:r>
              <a:rPr lang="en-GB" sz="1600" b="1"/>
              <a:t>Green &amp; Blue &amp; Outdoor spaces </a:t>
            </a:r>
            <a:r>
              <a:rPr lang="en-GB" sz="1600">
                <a:hlinkClick r:id="rId10"/>
              </a:rPr>
              <a:t>https://www.open.edu/openlearn/health-sports-psychology/mental-health/the-benefits-outdoor-green-and-blue-spaces</a:t>
            </a:r>
            <a:r>
              <a:rPr lang="en-GB" sz="1600"/>
              <a:t> </a:t>
            </a:r>
          </a:p>
          <a:p>
            <a:pPr lvl="0">
              <a:lnSpc>
                <a:spcPct val="60000"/>
              </a:lnSpc>
            </a:pPr>
            <a:endParaRPr lang="en-GB" sz="1600"/>
          </a:p>
          <a:p>
            <a:pPr lvl="0">
              <a:lnSpc>
                <a:spcPct val="60000"/>
              </a:lnSpc>
            </a:pPr>
            <a:r>
              <a:rPr lang="en-GB" sz="1600"/>
              <a:t>Vseteckova J </a:t>
            </a:r>
            <a:r>
              <a:rPr lang="en-GB" sz="1600" b="1"/>
              <a:t> </a:t>
            </a:r>
            <a:r>
              <a:rPr lang="en-GB" sz="1600"/>
              <a:t>&amp; Methley A  (2020) </a:t>
            </a:r>
            <a:r>
              <a:rPr lang="en-GB" sz="1600" b="1"/>
              <a:t>Acceptance Commitment Therapy (ACT) to help carers in challenging COVID-19 times </a:t>
            </a:r>
            <a:r>
              <a:rPr lang="en-GB" sz="1600" u="sng">
                <a:hlinkClick r:id="rId11"/>
              </a:rPr>
              <a:t>https://www.open.edu/openlearn/health-sports-psychology/health/how-can-acceptance-and-commitment-therapy-help-carers-challenging-times-such-the-covid-19-pandemic</a:t>
            </a:r>
            <a:endParaRPr lang="en-GB"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19">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FEF855E-D86B-0940-822F-F36D9295B079}"/>
              </a:ext>
            </a:extLst>
          </p:cNvPr>
          <p:cNvSpPr>
            <a:spLocks noMove="1" noResize="1"/>
          </p:cNvSpPr>
          <p:nvPr/>
        </p:nvSpPr>
        <p:spPr>
          <a:xfrm>
            <a:off x="336883" y="321173"/>
            <a:ext cx="7174245" cy="5896746"/>
          </a:xfrm>
          <a:prstGeom prst="rect">
            <a:avLst/>
          </a:prstGeom>
          <a:solidFill>
            <a:srgbClr val="000000">
              <a:alpha val="15000"/>
            </a:srgbClr>
          </a:solidFill>
          <a:ln w="127001" cap="flat">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3" name="Picture 3" descr="A close up of text on a white background&#10;&#10;Description generated with high confidence">
            <a:extLst>
              <a:ext uri="{FF2B5EF4-FFF2-40B4-BE49-F238E27FC236}">
                <a16:creationId xmlns:a16="http://schemas.microsoft.com/office/drawing/2014/main" id="{034BCE4E-50F6-E043-95F7-9CAF4DB5DD85}"/>
              </a:ext>
            </a:extLst>
          </p:cNvPr>
          <p:cNvPicPr>
            <a:picLocks noChangeAspect="1"/>
          </p:cNvPicPr>
          <p:nvPr/>
        </p:nvPicPr>
        <p:blipFill>
          <a:blip r:embed="rId2"/>
          <a:stretch>
            <a:fillRect/>
          </a:stretch>
        </p:blipFill>
        <p:spPr>
          <a:xfrm>
            <a:off x="7820991" y="2030881"/>
            <a:ext cx="4206889" cy="3846377"/>
          </a:xfrm>
          <a:prstGeom prst="rect">
            <a:avLst/>
          </a:prstGeom>
          <a:noFill/>
          <a:ln cap="flat">
            <a:noFill/>
          </a:ln>
        </p:spPr>
      </p:pic>
      <p:pic>
        <p:nvPicPr>
          <p:cNvPr id="4" name="Picture 4" descr="A close up of a logo&#10;&#10;Description generated with very high confidence">
            <a:extLst>
              <a:ext uri="{FF2B5EF4-FFF2-40B4-BE49-F238E27FC236}">
                <a16:creationId xmlns:a16="http://schemas.microsoft.com/office/drawing/2014/main" id="{F24FCA22-6A03-5D4C-9726-E70598541082}"/>
              </a:ext>
            </a:extLst>
          </p:cNvPr>
          <p:cNvPicPr>
            <a:picLocks noChangeAspect="1"/>
          </p:cNvPicPr>
          <p:nvPr/>
        </p:nvPicPr>
        <p:blipFill>
          <a:blip r:embed="rId3"/>
          <a:stretch>
            <a:fillRect/>
          </a:stretch>
        </p:blipFill>
        <p:spPr>
          <a:xfrm>
            <a:off x="10298247" y="629582"/>
            <a:ext cx="1193045" cy="1274161"/>
          </a:xfrm>
          <a:prstGeom prst="rect">
            <a:avLst/>
          </a:prstGeom>
          <a:noFill/>
          <a:ln cap="flat">
            <a:noFill/>
          </a:ln>
        </p:spPr>
      </p:pic>
      <p:pic>
        <p:nvPicPr>
          <p:cNvPr id="5" name="Content Placeholder 3">
            <a:extLst>
              <a:ext uri="{FF2B5EF4-FFF2-40B4-BE49-F238E27FC236}">
                <a16:creationId xmlns:a16="http://schemas.microsoft.com/office/drawing/2014/main" id="{FB9BDF32-EEA1-C640-97CC-8035FB81A2A5}"/>
              </a:ext>
            </a:extLst>
          </p:cNvPr>
          <p:cNvPicPr>
            <a:picLocks noChangeAspect="1"/>
          </p:cNvPicPr>
          <p:nvPr/>
        </p:nvPicPr>
        <p:blipFill>
          <a:blip r:embed="rId4"/>
          <a:stretch>
            <a:fillRect/>
          </a:stretch>
        </p:blipFill>
        <p:spPr>
          <a:xfrm>
            <a:off x="474783" y="524024"/>
            <a:ext cx="6922410" cy="5556735"/>
          </a:xfrm>
          <a:prstGeom prst="rect">
            <a:avLst/>
          </a:prstGeom>
          <a:noFill/>
          <a:ln cap="flat">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2E4B021-8F6F-44F2-8FE9-41ED5F189F58}"/>
              </a:ext>
            </a:extLst>
          </p:cNvPr>
          <p:cNvSpPr txBox="1">
            <a:spLocks noGrp="1"/>
          </p:cNvSpPr>
          <p:nvPr>
            <p:ph idx="1"/>
          </p:nvPr>
        </p:nvSpPr>
        <p:spPr>
          <a:xfrm>
            <a:off x="426723" y="1227508"/>
            <a:ext cx="11445243" cy="4608621"/>
          </a:xfrm>
        </p:spPr>
        <p:txBody>
          <a:bodyPr/>
          <a:lstStyle/>
          <a:p>
            <a:pPr marL="0" lvl="0" indent="0">
              <a:lnSpc>
                <a:spcPct val="80000"/>
              </a:lnSpc>
              <a:buNone/>
            </a:pPr>
            <a:endParaRPr lang="en-GB" sz="1799"/>
          </a:p>
          <a:p>
            <a:pPr marL="0" lvl="0" indent="0">
              <a:lnSpc>
                <a:spcPct val="80000"/>
              </a:lnSpc>
              <a:buNone/>
            </a:pPr>
            <a:endParaRPr lang="en-GB" sz="1799" b="1"/>
          </a:p>
          <a:p>
            <a:pPr marL="0" lvl="0" indent="0">
              <a:lnSpc>
                <a:spcPct val="80000"/>
              </a:lnSpc>
              <a:buNone/>
            </a:pPr>
            <a:r>
              <a:rPr lang="en-GB" sz="1799" b="1" dirty="0"/>
              <a:t>‘</a:t>
            </a:r>
            <a:r>
              <a:rPr lang="en-GB" sz="1799" b="1" i="1" dirty="0"/>
              <a:t>Ageing Well Public Talks</a:t>
            </a:r>
            <a:r>
              <a:rPr lang="en-GB" sz="1799" b="1" dirty="0"/>
              <a:t>’ Series </a:t>
            </a:r>
            <a:r>
              <a:rPr lang="en-GB" sz="1799" b="1" u="sng" dirty="0">
                <a:highlight>
                  <a:srgbClr val="FFFF00"/>
                </a:highlight>
              </a:rPr>
              <a:t>2020/2021</a:t>
            </a:r>
            <a:r>
              <a:rPr lang="en-GB" sz="1799" b="1" dirty="0"/>
              <a:t> repository on ORDO Collections</a:t>
            </a:r>
          </a:p>
          <a:p>
            <a:pPr marL="0" lvl="0" indent="0">
              <a:lnSpc>
                <a:spcPct val="80000"/>
              </a:lnSpc>
              <a:buNone/>
            </a:pPr>
            <a:r>
              <a:rPr lang="en-GB" sz="1799" dirty="0">
                <a:hlinkClick r:id="rId2"/>
              </a:rPr>
              <a:t>https://ordo.open.ac.uk/collections/Ageing_Well_Public_Talks_2020-21/5122166</a:t>
            </a:r>
            <a:endParaRPr lang="en-GB" sz="1799" dirty="0"/>
          </a:p>
          <a:p>
            <a:pPr marL="0" lvl="0" indent="0">
              <a:lnSpc>
                <a:spcPct val="80000"/>
              </a:lnSpc>
              <a:buNone/>
            </a:pPr>
            <a:r>
              <a:rPr lang="en-GB" sz="1799" dirty="0"/>
              <a:t> </a:t>
            </a:r>
          </a:p>
          <a:p>
            <a:pPr marL="0" lvl="0" indent="0">
              <a:lnSpc>
                <a:spcPct val="80000"/>
              </a:lnSpc>
              <a:buNone/>
            </a:pPr>
            <a:endParaRPr lang="en-GB" sz="1799" dirty="0"/>
          </a:p>
          <a:p>
            <a:pPr marL="0" lvl="0" indent="0">
              <a:lnSpc>
                <a:spcPct val="80000"/>
              </a:lnSpc>
              <a:buNone/>
            </a:pPr>
            <a:r>
              <a:rPr lang="en-GB" sz="1799" b="1" dirty="0"/>
              <a:t>‘</a:t>
            </a:r>
            <a:r>
              <a:rPr lang="en-GB" sz="1799" b="1" i="1" dirty="0"/>
              <a:t>Ageing Well Public Talks</a:t>
            </a:r>
            <a:r>
              <a:rPr lang="en-GB" sz="1799" b="1" dirty="0"/>
              <a:t>’ Series 2019/2020 repository on ORDO Collections </a:t>
            </a:r>
            <a:r>
              <a:rPr lang="en-GB" sz="1799" u="sng" dirty="0">
                <a:hlinkClick r:id="rId3"/>
              </a:rPr>
              <a:t>https://doi.org/10.21954/ou.rd.c.4716437.v1</a:t>
            </a:r>
            <a:r>
              <a:rPr lang="en-GB" sz="1799" dirty="0"/>
              <a:t> </a:t>
            </a:r>
          </a:p>
          <a:p>
            <a:pPr marL="0" lvl="0" indent="0">
              <a:lnSpc>
                <a:spcPct val="80000"/>
              </a:lnSpc>
              <a:buNone/>
            </a:pPr>
            <a:endParaRPr lang="en-GB" sz="1799" dirty="0"/>
          </a:p>
          <a:p>
            <a:pPr marL="0" lvl="0" indent="0">
              <a:lnSpc>
                <a:spcPct val="80000"/>
              </a:lnSpc>
              <a:buNone/>
            </a:pPr>
            <a:r>
              <a:rPr lang="en-GB" sz="1799" b="1" dirty="0" err="1"/>
              <a:t>OpenLearnCreate</a:t>
            </a:r>
            <a:r>
              <a:rPr lang="en-GB" sz="1799" b="1" dirty="0"/>
              <a:t> Course on ‘</a:t>
            </a:r>
            <a:r>
              <a:rPr lang="en-GB" sz="1799" b="1" i="1" dirty="0"/>
              <a:t>Ageing Well’ 2019/2020 </a:t>
            </a:r>
            <a:r>
              <a:rPr lang="en-GB" sz="1799" u="sng" dirty="0">
                <a:hlinkClick r:id="rId4"/>
              </a:rPr>
              <a:t>https://www.open.edu/openlearncreate/course/view.php?id=5016</a:t>
            </a:r>
            <a:endParaRPr lang="en-GB" sz="1799" dirty="0"/>
          </a:p>
          <a:p>
            <a:pPr lvl="0">
              <a:lnSpc>
                <a:spcPct val="80000"/>
              </a:lnSpc>
            </a:pPr>
            <a:endParaRPr lang="en-GB" sz="1799" dirty="0"/>
          </a:p>
          <a:p>
            <a:pPr marL="0" lvl="0" indent="0">
              <a:lnSpc>
                <a:spcPct val="80000"/>
              </a:lnSpc>
              <a:buNone/>
            </a:pPr>
            <a:r>
              <a:rPr lang="en-GB" sz="1799" b="1" dirty="0"/>
              <a:t>Home exercise no equipment – no problem </a:t>
            </a:r>
            <a:r>
              <a:rPr lang="en-GB" sz="1799" i="1" dirty="0"/>
              <a:t>Blog</a:t>
            </a:r>
          </a:p>
          <a:p>
            <a:pPr marL="0" lvl="0" indent="0">
              <a:lnSpc>
                <a:spcPct val="80000"/>
              </a:lnSpc>
              <a:buNone/>
            </a:pPr>
            <a:r>
              <a:rPr lang="en-GB" sz="1799" dirty="0">
                <a:hlinkClick r:id="rId5"/>
              </a:rPr>
              <a:t>https://selsdotlife.wordpress.com/2020/04/01/home-exercises-for-older-adults-no-equipment-no-problem/</a:t>
            </a:r>
            <a:endParaRPr lang="en-GB" sz="1799"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FEF855E-D86B-0940-822F-F36D9295B079}"/>
              </a:ext>
            </a:extLst>
          </p:cNvPr>
          <p:cNvSpPr>
            <a:spLocks noMove="1" noResize="1"/>
          </p:cNvSpPr>
          <p:nvPr/>
        </p:nvSpPr>
        <p:spPr>
          <a:xfrm>
            <a:off x="336883" y="321173"/>
            <a:ext cx="7174245" cy="5896746"/>
          </a:xfrm>
          <a:prstGeom prst="rect">
            <a:avLst/>
          </a:prstGeom>
          <a:solidFill>
            <a:srgbClr val="000000">
              <a:alpha val="15000"/>
            </a:srgbClr>
          </a:solidFill>
          <a:ln w="127001" cap="flat">
            <a:solidFill>
              <a:srgbClr val="000000">
                <a:alpha val="10000"/>
              </a:srgbClr>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4" name="Picture 4" descr="A close up of a logo&#10;&#10;Description generated with very high confidence">
            <a:extLst>
              <a:ext uri="{FF2B5EF4-FFF2-40B4-BE49-F238E27FC236}">
                <a16:creationId xmlns:a16="http://schemas.microsoft.com/office/drawing/2014/main" id="{F24FCA22-6A03-5D4C-9726-E70598541082}"/>
              </a:ext>
            </a:extLst>
          </p:cNvPr>
          <p:cNvPicPr>
            <a:picLocks noChangeAspect="1"/>
          </p:cNvPicPr>
          <p:nvPr/>
        </p:nvPicPr>
        <p:blipFill>
          <a:blip r:embed="rId2"/>
          <a:stretch>
            <a:fillRect/>
          </a:stretch>
        </p:blipFill>
        <p:spPr>
          <a:xfrm>
            <a:off x="10298247" y="629582"/>
            <a:ext cx="1193045" cy="884425"/>
          </a:xfrm>
          <a:prstGeom prst="rect">
            <a:avLst/>
          </a:prstGeom>
          <a:noFill/>
          <a:ln cap="flat">
            <a:noFill/>
          </a:ln>
        </p:spPr>
      </p:pic>
      <p:pic>
        <p:nvPicPr>
          <p:cNvPr id="5" name="Content Placeholder 3">
            <a:extLst>
              <a:ext uri="{FF2B5EF4-FFF2-40B4-BE49-F238E27FC236}">
                <a16:creationId xmlns:a16="http://schemas.microsoft.com/office/drawing/2014/main" id="{FB9BDF32-EEA1-C640-97CC-8035FB81A2A5}"/>
              </a:ext>
            </a:extLst>
          </p:cNvPr>
          <p:cNvPicPr>
            <a:picLocks noChangeAspect="1"/>
          </p:cNvPicPr>
          <p:nvPr/>
        </p:nvPicPr>
        <p:blipFill>
          <a:blip r:embed="rId3"/>
          <a:stretch>
            <a:fillRect/>
          </a:stretch>
        </p:blipFill>
        <p:spPr>
          <a:xfrm>
            <a:off x="474783" y="524024"/>
            <a:ext cx="6922410" cy="5556735"/>
          </a:xfrm>
          <a:prstGeom prst="rect">
            <a:avLst/>
          </a:prstGeom>
          <a:noFill/>
          <a:ln cap="flat">
            <a:noFill/>
          </a:ln>
        </p:spPr>
      </p:pic>
      <p:sp>
        <p:nvSpPr>
          <p:cNvPr id="6" name="TextBox 5">
            <a:extLst>
              <a:ext uri="{FF2B5EF4-FFF2-40B4-BE49-F238E27FC236}">
                <a16:creationId xmlns:a16="http://schemas.microsoft.com/office/drawing/2014/main" id="{7EB6755A-378F-8846-A547-0A88B0F1336C}"/>
              </a:ext>
            </a:extLst>
          </p:cNvPr>
          <p:cNvSpPr txBox="1"/>
          <p:nvPr/>
        </p:nvSpPr>
        <p:spPr>
          <a:xfrm>
            <a:off x="7944787" y="1963711"/>
            <a:ext cx="3912433" cy="3139321"/>
          </a:xfrm>
          <a:prstGeom prst="rect">
            <a:avLst/>
          </a:prstGeom>
          <a:noFill/>
        </p:spPr>
        <p:txBody>
          <a:bodyPr wrap="square" rtlCol="0">
            <a:spAutoFit/>
          </a:bodyPr>
          <a:lstStyle/>
          <a:p>
            <a:r>
              <a:rPr lang="en-US" sz="2200" dirty="0"/>
              <a:t>Depending on the format, mindfulness works across physical, social and cognitive stimulation levels:</a:t>
            </a:r>
          </a:p>
          <a:p>
            <a:endParaRPr lang="en-US" sz="2200" dirty="0"/>
          </a:p>
          <a:p>
            <a:pPr marL="285750" indent="-285750">
              <a:buFont typeface="Arial" panose="020B0604020202020204" pitchFamily="34" charset="0"/>
              <a:buChar char="•"/>
            </a:pPr>
            <a:r>
              <a:rPr lang="en-US" sz="2200" dirty="0"/>
              <a:t>Mindful movement</a:t>
            </a:r>
          </a:p>
          <a:p>
            <a:pPr marL="285750" indent="-285750">
              <a:buFont typeface="Arial" panose="020B0604020202020204" pitchFamily="34" charset="0"/>
              <a:buChar char="•"/>
            </a:pPr>
            <a:r>
              <a:rPr lang="en-US" sz="2200" dirty="0"/>
              <a:t>Attention and memory stimulation</a:t>
            </a:r>
          </a:p>
          <a:p>
            <a:pPr marL="285750" indent="-285750">
              <a:buFont typeface="Arial" panose="020B0604020202020204" pitchFamily="34" charset="0"/>
              <a:buChar char="•"/>
            </a:pPr>
            <a:r>
              <a:rPr lang="en-US" sz="2200" dirty="0"/>
              <a:t>Group delivery</a:t>
            </a:r>
          </a:p>
        </p:txBody>
      </p:sp>
    </p:spTree>
    <p:extLst>
      <p:ext uri="{BB962C8B-B14F-4D97-AF65-F5344CB8AC3E}">
        <p14:creationId xmlns:p14="http://schemas.microsoft.com/office/powerpoint/2010/main" val="2310271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C72AE87E-0F07-2144-8F0A-E0DF8679925F}"/>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Content Placeholder 6">
            <a:extLst>
              <a:ext uri="{FF2B5EF4-FFF2-40B4-BE49-F238E27FC236}">
                <a16:creationId xmlns:a16="http://schemas.microsoft.com/office/drawing/2014/main" id="{5B008A5F-1480-6143-BB26-AE8DBC66493B}"/>
              </a:ext>
            </a:extLst>
          </p:cNvPr>
          <p:cNvSpPr txBox="1">
            <a:spLocks noGrp="1"/>
          </p:cNvSpPr>
          <p:nvPr>
            <p:ph idx="1"/>
          </p:nvPr>
        </p:nvSpPr>
        <p:spPr>
          <a:xfrm>
            <a:off x="584617" y="1825627"/>
            <a:ext cx="5435190" cy="4351336"/>
          </a:xfrm>
        </p:spPr>
        <p:txBody>
          <a:bodyPr/>
          <a:lstStyle/>
          <a:p>
            <a:pPr marL="0" indent="0">
              <a:buNone/>
            </a:pPr>
            <a:r>
              <a:rPr lang="en-GB" i="1" dirty="0">
                <a:solidFill>
                  <a:schemeClr val="accent1">
                    <a:lumMod val="50000"/>
                  </a:schemeClr>
                </a:solidFill>
              </a:rPr>
              <a:t>“Why do we practice mindfulness? </a:t>
            </a:r>
          </a:p>
          <a:p>
            <a:pPr marL="0" indent="0">
              <a:buNone/>
            </a:pPr>
            <a:r>
              <a:rPr lang="en-GB" i="1" dirty="0">
                <a:solidFill>
                  <a:schemeClr val="accent1">
                    <a:lumMod val="50000"/>
                  </a:schemeClr>
                </a:solidFill>
              </a:rPr>
              <a:t>…..So you can enjoy your old age.” </a:t>
            </a:r>
          </a:p>
          <a:p>
            <a:pPr marL="0" indent="0">
              <a:buNone/>
            </a:pPr>
            <a:endParaRPr lang="en-GB" dirty="0">
              <a:solidFill>
                <a:schemeClr val="accent1">
                  <a:lumMod val="50000"/>
                </a:schemeClr>
              </a:solidFill>
            </a:endParaRPr>
          </a:p>
          <a:p>
            <a:pPr marL="0" indent="0">
              <a:buNone/>
            </a:pPr>
            <a:r>
              <a:rPr lang="en-GB" dirty="0" err="1">
                <a:solidFill>
                  <a:schemeClr val="accent1">
                    <a:lumMod val="50000"/>
                  </a:schemeClr>
                </a:solidFill>
              </a:rPr>
              <a:t>Shunryu</a:t>
            </a:r>
            <a:r>
              <a:rPr lang="en-GB" dirty="0">
                <a:solidFill>
                  <a:schemeClr val="accent1">
                    <a:lumMod val="50000"/>
                  </a:schemeClr>
                </a:solidFill>
              </a:rPr>
              <a:t> Suzuki </a:t>
            </a:r>
            <a:r>
              <a:rPr lang="en-GB" dirty="0" err="1">
                <a:solidFill>
                  <a:schemeClr val="accent1">
                    <a:lumMod val="50000"/>
                  </a:schemeClr>
                </a:solidFill>
              </a:rPr>
              <a:t>Roshi</a:t>
            </a:r>
            <a:endParaRPr lang="en-GB" dirty="0">
              <a:solidFill>
                <a:schemeClr val="accent1">
                  <a:lumMod val="50000"/>
                </a:schemeClr>
              </a:solidFill>
            </a:endParaRPr>
          </a:p>
          <a:p>
            <a:endParaRPr lang="en-US" dirty="0"/>
          </a:p>
        </p:txBody>
      </p:sp>
      <p:pic>
        <p:nvPicPr>
          <p:cNvPr id="6" name="Picture 5">
            <a:extLst>
              <a:ext uri="{FF2B5EF4-FFF2-40B4-BE49-F238E27FC236}">
                <a16:creationId xmlns:a16="http://schemas.microsoft.com/office/drawing/2014/main" id="{F6DF3410-EF6B-8848-B31A-F7DDFF8889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82662" y="1825627"/>
            <a:ext cx="5524721" cy="391560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sp>
        <p:nvSpPr>
          <p:cNvPr id="4" name="Content Placeholder 2">
            <a:extLst>
              <a:ext uri="{FF2B5EF4-FFF2-40B4-BE49-F238E27FC236}">
                <a16:creationId xmlns:a16="http://schemas.microsoft.com/office/drawing/2014/main" id="{B7E56954-5081-394F-8ECD-315E8FD113F5}"/>
              </a:ext>
            </a:extLst>
          </p:cNvPr>
          <p:cNvSpPr txBox="1">
            <a:spLocks/>
          </p:cNvSpPr>
          <p:nvPr/>
        </p:nvSpPr>
        <p:spPr>
          <a:xfrm>
            <a:off x="546653" y="1600339"/>
            <a:ext cx="9935817" cy="4351338"/>
          </a:xfrm>
          <a:prstGeom prst="rect">
            <a:avLst/>
          </a:prstGeom>
          <a:noFill/>
          <a:ln>
            <a:noFill/>
          </a:ln>
        </p:spPr>
        <p:txBody>
          <a:bodyPr vert="horz" wrap="square" lIns="91440" tIns="45720" rIns="91440" bIns="45720" anchor="t" anchorCtr="0" compatLnSpc="1">
            <a:no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a:solidFill>
                  <a:schemeClr val="tx2">
                    <a:lumMod val="50000"/>
                  </a:schemeClr>
                </a:solidFill>
              </a:rPr>
              <a:t>The three minute breathing space is a brief grounding practice, which was developed to help people anchor themselves in the present moment.</a:t>
            </a:r>
          </a:p>
          <a:p>
            <a:r>
              <a:rPr lang="en-CA">
                <a:solidFill>
                  <a:schemeClr val="tx2">
                    <a:lumMod val="50000"/>
                  </a:schemeClr>
                </a:solidFill>
              </a:rPr>
              <a:t>I will guide you through the practice for the next slide.</a:t>
            </a:r>
          </a:p>
          <a:p>
            <a:r>
              <a:rPr lang="en-CA">
                <a:solidFill>
                  <a:schemeClr val="tx2">
                    <a:lumMod val="50000"/>
                  </a:schemeClr>
                </a:solidFill>
              </a:rPr>
              <a:t>It is completely optional.</a:t>
            </a:r>
          </a:p>
          <a:p>
            <a:r>
              <a:rPr lang="en-CA">
                <a:solidFill>
                  <a:schemeClr val="tx2">
                    <a:lumMod val="50000"/>
                  </a:schemeClr>
                </a:solidFill>
              </a:rPr>
              <a:t>Helpful attitudes to bring to the practice are ones of openness and putting to one side hopes or expectations.</a:t>
            </a:r>
          </a:p>
          <a:p>
            <a:r>
              <a:rPr lang="en-CA">
                <a:solidFill>
                  <a:schemeClr val="tx2">
                    <a:lumMod val="50000"/>
                  </a:schemeClr>
                </a:solidFill>
              </a:rPr>
              <a:t>Any questions?</a:t>
            </a:r>
          </a:p>
          <a:p>
            <a:endParaRPr lang="en-CA" dirty="0">
              <a:solidFill>
                <a:schemeClr val="tx2">
                  <a:lumMod val="50000"/>
                </a:schemeClr>
              </a:solidFill>
            </a:endParaRPr>
          </a:p>
        </p:txBody>
      </p:sp>
      <p:sp>
        <p:nvSpPr>
          <p:cNvPr id="5" name="Rounded Rectangle 4">
            <a:extLst>
              <a:ext uri="{FF2B5EF4-FFF2-40B4-BE49-F238E27FC236}">
                <a16:creationId xmlns:a16="http://schemas.microsoft.com/office/drawing/2014/main" id="{EA2A7ADB-F8B7-3043-8C49-83A887B754D6}"/>
              </a:ext>
            </a:extLst>
          </p:cNvPr>
          <p:cNvSpPr/>
          <p:nvPr/>
        </p:nvSpPr>
        <p:spPr>
          <a:xfrm>
            <a:off x="477079" y="265814"/>
            <a:ext cx="9935817" cy="84553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The best way to learn about mindfulness is to practice</a:t>
            </a:r>
          </a:p>
        </p:txBody>
      </p:sp>
    </p:spTree>
    <p:extLst>
      <p:ext uri="{BB962C8B-B14F-4D97-AF65-F5344CB8AC3E}">
        <p14:creationId xmlns:p14="http://schemas.microsoft.com/office/powerpoint/2010/main" val="134204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ECF12199-F3B8-F44B-988D-17F7CFCA165C}"/>
              </a:ext>
            </a:extLst>
          </p:cNvPr>
          <p:cNvPicPr>
            <a:picLocks noChangeAspect="1"/>
          </p:cNvPicPr>
          <p:nvPr/>
        </p:nvPicPr>
        <p:blipFill>
          <a:blip r:embed="rId2"/>
          <a:stretch>
            <a:fillRect/>
          </a:stretch>
        </p:blipFill>
        <p:spPr>
          <a:xfrm>
            <a:off x="1192944" y="0"/>
            <a:ext cx="9883374" cy="6858000"/>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8AC53E7-5182-014B-823D-45BA95C747E1}"/>
              </a:ext>
            </a:extLst>
          </p:cNvPr>
          <p:cNvPicPr>
            <a:picLocks noChangeAspect="1"/>
          </p:cNvPicPr>
          <p:nvPr/>
        </p:nvPicPr>
        <p:blipFill>
          <a:blip r:embed="rId2"/>
          <a:stretch>
            <a:fillRect/>
          </a:stretch>
        </p:blipFill>
        <p:spPr>
          <a:xfrm>
            <a:off x="10529828" y="112379"/>
            <a:ext cx="1544412" cy="965204"/>
          </a:xfrm>
          <a:prstGeom prst="rect">
            <a:avLst/>
          </a:prstGeom>
          <a:noFill/>
          <a:ln cap="flat">
            <a:noFill/>
          </a:ln>
        </p:spPr>
      </p:pic>
      <p:pic>
        <p:nvPicPr>
          <p:cNvPr id="4" name="Picture 3" descr="Screen Shot 2017-06-20 at 15.20.14.png">
            <a:extLst>
              <a:ext uri="{FF2B5EF4-FFF2-40B4-BE49-F238E27FC236}">
                <a16:creationId xmlns:a16="http://schemas.microsoft.com/office/drawing/2014/main" id="{D3C81936-42E6-F749-951C-B34E5D08CCD6}"/>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000"/>
                    </a14:imgEffect>
                  </a14:imgLayer>
                </a14:imgProps>
              </a:ext>
            </a:extLst>
          </a:blip>
          <a:srcRect t="6857" b="4699"/>
          <a:stretch/>
        </p:blipFill>
        <p:spPr>
          <a:xfrm>
            <a:off x="3762531" y="1825627"/>
            <a:ext cx="3594713" cy="4908784"/>
          </a:xfrm>
          <a:prstGeom prst="rect">
            <a:avLst/>
          </a:prstGeom>
        </p:spPr>
      </p:pic>
      <p:sp>
        <p:nvSpPr>
          <p:cNvPr id="5" name="Rounded Rectangle 4">
            <a:extLst>
              <a:ext uri="{FF2B5EF4-FFF2-40B4-BE49-F238E27FC236}">
                <a16:creationId xmlns:a16="http://schemas.microsoft.com/office/drawing/2014/main" id="{B3222E7F-7801-AA48-A7BB-523858A923FB}"/>
              </a:ext>
            </a:extLst>
          </p:cNvPr>
          <p:cNvSpPr/>
          <p:nvPr/>
        </p:nvSpPr>
        <p:spPr>
          <a:xfrm>
            <a:off x="184232" y="390471"/>
            <a:ext cx="10069040" cy="818239"/>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Thoughts/Reflections?</a:t>
            </a:r>
          </a:p>
        </p:txBody>
      </p:sp>
    </p:spTree>
    <p:extLst>
      <p:ext uri="{BB962C8B-B14F-4D97-AF65-F5344CB8AC3E}">
        <p14:creationId xmlns:p14="http://schemas.microsoft.com/office/powerpoint/2010/main" val="2897808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15563</TotalTime>
  <Words>3280</Words>
  <Application>Microsoft Office PowerPoint</Application>
  <PresentationFormat>Widescreen</PresentationFormat>
  <Paragraphs>271</Paragraphs>
  <Slides>40</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40</vt:i4>
      </vt:variant>
    </vt:vector>
  </HeadingPairs>
  <TitlesOfParts>
    <vt:vector size="46" baseType="lpstr">
      <vt:lpstr>Arial</vt:lpstr>
      <vt:lpstr>Calibri</vt:lpstr>
      <vt:lpstr>Calibri Light</vt:lpstr>
      <vt:lpstr>Office Theme</vt:lpstr>
      <vt:lpstr>1_Office Theme</vt:lpstr>
      <vt:lpstr>3_Office Theme</vt:lpstr>
      <vt:lpstr>Ageing Well Series  Mindfulness and Ageing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be mindful?</vt:lpstr>
      <vt:lpstr>PowerPoint Presentation</vt:lpstr>
      <vt:lpstr>PowerPoint Presentation</vt:lpstr>
      <vt:lpstr>PowerPoint Presentation</vt:lpstr>
      <vt:lpstr>How does mindfulness help us to age well?</vt:lpstr>
      <vt:lpstr>How does mindfulness help us to age well?</vt:lpstr>
      <vt:lpstr>Mindfulness as a preventative intervention</vt:lpstr>
      <vt:lpstr>Mindfulness for carers</vt:lpstr>
      <vt:lpstr>Carers and cognitive functioning </vt:lpstr>
      <vt:lpstr>How does mindfulness work on all these areas at once? </vt:lpstr>
      <vt:lpstr>Stress Response</vt:lpstr>
      <vt:lpstr>Is all stress bad?</vt:lpstr>
      <vt:lpstr>Resetting the stress response</vt:lpstr>
      <vt:lpstr>Mindfulness for later life group</vt:lpstr>
      <vt:lpstr>Mindfulness for later life</vt:lpstr>
      <vt:lpstr>Outcomes from the groups</vt:lpstr>
      <vt:lpstr>Feedback from the groups</vt:lpstr>
      <vt:lpstr>  </vt:lpstr>
      <vt:lpstr>PowerPoint Presentation</vt:lpstr>
      <vt:lpstr>PowerPoint Presentation</vt:lpstr>
      <vt:lpstr>PowerPoint Presentation</vt:lpstr>
      <vt:lpstr>PowerPoint Presentation</vt:lpstr>
      <vt:lpstr>   Move it and breathe (Jitka Vseteckova &amp; Declan Ryan) May 19th 2021   </vt:lpstr>
      <vt:lpstr>Summary of related resources to The Ageing Well Public Talk Series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Ageing Well Series</dc:title>
  <dc:creator>Jitka Vseteckova</dc:creator>
  <cp:lastModifiedBy>Jitka.Vseteckova</cp:lastModifiedBy>
  <cp:revision>41</cp:revision>
  <dcterms:created xsi:type="dcterms:W3CDTF">2018-02-13T21:30:28Z</dcterms:created>
  <dcterms:modified xsi:type="dcterms:W3CDTF">2021-04-12T12:14:11Z</dcterms:modified>
</cp:coreProperties>
</file>