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7"/>
  </p:notesMasterIdLst>
  <p:handoutMasterIdLst>
    <p:handoutMasterId r:id="rId58"/>
  </p:handoutMasterIdLst>
  <p:sldIdLst>
    <p:sldId id="257" r:id="rId3"/>
    <p:sldId id="258" r:id="rId4"/>
    <p:sldId id="270" r:id="rId5"/>
    <p:sldId id="292" r:id="rId6"/>
    <p:sldId id="259" r:id="rId7"/>
    <p:sldId id="273" r:id="rId8"/>
    <p:sldId id="290" r:id="rId9"/>
    <p:sldId id="279" r:id="rId10"/>
    <p:sldId id="269" r:id="rId11"/>
    <p:sldId id="280" r:id="rId12"/>
    <p:sldId id="295" r:id="rId13"/>
    <p:sldId id="274" r:id="rId14"/>
    <p:sldId id="288" r:id="rId15"/>
    <p:sldId id="275" r:id="rId16"/>
    <p:sldId id="297" r:id="rId17"/>
    <p:sldId id="264" r:id="rId18"/>
    <p:sldId id="265" r:id="rId19"/>
    <p:sldId id="281" r:id="rId20"/>
    <p:sldId id="298" r:id="rId21"/>
    <p:sldId id="282" r:id="rId22"/>
    <p:sldId id="283" r:id="rId23"/>
    <p:sldId id="284" r:id="rId24"/>
    <p:sldId id="276" r:id="rId25"/>
    <p:sldId id="277" r:id="rId26"/>
    <p:sldId id="289" r:id="rId27"/>
    <p:sldId id="271" r:id="rId28"/>
    <p:sldId id="300" r:id="rId29"/>
    <p:sldId id="285" r:id="rId30"/>
    <p:sldId id="309" r:id="rId31"/>
    <p:sldId id="299" r:id="rId32"/>
    <p:sldId id="286" r:id="rId33"/>
    <p:sldId id="293" r:id="rId34"/>
    <p:sldId id="263" r:id="rId35"/>
    <p:sldId id="306" r:id="rId36"/>
    <p:sldId id="260" r:id="rId37"/>
    <p:sldId id="262" r:id="rId38"/>
    <p:sldId id="261" r:id="rId39"/>
    <p:sldId id="307" r:id="rId40"/>
    <p:sldId id="291" r:id="rId41"/>
    <p:sldId id="272" r:id="rId42"/>
    <p:sldId id="296" r:id="rId43"/>
    <p:sldId id="304" r:id="rId44"/>
    <p:sldId id="305" r:id="rId45"/>
    <p:sldId id="267" r:id="rId46"/>
    <p:sldId id="301" r:id="rId47"/>
    <p:sldId id="308" r:id="rId48"/>
    <p:sldId id="303" r:id="rId49"/>
    <p:sldId id="278" r:id="rId50"/>
    <p:sldId id="310" r:id="rId51"/>
    <p:sldId id="294" r:id="rId52"/>
    <p:sldId id="312" r:id="rId53"/>
    <p:sldId id="266" r:id="rId54"/>
    <p:sldId id="268" r:id="rId55"/>
    <p:sldId id="311" r:id="rId56"/>
  </p:sldIdLst>
  <p:sldSz cx="9144000" cy="6858000" type="screen4x3"/>
  <p:notesSz cx="6797675"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876" y="66"/>
      </p:cViewPr>
      <p:guideLst>
        <p:guide orient="horz" pos="2160"/>
        <p:guide pos="2880"/>
      </p:guideLst>
    </p:cSldViewPr>
  </p:slideViewPr>
  <p:notesTextViewPr>
    <p:cViewPr>
      <p:scale>
        <a:sx n="1" d="1"/>
        <a:sy n="1" d="1"/>
      </p:scale>
      <p:origin x="0" y="0"/>
    </p:cViewPr>
  </p:notesTextViewPr>
  <p:sorterViewPr>
    <p:cViewPr>
      <p:scale>
        <a:sx n="60" d="100"/>
        <a:sy n="60" d="100"/>
      </p:scale>
      <p:origin x="0" y="10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528A0-BE35-4D70-B53F-AE0A8A063A7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57CA524C-A9D1-4725-94DB-82687173E8C2}">
      <dgm:prSet phldrT="[Text]"/>
      <dgm:spPr/>
      <dgm:t>
        <a:bodyPr/>
        <a:lstStyle/>
        <a:p>
          <a:r>
            <a:rPr lang="en-GB"/>
            <a:t>Ageing well</a:t>
          </a:r>
        </a:p>
      </dgm:t>
    </dgm:pt>
    <dgm:pt modelId="{358D9B4C-6713-4B2B-983F-93DD9AB8F3FA}" type="parTrans" cxnId="{065B81F8-50BE-43D8-B89D-355F80DEAFA1}">
      <dgm:prSet/>
      <dgm:spPr/>
      <dgm:t>
        <a:bodyPr/>
        <a:lstStyle/>
        <a:p>
          <a:endParaRPr lang="en-GB"/>
        </a:p>
      </dgm:t>
    </dgm:pt>
    <dgm:pt modelId="{E4A68025-313D-4CF6-B9E0-44E08E923F3F}" type="sibTrans" cxnId="{065B81F8-50BE-43D8-B89D-355F80DEAFA1}">
      <dgm:prSet/>
      <dgm:spPr/>
      <dgm:t>
        <a:bodyPr/>
        <a:lstStyle/>
        <a:p>
          <a:endParaRPr lang="en-GB"/>
        </a:p>
      </dgm:t>
    </dgm:pt>
    <dgm:pt modelId="{35F6FF56-6255-4322-9A0A-5CE1278451BA}">
      <dgm:prSet phldrT="[Text]"/>
      <dgm:spPr/>
      <dgm:t>
        <a:bodyPr/>
        <a:lstStyle/>
        <a:p>
          <a:r>
            <a:rPr lang="en-GB"/>
            <a:t>Nutrition</a:t>
          </a:r>
        </a:p>
      </dgm:t>
    </dgm:pt>
    <dgm:pt modelId="{44217F3F-A961-417F-B4A8-ADD25D0B3C17}" type="parTrans" cxnId="{A10DC0BE-ECCA-475C-8775-1C036F02B765}">
      <dgm:prSet/>
      <dgm:spPr/>
      <dgm:t>
        <a:bodyPr/>
        <a:lstStyle/>
        <a:p>
          <a:endParaRPr lang="en-GB"/>
        </a:p>
      </dgm:t>
    </dgm:pt>
    <dgm:pt modelId="{F15136A5-89BC-4B14-A169-8FAE01EED14C}" type="sibTrans" cxnId="{A10DC0BE-ECCA-475C-8775-1C036F02B765}">
      <dgm:prSet/>
      <dgm:spPr/>
      <dgm:t>
        <a:bodyPr/>
        <a:lstStyle/>
        <a:p>
          <a:endParaRPr lang="en-GB"/>
        </a:p>
      </dgm:t>
    </dgm:pt>
    <dgm:pt modelId="{6F8367D2-0981-4CBD-BE59-169FBE01CACB}">
      <dgm:prSet phldrT="[Text]"/>
      <dgm:spPr/>
      <dgm:t>
        <a:bodyPr/>
        <a:lstStyle/>
        <a:p>
          <a:r>
            <a:rPr lang="en-GB"/>
            <a:t>Hydration</a:t>
          </a:r>
        </a:p>
      </dgm:t>
    </dgm:pt>
    <dgm:pt modelId="{396FA182-65C8-4D24-9424-B397B672AA2F}" type="parTrans" cxnId="{4A51DD56-D99B-474A-9404-9EAF3CE0F5E8}">
      <dgm:prSet/>
      <dgm:spPr/>
      <dgm:t>
        <a:bodyPr/>
        <a:lstStyle/>
        <a:p>
          <a:endParaRPr lang="en-GB"/>
        </a:p>
      </dgm:t>
    </dgm:pt>
    <dgm:pt modelId="{4D7E2F7F-7AF4-481B-90F7-2CFCE2B5E305}" type="sibTrans" cxnId="{4A51DD56-D99B-474A-9404-9EAF3CE0F5E8}">
      <dgm:prSet/>
      <dgm:spPr/>
      <dgm:t>
        <a:bodyPr/>
        <a:lstStyle/>
        <a:p>
          <a:endParaRPr lang="en-GB"/>
        </a:p>
      </dgm:t>
    </dgm:pt>
    <dgm:pt modelId="{0EC358B2-210A-4F9E-A7D9-60EBB27C2A53}">
      <dgm:prSet phldrT="[Text]"/>
      <dgm:spPr/>
      <dgm:t>
        <a:bodyPr/>
        <a:lstStyle/>
        <a:p>
          <a:r>
            <a:rPr lang="en-GB"/>
            <a:t>Physical stimulation</a:t>
          </a:r>
        </a:p>
      </dgm:t>
    </dgm:pt>
    <dgm:pt modelId="{AC42B1C7-355E-4D6F-ADCB-08815CF10132}" type="parTrans" cxnId="{6441F722-90BE-475E-B9C7-33474C0AE5B3}">
      <dgm:prSet/>
      <dgm:spPr/>
      <dgm:t>
        <a:bodyPr/>
        <a:lstStyle/>
        <a:p>
          <a:endParaRPr lang="en-GB"/>
        </a:p>
      </dgm:t>
    </dgm:pt>
    <dgm:pt modelId="{EB7EBB99-4367-4A41-882F-6BC363E1453F}" type="sibTrans" cxnId="{6441F722-90BE-475E-B9C7-33474C0AE5B3}">
      <dgm:prSet/>
      <dgm:spPr/>
      <dgm:t>
        <a:bodyPr/>
        <a:lstStyle/>
        <a:p>
          <a:endParaRPr lang="en-GB"/>
        </a:p>
      </dgm:t>
    </dgm:pt>
    <dgm:pt modelId="{A54B7B23-6240-4EFA-B32C-88AA4F8B5260}">
      <dgm:prSet phldrT="[Text]"/>
      <dgm:spPr/>
      <dgm:t>
        <a:bodyPr/>
        <a:lstStyle/>
        <a:p>
          <a:r>
            <a:rPr lang="en-GB"/>
            <a:t>Social stimulation</a:t>
          </a:r>
        </a:p>
      </dgm:t>
    </dgm:pt>
    <dgm:pt modelId="{80975CDA-A2A2-4DE3-8C1E-54E43968D3E1}" type="parTrans" cxnId="{DB206FB6-A653-4C49-9BBF-D67B4E39B4AD}">
      <dgm:prSet/>
      <dgm:spPr/>
      <dgm:t>
        <a:bodyPr/>
        <a:lstStyle/>
        <a:p>
          <a:endParaRPr lang="en-GB"/>
        </a:p>
      </dgm:t>
    </dgm:pt>
    <dgm:pt modelId="{3160DA26-0B51-4832-8E27-64CF97900F53}" type="sibTrans" cxnId="{DB206FB6-A653-4C49-9BBF-D67B4E39B4AD}">
      <dgm:prSet/>
      <dgm:spPr/>
      <dgm:t>
        <a:bodyPr/>
        <a:lstStyle/>
        <a:p>
          <a:endParaRPr lang="en-GB"/>
        </a:p>
      </dgm:t>
    </dgm:pt>
    <dgm:pt modelId="{8ED82388-5DF5-4B48-8215-67049003E1AC}">
      <dgm:prSet phldrT="[Text]"/>
      <dgm:spPr/>
      <dgm:t>
        <a:bodyPr/>
        <a:lstStyle/>
        <a:p>
          <a:r>
            <a:rPr lang="en-GB"/>
            <a:t>Cognitive stimulation</a:t>
          </a:r>
        </a:p>
      </dgm:t>
    </dgm:pt>
    <dgm:pt modelId="{8A305141-B079-4090-92C7-21F280BA6DD1}" type="parTrans" cxnId="{0CDB93BC-BEAC-4F16-BE44-9DA0B42A3A3D}">
      <dgm:prSet/>
      <dgm:spPr/>
      <dgm:t>
        <a:bodyPr/>
        <a:lstStyle/>
        <a:p>
          <a:endParaRPr lang="en-GB"/>
        </a:p>
      </dgm:t>
    </dgm:pt>
    <dgm:pt modelId="{D883B6CA-16F8-40FE-8D69-FFDAD6EEC5EF}" type="sibTrans" cxnId="{0CDB93BC-BEAC-4F16-BE44-9DA0B42A3A3D}">
      <dgm:prSet/>
      <dgm:spPr/>
      <dgm:t>
        <a:bodyPr/>
        <a:lstStyle/>
        <a:p>
          <a:endParaRPr lang="en-GB"/>
        </a:p>
      </dgm:t>
    </dgm:pt>
    <dgm:pt modelId="{0897D06D-D3A1-4457-B437-698A194E1548}" type="pres">
      <dgm:prSet presAssocID="{931528A0-BE35-4D70-B53F-AE0A8A063A71}" presName="Name0" presStyleCnt="0">
        <dgm:presLayoutVars>
          <dgm:chPref val="1"/>
          <dgm:dir/>
          <dgm:animOne val="branch"/>
          <dgm:animLvl val="lvl"/>
          <dgm:resizeHandles/>
        </dgm:presLayoutVars>
      </dgm:prSet>
      <dgm:spPr/>
    </dgm:pt>
    <dgm:pt modelId="{3341DC3D-B320-4B0F-9D87-AE44A1938750}" type="pres">
      <dgm:prSet presAssocID="{57CA524C-A9D1-4725-94DB-82687173E8C2}" presName="vertOne" presStyleCnt="0"/>
      <dgm:spPr/>
    </dgm:pt>
    <dgm:pt modelId="{40977A5F-D191-430C-AE22-FE8604C4C880}" type="pres">
      <dgm:prSet presAssocID="{57CA524C-A9D1-4725-94DB-82687173E8C2}" presName="txOne" presStyleLbl="node0" presStyleIdx="0" presStyleCnt="1">
        <dgm:presLayoutVars>
          <dgm:chPref val="3"/>
        </dgm:presLayoutVars>
      </dgm:prSet>
      <dgm:spPr/>
    </dgm:pt>
    <dgm:pt modelId="{51783C8C-4B0A-421E-A590-9B6CA9787AC6}" type="pres">
      <dgm:prSet presAssocID="{57CA524C-A9D1-4725-94DB-82687173E8C2}" presName="parTransOne" presStyleCnt="0"/>
      <dgm:spPr/>
    </dgm:pt>
    <dgm:pt modelId="{2414ECE3-347F-47B8-8A94-B195A5B9081B}" type="pres">
      <dgm:prSet presAssocID="{57CA524C-A9D1-4725-94DB-82687173E8C2}" presName="horzOne" presStyleCnt="0"/>
      <dgm:spPr/>
    </dgm:pt>
    <dgm:pt modelId="{4195115D-F10C-4CD2-A3B8-C9E2D5023EBC}" type="pres">
      <dgm:prSet presAssocID="{35F6FF56-6255-4322-9A0A-5CE1278451BA}" presName="vertTwo" presStyleCnt="0"/>
      <dgm:spPr/>
    </dgm:pt>
    <dgm:pt modelId="{D9ED4D1E-937B-4BB9-AABD-CB50EDBF2922}" type="pres">
      <dgm:prSet presAssocID="{35F6FF56-6255-4322-9A0A-5CE1278451BA}" presName="txTwo" presStyleLbl="node2" presStyleIdx="0" presStyleCnt="5">
        <dgm:presLayoutVars>
          <dgm:chPref val="3"/>
        </dgm:presLayoutVars>
      </dgm:prSet>
      <dgm:spPr/>
    </dgm:pt>
    <dgm:pt modelId="{801DAD09-3633-434B-A53D-88CF30075D1C}" type="pres">
      <dgm:prSet presAssocID="{35F6FF56-6255-4322-9A0A-5CE1278451BA}" presName="horzTwo" presStyleCnt="0"/>
      <dgm:spPr/>
    </dgm:pt>
    <dgm:pt modelId="{A65C0BB5-EAF0-4ACE-90C3-EE1ADBA38847}" type="pres">
      <dgm:prSet presAssocID="{F15136A5-89BC-4B14-A169-8FAE01EED14C}" presName="sibSpaceTwo" presStyleCnt="0"/>
      <dgm:spPr/>
    </dgm:pt>
    <dgm:pt modelId="{F3D4AB91-86A1-4709-B1AA-5C3BFFDCC941}" type="pres">
      <dgm:prSet presAssocID="{6F8367D2-0981-4CBD-BE59-169FBE01CACB}" presName="vertTwo" presStyleCnt="0"/>
      <dgm:spPr/>
    </dgm:pt>
    <dgm:pt modelId="{D046D85B-09E3-4780-95D9-AA50284DB3EF}" type="pres">
      <dgm:prSet presAssocID="{6F8367D2-0981-4CBD-BE59-169FBE01CACB}" presName="txTwo" presStyleLbl="node2" presStyleIdx="1" presStyleCnt="5">
        <dgm:presLayoutVars>
          <dgm:chPref val="3"/>
        </dgm:presLayoutVars>
      </dgm:prSet>
      <dgm:spPr/>
    </dgm:pt>
    <dgm:pt modelId="{982883DC-B218-418C-87FA-CCB4AD265035}" type="pres">
      <dgm:prSet presAssocID="{6F8367D2-0981-4CBD-BE59-169FBE01CACB}" presName="horzTwo" presStyleCnt="0"/>
      <dgm:spPr/>
    </dgm:pt>
    <dgm:pt modelId="{D4182A46-F412-4A5E-947D-FB2D29BB2B86}" type="pres">
      <dgm:prSet presAssocID="{4D7E2F7F-7AF4-481B-90F7-2CFCE2B5E305}" presName="sibSpaceTwo" presStyleCnt="0"/>
      <dgm:spPr/>
    </dgm:pt>
    <dgm:pt modelId="{E3C2A37A-83EC-4831-B208-87B5E9E7FEEB}" type="pres">
      <dgm:prSet presAssocID="{0EC358B2-210A-4F9E-A7D9-60EBB27C2A53}" presName="vertTwo" presStyleCnt="0"/>
      <dgm:spPr/>
    </dgm:pt>
    <dgm:pt modelId="{D8B3E850-361F-4E12-B5E4-28596A4C2F17}" type="pres">
      <dgm:prSet presAssocID="{0EC358B2-210A-4F9E-A7D9-60EBB27C2A53}" presName="txTwo" presStyleLbl="node2" presStyleIdx="2" presStyleCnt="5">
        <dgm:presLayoutVars>
          <dgm:chPref val="3"/>
        </dgm:presLayoutVars>
      </dgm:prSet>
      <dgm:spPr/>
    </dgm:pt>
    <dgm:pt modelId="{E5759AFF-E211-4233-B8A1-AF0EC1BC15B3}" type="pres">
      <dgm:prSet presAssocID="{0EC358B2-210A-4F9E-A7D9-60EBB27C2A53}" presName="horzTwo" presStyleCnt="0"/>
      <dgm:spPr/>
    </dgm:pt>
    <dgm:pt modelId="{2DD98207-F39A-493C-AA58-724BF8B9B6A2}" type="pres">
      <dgm:prSet presAssocID="{EB7EBB99-4367-4A41-882F-6BC363E1453F}" presName="sibSpaceTwo" presStyleCnt="0"/>
      <dgm:spPr/>
    </dgm:pt>
    <dgm:pt modelId="{1C1D9745-A226-47ED-B840-4F9CACF5A010}" type="pres">
      <dgm:prSet presAssocID="{A54B7B23-6240-4EFA-B32C-88AA4F8B5260}" presName="vertTwo" presStyleCnt="0"/>
      <dgm:spPr/>
    </dgm:pt>
    <dgm:pt modelId="{9AFF501A-E413-4833-A949-DB1211B46CAA}" type="pres">
      <dgm:prSet presAssocID="{A54B7B23-6240-4EFA-B32C-88AA4F8B5260}" presName="txTwo" presStyleLbl="node2" presStyleIdx="3" presStyleCnt="5">
        <dgm:presLayoutVars>
          <dgm:chPref val="3"/>
        </dgm:presLayoutVars>
      </dgm:prSet>
      <dgm:spPr/>
    </dgm:pt>
    <dgm:pt modelId="{A2E71BD3-6C8B-4EB1-A566-E92E3067757B}" type="pres">
      <dgm:prSet presAssocID="{A54B7B23-6240-4EFA-B32C-88AA4F8B5260}" presName="horzTwo" presStyleCnt="0"/>
      <dgm:spPr/>
    </dgm:pt>
    <dgm:pt modelId="{D6344A44-1154-4901-AC8F-ABF5E0689F6E}" type="pres">
      <dgm:prSet presAssocID="{3160DA26-0B51-4832-8E27-64CF97900F53}" presName="sibSpaceTwo" presStyleCnt="0"/>
      <dgm:spPr/>
    </dgm:pt>
    <dgm:pt modelId="{6EB5E044-7EE2-4EC3-97AF-0A4678B4BEE9}" type="pres">
      <dgm:prSet presAssocID="{8ED82388-5DF5-4B48-8215-67049003E1AC}" presName="vertTwo" presStyleCnt="0"/>
      <dgm:spPr/>
    </dgm:pt>
    <dgm:pt modelId="{FE64A4F8-7C17-4F75-90C1-549F8E6872DF}" type="pres">
      <dgm:prSet presAssocID="{8ED82388-5DF5-4B48-8215-67049003E1AC}" presName="txTwo" presStyleLbl="node2" presStyleIdx="4" presStyleCnt="5">
        <dgm:presLayoutVars>
          <dgm:chPref val="3"/>
        </dgm:presLayoutVars>
      </dgm:prSet>
      <dgm:spPr/>
    </dgm:pt>
    <dgm:pt modelId="{07D43E6E-2AE7-41C3-AAE8-EA3E6EEACFD4}" type="pres">
      <dgm:prSet presAssocID="{8ED82388-5DF5-4B48-8215-67049003E1AC}" presName="horzTwo" presStyleCnt="0"/>
      <dgm:spPr/>
    </dgm:pt>
  </dgm:ptLst>
  <dgm:cxnLst>
    <dgm:cxn modelId="{2059BC12-20B3-4AF8-AF67-D852B047E615}" type="presOf" srcId="{6F8367D2-0981-4CBD-BE59-169FBE01CACB}" destId="{D046D85B-09E3-4780-95D9-AA50284DB3EF}" srcOrd="0" destOrd="0" presId="urn:microsoft.com/office/officeart/2005/8/layout/hierarchy4"/>
    <dgm:cxn modelId="{6441F722-90BE-475E-B9C7-33474C0AE5B3}" srcId="{57CA524C-A9D1-4725-94DB-82687173E8C2}" destId="{0EC358B2-210A-4F9E-A7D9-60EBB27C2A53}" srcOrd="2" destOrd="0" parTransId="{AC42B1C7-355E-4D6F-ADCB-08815CF10132}" sibTransId="{EB7EBB99-4367-4A41-882F-6BC363E1453F}"/>
    <dgm:cxn modelId="{D0C8E52B-F086-46AD-8A30-6F3EDE4E2832}" type="presOf" srcId="{35F6FF56-6255-4322-9A0A-5CE1278451BA}" destId="{D9ED4D1E-937B-4BB9-AABD-CB50EDBF2922}" srcOrd="0" destOrd="0" presId="urn:microsoft.com/office/officeart/2005/8/layout/hierarchy4"/>
    <dgm:cxn modelId="{4A51DD56-D99B-474A-9404-9EAF3CE0F5E8}" srcId="{57CA524C-A9D1-4725-94DB-82687173E8C2}" destId="{6F8367D2-0981-4CBD-BE59-169FBE01CACB}" srcOrd="1" destOrd="0" parTransId="{396FA182-65C8-4D24-9424-B397B672AA2F}" sibTransId="{4D7E2F7F-7AF4-481B-90F7-2CFCE2B5E305}"/>
    <dgm:cxn modelId="{043FCF8A-C3CF-45A9-AF42-32F40CFF6CB3}" type="presOf" srcId="{A54B7B23-6240-4EFA-B32C-88AA4F8B5260}" destId="{9AFF501A-E413-4833-A949-DB1211B46CAA}" srcOrd="0" destOrd="0" presId="urn:microsoft.com/office/officeart/2005/8/layout/hierarchy4"/>
    <dgm:cxn modelId="{FF02D497-B7CB-4D31-99C6-F985156867A2}" type="presOf" srcId="{0EC358B2-210A-4F9E-A7D9-60EBB27C2A53}" destId="{D8B3E850-361F-4E12-B5E4-28596A4C2F17}" srcOrd="0" destOrd="0" presId="urn:microsoft.com/office/officeart/2005/8/layout/hierarchy4"/>
    <dgm:cxn modelId="{DB206FB6-A653-4C49-9BBF-D67B4E39B4AD}" srcId="{57CA524C-A9D1-4725-94DB-82687173E8C2}" destId="{A54B7B23-6240-4EFA-B32C-88AA4F8B5260}" srcOrd="3" destOrd="0" parTransId="{80975CDA-A2A2-4DE3-8C1E-54E43968D3E1}" sibTransId="{3160DA26-0B51-4832-8E27-64CF97900F53}"/>
    <dgm:cxn modelId="{0CDB93BC-BEAC-4F16-BE44-9DA0B42A3A3D}" srcId="{57CA524C-A9D1-4725-94DB-82687173E8C2}" destId="{8ED82388-5DF5-4B48-8215-67049003E1AC}" srcOrd="4" destOrd="0" parTransId="{8A305141-B079-4090-92C7-21F280BA6DD1}" sibTransId="{D883B6CA-16F8-40FE-8D69-FFDAD6EEC5EF}"/>
    <dgm:cxn modelId="{A10DC0BE-ECCA-475C-8775-1C036F02B765}" srcId="{57CA524C-A9D1-4725-94DB-82687173E8C2}" destId="{35F6FF56-6255-4322-9A0A-5CE1278451BA}" srcOrd="0" destOrd="0" parTransId="{44217F3F-A961-417F-B4A8-ADD25D0B3C17}" sibTransId="{F15136A5-89BC-4B14-A169-8FAE01EED14C}"/>
    <dgm:cxn modelId="{CDB480CD-042D-47A0-AFF5-2812A3182CFD}" type="presOf" srcId="{57CA524C-A9D1-4725-94DB-82687173E8C2}" destId="{40977A5F-D191-430C-AE22-FE8604C4C880}" srcOrd="0" destOrd="0" presId="urn:microsoft.com/office/officeart/2005/8/layout/hierarchy4"/>
    <dgm:cxn modelId="{4B1680E2-9AC4-42F2-9FFC-076C431B67CD}" type="presOf" srcId="{8ED82388-5DF5-4B48-8215-67049003E1AC}" destId="{FE64A4F8-7C17-4F75-90C1-549F8E6872DF}" srcOrd="0" destOrd="0" presId="urn:microsoft.com/office/officeart/2005/8/layout/hierarchy4"/>
    <dgm:cxn modelId="{308255E6-1EB8-417C-A888-E4CE64395105}" type="presOf" srcId="{931528A0-BE35-4D70-B53F-AE0A8A063A71}" destId="{0897D06D-D3A1-4457-B437-698A194E1548}" srcOrd="0" destOrd="0" presId="urn:microsoft.com/office/officeart/2005/8/layout/hierarchy4"/>
    <dgm:cxn modelId="{065B81F8-50BE-43D8-B89D-355F80DEAFA1}" srcId="{931528A0-BE35-4D70-B53F-AE0A8A063A71}" destId="{57CA524C-A9D1-4725-94DB-82687173E8C2}" srcOrd="0" destOrd="0" parTransId="{358D9B4C-6713-4B2B-983F-93DD9AB8F3FA}" sibTransId="{E4A68025-313D-4CF6-B9E0-44E08E923F3F}"/>
    <dgm:cxn modelId="{1BE1D6E9-C957-42A7-9A8D-A92CB8FCD4FD}" type="presParOf" srcId="{0897D06D-D3A1-4457-B437-698A194E1548}" destId="{3341DC3D-B320-4B0F-9D87-AE44A1938750}" srcOrd="0" destOrd="0" presId="urn:microsoft.com/office/officeart/2005/8/layout/hierarchy4"/>
    <dgm:cxn modelId="{3FE7680F-DC38-4D2C-8290-BE51D356003A}" type="presParOf" srcId="{3341DC3D-B320-4B0F-9D87-AE44A1938750}" destId="{40977A5F-D191-430C-AE22-FE8604C4C880}" srcOrd="0" destOrd="0" presId="urn:microsoft.com/office/officeart/2005/8/layout/hierarchy4"/>
    <dgm:cxn modelId="{D35A043F-858B-4151-B4E2-82692264229B}" type="presParOf" srcId="{3341DC3D-B320-4B0F-9D87-AE44A1938750}" destId="{51783C8C-4B0A-421E-A590-9B6CA9787AC6}" srcOrd="1" destOrd="0" presId="urn:microsoft.com/office/officeart/2005/8/layout/hierarchy4"/>
    <dgm:cxn modelId="{8298838D-7429-4686-BF4B-30371E79F623}" type="presParOf" srcId="{3341DC3D-B320-4B0F-9D87-AE44A1938750}" destId="{2414ECE3-347F-47B8-8A94-B195A5B9081B}" srcOrd="2" destOrd="0" presId="urn:microsoft.com/office/officeart/2005/8/layout/hierarchy4"/>
    <dgm:cxn modelId="{960866EE-82D2-4274-8CFA-E8C92C9ED6BB}" type="presParOf" srcId="{2414ECE3-347F-47B8-8A94-B195A5B9081B}" destId="{4195115D-F10C-4CD2-A3B8-C9E2D5023EBC}" srcOrd="0" destOrd="0" presId="urn:microsoft.com/office/officeart/2005/8/layout/hierarchy4"/>
    <dgm:cxn modelId="{82EB4C7D-02BB-4075-BC2C-CE9B15295230}" type="presParOf" srcId="{4195115D-F10C-4CD2-A3B8-C9E2D5023EBC}" destId="{D9ED4D1E-937B-4BB9-AABD-CB50EDBF2922}" srcOrd="0" destOrd="0" presId="urn:microsoft.com/office/officeart/2005/8/layout/hierarchy4"/>
    <dgm:cxn modelId="{2D27B989-D4A0-4C9A-BC26-5F48F3CE0C41}" type="presParOf" srcId="{4195115D-F10C-4CD2-A3B8-C9E2D5023EBC}" destId="{801DAD09-3633-434B-A53D-88CF30075D1C}" srcOrd="1" destOrd="0" presId="urn:microsoft.com/office/officeart/2005/8/layout/hierarchy4"/>
    <dgm:cxn modelId="{36FC3F4D-D77F-474A-86D3-5754C5C62B70}" type="presParOf" srcId="{2414ECE3-347F-47B8-8A94-B195A5B9081B}" destId="{A65C0BB5-EAF0-4ACE-90C3-EE1ADBA38847}" srcOrd="1" destOrd="0" presId="urn:microsoft.com/office/officeart/2005/8/layout/hierarchy4"/>
    <dgm:cxn modelId="{BFF0DC9D-9F2D-4EB9-BD8A-0AE4D0379FCD}" type="presParOf" srcId="{2414ECE3-347F-47B8-8A94-B195A5B9081B}" destId="{F3D4AB91-86A1-4709-B1AA-5C3BFFDCC941}" srcOrd="2" destOrd="0" presId="urn:microsoft.com/office/officeart/2005/8/layout/hierarchy4"/>
    <dgm:cxn modelId="{A3DF2E3C-CAD8-4D1B-9A24-62A23A9F5340}" type="presParOf" srcId="{F3D4AB91-86A1-4709-B1AA-5C3BFFDCC941}" destId="{D046D85B-09E3-4780-95D9-AA50284DB3EF}" srcOrd="0" destOrd="0" presId="urn:microsoft.com/office/officeart/2005/8/layout/hierarchy4"/>
    <dgm:cxn modelId="{3C725E74-4F26-45E7-B8CD-C8B0EA366B69}" type="presParOf" srcId="{F3D4AB91-86A1-4709-B1AA-5C3BFFDCC941}" destId="{982883DC-B218-418C-87FA-CCB4AD265035}" srcOrd="1" destOrd="0" presId="urn:microsoft.com/office/officeart/2005/8/layout/hierarchy4"/>
    <dgm:cxn modelId="{2B08873B-F90A-477A-93E8-F3CB79246C5E}" type="presParOf" srcId="{2414ECE3-347F-47B8-8A94-B195A5B9081B}" destId="{D4182A46-F412-4A5E-947D-FB2D29BB2B86}" srcOrd="3" destOrd="0" presId="urn:microsoft.com/office/officeart/2005/8/layout/hierarchy4"/>
    <dgm:cxn modelId="{48752859-0340-4C81-B063-7AEEEA564A3F}" type="presParOf" srcId="{2414ECE3-347F-47B8-8A94-B195A5B9081B}" destId="{E3C2A37A-83EC-4831-B208-87B5E9E7FEEB}" srcOrd="4" destOrd="0" presId="urn:microsoft.com/office/officeart/2005/8/layout/hierarchy4"/>
    <dgm:cxn modelId="{86F4E57A-D74C-48C5-8AAC-EFBE269484D3}" type="presParOf" srcId="{E3C2A37A-83EC-4831-B208-87B5E9E7FEEB}" destId="{D8B3E850-361F-4E12-B5E4-28596A4C2F17}" srcOrd="0" destOrd="0" presId="urn:microsoft.com/office/officeart/2005/8/layout/hierarchy4"/>
    <dgm:cxn modelId="{E5BC62D1-983F-4581-B581-20683A40AA71}" type="presParOf" srcId="{E3C2A37A-83EC-4831-B208-87B5E9E7FEEB}" destId="{E5759AFF-E211-4233-B8A1-AF0EC1BC15B3}" srcOrd="1" destOrd="0" presId="urn:microsoft.com/office/officeart/2005/8/layout/hierarchy4"/>
    <dgm:cxn modelId="{69C013FF-1E82-4284-ACC6-CA765EDEEB95}" type="presParOf" srcId="{2414ECE3-347F-47B8-8A94-B195A5B9081B}" destId="{2DD98207-F39A-493C-AA58-724BF8B9B6A2}" srcOrd="5" destOrd="0" presId="urn:microsoft.com/office/officeart/2005/8/layout/hierarchy4"/>
    <dgm:cxn modelId="{9B523539-DD36-4056-83AA-0468CBB958D7}" type="presParOf" srcId="{2414ECE3-347F-47B8-8A94-B195A5B9081B}" destId="{1C1D9745-A226-47ED-B840-4F9CACF5A010}" srcOrd="6" destOrd="0" presId="urn:microsoft.com/office/officeart/2005/8/layout/hierarchy4"/>
    <dgm:cxn modelId="{CAE7BB67-36CD-4E05-96A4-60C93B558D8D}" type="presParOf" srcId="{1C1D9745-A226-47ED-B840-4F9CACF5A010}" destId="{9AFF501A-E413-4833-A949-DB1211B46CAA}" srcOrd="0" destOrd="0" presId="urn:microsoft.com/office/officeart/2005/8/layout/hierarchy4"/>
    <dgm:cxn modelId="{10AF07B6-519C-4BD3-B7D1-A00A1B9E11B6}" type="presParOf" srcId="{1C1D9745-A226-47ED-B840-4F9CACF5A010}" destId="{A2E71BD3-6C8B-4EB1-A566-E92E3067757B}" srcOrd="1" destOrd="0" presId="urn:microsoft.com/office/officeart/2005/8/layout/hierarchy4"/>
    <dgm:cxn modelId="{53A75953-DAC3-4DC2-B88C-5AE82EB9481C}" type="presParOf" srcId="{2414ECE3-347F-47B8-8A94-B195A5B9081B}" destId="{D6344A44-1154-4901-AC8F-ABF5E0689F6E}" srcOrd="7" destOrd="0" presId="urn:microsoft.com/office/officeart/2005/8/layout/hierarchy4"/>
    <dgm:cxn modelId="{193389AA-91BA-4A2D-8BDB-AA29139194AC}" type="presParOf" srcId="{2414ECE3-347F-47B8-8A94-B195A5B9081B}" destId="{6EB5E044-7EE2-4EC3-97AF-0A4678B4BEE9}" srcOrd="8" destOrd="0" presId="urn:microsoft.com/office/officeart/2005/8/layout/hierarchy4"/>
    <dgm:cxn modelId="{66A77C08-7865-4CC6-B0E6-D8CA7DDD3033}" type="presParOf" srcId="{6EB5E044-7EE2-4EC3-97AF-0A4678B4BEE9}" destId="{FE64A4F8-7C17-4F75-90C1-549F8E6872DF}" srcOrd="0" destOrd="0" presId="urn:microsoft.com/office/officeart/2005/8/layout/hierarchy4"/>
    <dgm:cxn modelId="{563C1BEB-5280-40F9-AA8D-EF170D010B2C}" type="presParOf" srcId="{6EB5E044-7EE2-4EC3-97AF-0A4678B4BEE9}" destId="{07D43E6E-2AE7-41C3-AAE8-EA3E6EEACFD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45A78B-C343-434B-8972-453E1464273B}" type="doc">
      <dgm:prSet loTypeId="urn:microsoft.com/office/officeart/2005/8/layout/radial4" loCatId="" qsTypeId="urn:microsoft.com/office/officeart/2005/8/quickstyle/simple4" qsCatId="simple" csTypeId="urn:microsoft.com/office/officeart/2005/8/colors/colorful4" csCatId="colorful" phldr="1"/>
      <dgm:spPr/>
      <dgm:t>
        <a:bodyPr/>
        <a:lstStyle/>
        <a:p>
          <a:endParaRPr lang="en-US"/>
        </a:p>
      </dgm:t>
    </dgm:pt>
    <dgm:pt modelId="{29477AF6-AD9D-FB4D-8761-C4CF124D5BB1}">
      <dgm:prSet phldrT="[Text]">
        <dgm:style>
          <a:lnRef idx="1">
            <a:schemeClr val="accent2"/>
          </a:lnRef>
          <a:fillRef idx="3">
            <a:schemeClr val="accent2"/>
          </a:fillRef>
          <a:effectRef idx="2">
            <a:schemeClr val="accent2"/>
          </a:effectRef>
          <a:fontRef idx="minor">
            <a:schemeClr val="lt1"/>
          </a:fontRef>
        </dgm:style>
      </dgm:prSet>
      <dgm:spPr>
        <a:noFill/>
        <a:ln>
          <a:noFill/>
        </a:ln>
        <a:effectLst/>
      </dgm:spPr>
      <dgm:t>
        <a:bodyPr/>
        <a:lstStyle/>
        <a:p>
          <a:r>
            <a:rPr lang="en-US" dirty="0"/>
            <a:t>Language Studies curriculum</a:t>
          </a:r>
        </a:p>
      </dgm:t>
    </dgm:pt>
    <dgm:pt modelId="{4C4EEF9A-7935-514D-A010-B88413759375}" type="parTrans" cxnId="{0BC318A9-EE9A-C444-B9F5-119DB97B8016}">
      <dgm:prSet/>
      <dgm:spPr/>
      <dgm:t>
        <a:bodyPr/>
        <a:lstStyle/>
        <a:p>
          <a:endParaRPr lang="en-US"/>
        </a:p>
      </dgm:t>
    </dgm:pt>
    <dgm:pt modelId="{D7E6754D-D1FF-814C-B581-170020B41324}" type="sibTrans" cxnId="{0BC318A9-EE9A-C444-B9F5-119DB97B8016}">
      <dgm:prSet/>
      <dgm:spPr/>
      <dgm:t>
        <a:bodyPr/>
        <a:lstStyle/>
        <a:p>
          <a:endParaRPr lang="en-US"/>
        </a:p>
      </dgm:t>
    </dgm:pt>
    <dgm:pt modelId="{83938DA1-3DB2-9646-87F8-12A7E7A27B62}">
      <dgm:prSet phldrT="[Text]" custT="1">
        <dgm:style>
          <a:lnRef idx="1">
            <a:schemeClr val="accent6"/>
          </a:lnRef>
          <a:fillRef idx="3">
            <a:schemeClr val="accent6"/>
          </a:fillRef>
          <a:effectRef idx="2">
            <a:schemeClr val="accent6"/>
          </a:effectRef>
          <a:fontRef idx="minor">
            <a:schemeClr val="lt1"/>
          </a:fontRef>
        </dgm:style>
      </dgm:prSet>
      <dgm:spPr>
        <a:gradFill rotWithShape="0">
          <a:gsLst>
            <a:gs pos="0">
              <a:srgbClr val="FFE81F"/>
            </a:gs>
            <a:gs pos="80000">
              <a:srgbClr val="FDFF4E"/>
            </a:gs>
            <a:gs pos="100000">
              <a:srgbClr val="F9FF8B"/>
            </a:gs>
          </a:gsLst>
        </a:gradFill>
        <a:ln>
          <a:noFill/>
        </a:ln>
      </dgm:spPr>
      <dgm:t>
        <a:bodyPr/>
        <a:lstStyle/>
        <a:p>
          <a:r>
            <a:rPr lang="en-US" sz="1400" b="1" dirty="0">
              <a:solidFill>
                <a:schemeClr val="tx1">
                  <a:lumMod val="50000"/>
                  <a:lumOff val="50000"/>
                </a:schemeClr>
              </a:solidFill>
              <a:latin typeface="Calibri"/>
              <a:cs typeface="Calibri"/>
            </a:rPr>
            <a:t>Grammatical competence</a:t>
          </a:r>
        </a:p>
      </dgm:t>
    </dgm:pt>
    <dgm:pt modelId="{E60DEC02-7C0A-9B4B-859D-E4717C5A5A72}" type="parTrans" cxnId="{7B5373C2-7448-124D-8718-0E88F4E12B6B}">
      <dgm:prSet/>
      <dgm:spPr>
        <a:solidFill>
          <a:srgbClr val="FFE81F"/>
        </a:solidFill>
        <a:ln>
          <a:noFill/>
        </a:ln>
      </dgm:spPr>
      <dgm:t>
        <a:bodyPr/>
        <a:lstStyle/>
        <a:p>
          <a:endParaRPr lang="en-US"/>
        </a:p>
      </dgm:t>
    </dgm:pt>
    <dgm:pt modelId="{025BA082-331D-0F4F-A0AA-6E940DE41946}" type="sibTrans" cxnId="{7B5373C2-7448-124D-8718-0E88F4E12B6B}">
      <dgm:prSet/>
      <dgm:spPr/>
      <dgm:t>
        <a:bodyPr/>
        <a:lstStyle/>
        <a:p>
          <a:endParaRPr lang="en-US"/>
        </a:p>
      </dgm:t>
    </dgm:pt>
    <dgm:pt modelId="{249DDCF2-0637-9F45-A505-B7769C750BD3}">
      <dgm:prSet phldrT="[Text]" custT="1">
        <dgm:style>
          <a:lnRef idx="1">
            <a:schemeClr val="accent6"/>
          </a:lnRef>
          <a:fillRef idx="3">
            <a:schemeClr val="accent6"/>
          </a:fillRef>
          <a:effectRef idx="2">
            <a:schemeClr val="accent6"/>
          </a:effectRef>
          <a:fontRef idx="minor">
            <a:schemeClr val="lt1"/>
          </a:fontRef>
        </dgm:style>
      </dgm:prSet>
      <dgm:spPr>
        <a:gradFill flip="none" rotWithShape="1">
          <a:gsLst>
            <a:gs pos="0">
              <a:srgbClr val="FFC000"/>
            </a:gs>
            <a:gs pos="100000">
              <a:srgbClr val="FFFC72"/>
            </a:gs>
            <a:gs pos="80000">
              <a:srgbClr val="FFE81F"/>
            </a:gs>
          </a:gsLst>
          <a:lin ang="16200000" scaled="0"/>
          <a:tileRect/>
        </a:gradFill>
        <a:ln>
          <a:noFill/>
        </a:ln>
      </dgm:spPr>
      <dgm:t>
        <a:bodyPr/>
        <a:lstStyle/>
        <a:p>
          <a:r>
            <a:rPr lang="en-US" sz="1400" b="1" dirty="0">
              <a:solidFill>
                <a:srgbClr val="FFFFFF"/>
              </a:solidFill>
              <a:latin typeface="Calibri"/>
              <a:cs typeface="Calibri"/>
            </a:rPr>
            <a:t>Lexical competence</a:t>
          </a:r>
        </a:p>
      </dgm:t>
    </dgm:pt>
    <dgm:pt modelId="{B519E644-4A5F-D649-AFE6-4F02913231BE}" type="parTrans" cxnId="{C55D09FC-30E7-5844-BA04-B4E701DC6ACF}">
      <dgm:prSet/>
      <dgm:spPr>
        <a:solidFill>
          <a:srgbClr val="FFC000"/>
        </a:solidFill>
        <a:ln>
          <a:solidFill>
            <a:srgbClr val="FFC000"/>
          </a:solidFill>
        </a:ln>
      </dgm:spPr>
      <dgm:t>
        <a:bodyPr/>
        <a:lstStyle/>
        <a:p>
          <a:endParaRPr lang="en-US"/>
        </a:p>
      </dgm:t>
    </dgm:pt>
    <dgm:pt modelId="{9861795D-3A2E-C643-93ED-C436CE32FC7C}" type="sibTrans" cxnId="{C55D09FC-30E7-5844-BA04-B4E701DC6ACF}">
      <dgm:prSet/>
      <dgm:spPr/>
      <dgm:t>
        <a:bodyPr/>
        <a:lstStyle/>
        <a:p>
          <a:endParaRPr lang="en-US"/>
        </a:p>
      </dgm:t>
    </dgm:pt>
    <dgm:pt modelId="{8E16F09E-036F-8F41-B04D-C37A2AC4E53A}">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1400" b="1" dirty="0">
              <a:solidFill>
                <a:schemeClr val="bg1"/>
              </a:solidFill>
              <a:latin typeface="Calibri"/>
              <a:cs typeface="Calibri"/>
            </a:rPr>
            <a:t>Themes</a:t>
          </a:r>
        </a:p>
      </dgm:t>
    </dgm:pt>
    <dgm:pt modelId="{81422AE4-19A6-F940-8370-1DB481ADB8C3}" type="parTrans" cxnId="{89763995-46F9-A040-B928-520B53EC370B}">
      <dgm:prSet>
        <dgm:style>
          <a:lnRef idx="1">
            <a:schemeClr val="accent6"/>
          </a:lnRef>
          <a:fillRef idx="3">
            <a:schemeClr val="accent6"/>
          </a:fillRef>
          <a:effectRef idx="2">
            <a:schemeClr val="accent6"/>
          </a:effectRef>
          <a:fontRef idx="minor">
            <a:schemeClr val="lt1"/>
          </a:fontRef>
        </dgm:style>
      </dgm:prSet>
      <dgm:spPr/>
      <dgm:t>
        <a:bodyPr/>
        <a:lstStyle/>
        <a:p>
          <a:endParaRPr lang="en-US"/>
        </a:p>
      </dgm:t>
    </dgm:pt>
    <dgm:pt modelId="{5C6E4D16-D273-644C-A8F2-08BA7C43CA46}" type="sibTrans" cxnId="{89763995-46F9-A040-B928-520B53EC370B}">
      <dgm:prSet/>
      <dgm:spPr/>
      <dgm:t>
        <a:bodyPr/>
        <a:lstStyle/>
        <a:p>
          <a:endParaRPr lang="en-US"/>
        </a:p>
      </dgm:t>
    </dgm:pt>
    <dgm:pt modelId="{18923C01-6B3C-BC49-BC36-CFE366828130}">
      <dgm:prSet phldrT="[Text]" custT="1">
        <dgm:style>
          <a:lnRef idx="1">
            <a:schemeClr val="accent3"/>
          </a:lnRef>
          <a:fillRef idx="3">
            <a:schemeClr val="accent3"/>
          </a:fillRef>
          <a:effectRef idx="2">
            <a:schemeClr val="accent3"/>
          </a:effectRef>
          <a:fontRef idx="minor">
            <a:schemeClr val="lt1"/>
          </a:fontRef>
        </dgm:style>
      </dgm:prSet>
      <dgm:spPr>
        <a:ln>
          <a:noFill/>
        </a:ln>
      </dgm:spPr>
      <dgm:t>
        <a:bodyPr/>
        <a:lstStyle/>
        <a:p>
          <a:r>
            <a:rPr lang="en-US" sz="1400" b="1" dirty="0">
              <a:latin typeface="Calibri"/>
              <a:cs typeface="Calibri"/>
            </a:rPr>
            <a:t>Phonological competence</a:t>
          </a:r>
        </a:p>
      </dgm:t>
    </dgm:pt>
    <dgm:pt modelId="{31530A22-1B5D-C849-817F-30057339DE30}" type="parTrans" cxnId="{AE3A0AB5-AB7A-6148-ABF5-18EFFBBAE8F5}">
      <dgm:prSet>
        <dgm:style>
          <a:lnRef idx="1">
            <a:schemeClr val="accent3"/>
          </a:lnRef>
          <a:fillRef idx="3">
            <a:schemeClr val="accent3"/>
          </a:fillRef>
          <a:effectRef idx="2">
            <a:schemeClr val="accent3"/>
          </a:effectRef>
          <a:fontRef idx="minor">
            <a:schemeClr val="lt1"/>
          </a:fontRef>
        </dgm:style>
      </dgm:prSet>
      <dgm:spPr>
        <a:ln/>
      </dgm:spPr>
      <dgm:t>
        <a:bodyPr/>
        <a:lstStyle/>
        <a:p>
          <a:endParaRPr lang="en-US"/>
        </a:p>
      </dgm:t>
    </dgm:pt>
    <dgm:pt modelId="{C39F71CA-DC71-EC40-9153-3ED85BE5B024}" type="sibTrans" cxnId="{AE3A0AB5-AB7A-6148-ABF5-18EFFBBAE8F5}">
      <dgm:prSet/>
      <dgm:spPr/>
      <dgm:t>
        <a:bodyPr/>
        <a:lstStyle/>
        <a:p>
          <a:endParaRPr lang="en-US"/>
        </a:p>
      </dgm:t>
    </dgm:pt>
    <dgm:pt modelId="{768A194B-03B4-F044-8478-A6E8D9358670}">
      <dgm:prSet phldrT="[Text]" custT="1">
        <dgm:style>
          <a:lnRef idx="1">
            <a:schemeClr val="accent5"/>
          </a:lnRef>
          <a:fillRef idx="3">
            <a:schemeClr val="accent5"/>
          </a:fillRef>
          <a:effectRef idx="2">
            <a:schemeClr val="accent5"/>
          </a:effectRef>
          <a:fontRef idx="minor">
            <a:schemeClr val="lt1"/>
          </a:fontRef>
        </dgm:style>
      </dgm:prSet>
      <dgm:spPr>
        <a:ln>
          <a:noFill/>
        </a:ln>
      </dgm:spPr>
      <dgm:t>
        <a:bodyPr lIns="0" rIns="0"/>
        <a:lstStyle/>
        <a:p>
          <a:r>
            <a:rPr lang="en-US" sz="1200" b="1" dirty="0">
              <a:latin typeface="Calibri"/>
              <a:cs typeface="Calibri"/>
            </a:rPr>
            <a:t>Intercultural communication competence</a:t>
          </a:r>
        </a:p>
      </dgm:t>
    </dgm:pt>
    <dgm:pt modelId="{9A2016B4-80A9-3D40-942A-AD1FABB36478}" type="parTrans" cxnId="{06F94B74-5945-1945-ADFD-A99E3AA9EBCC}">
      <dgm:prSet>
        <dgm:style>
          <a:lnRef idx="1">
            <a:schemeClr val="accent5"/>
          </a:lnRef>
          <a:fillRef idx="3">
            <a:schemeClr val="accent5"/>
          </a:fillRef>
          <a:effectRef idx="2">
            <a:schemeClr val="accent5"/>
          </a:effectRef>
          <a:fontRef idx="minor">
            <a:schemeClr val="lt1"/>
          </a:fontRef>
        </dgm:style>
      </dgm:prSet>
      <dgm:spPr>
        <a:ln/>
      </dgm:spPr>
      <dgm:t>
        <a:bodyPr/>
        <a:lstStyle/>
        <a:p>
          <a:endParaRPr lang="en-US"/>
        </a:p>
      </dgm:t>
    </dgm:pt>
    <dgm:pt modelId="{BFF9ACDE-B0C4-9B4C-A7C0-8737909B5668}" type="sibTrans" cxnId="{06F94B74-5945-1945-ADFD-A99E3AA9EBCC}">
      <dgm:prSet/>
      <dgm:spPr/>
      <dgm:t>
        <a:bodyPr/>
        <a:lstStyle/>
        <a:p>
          <a:endParaRPr lang="en-US"/>
        </a:p>
      </dgm:t>
    </dgm:pt>
    <dgm:pt modelId="{473BFF67-8FFB-9743-8AA2-7A7EE8600421}">
      <dgm:prSet phldrT="[Text]" custT="1"/>
      <dgm:spPr>
        <a:gradFill flip="none" rotWithShape="1">
          <a:gsLst>
            <a:gs pos="0">
              <a:srgbClr val="00B050"/>
            </a:gs>
            <a:gs pos="100000">
              <a:srgbClr val="00E169"/>
            </a:gs>
            <a:gs pos="80000">
              <a:srgbClr val="00C259"/>
            </a:gs>
          </a:gsLst>
          <a:lin ang="16200000" scaled="0"/>
          <a:tileRect/>
        </a:gradFill>
        <a:ln>
          <a:noFill/>
        </a:ln>
      </dgm:spPr>
      <dgm:t>
        <a:bodyPr/>
        <a:lstStyle/>
        <a:p>
          <a:r>
            <a:rPr lang="en-US" sz="1400" b="1" dirty="0">
              <a:latin typeface="Calibri"/>
              <a:cs typeface="Calibri"/>
            </a:rPr>
            <a:t>Language skills</a:t>
          </a:r>
        </a:p>
      </dgm:t>
    </dgm:pt>
    <dgm:pt modelId="{29B77019-BBD9-5842-B9F7-D8A9424AAE4B}" type="parTrans" cxnId="{1E379D15-FF90-B540-B553-33C7C75DE407}">
      <dgm:prSet/>
      <dgm:spPr>
        <a:solidFill>
          <a:srgbClr val="00B050"/>
        </a:solidFill>
        <a:ln>
          <a:solidFill>
            <a:srgbClr val="00B050"/>
          </a:solidFill>
        </a:ln>
      </dgm:spPr>
      <dgm:t>
        <a:bodyPr/>
        <a:lstStyle/>
        <a:p>
          <a:endParaRPr lang="en-US"/>
        </a:p>
      </dgm:t>
    </dgm:pt>
    <dgm:pt modelId="{90502D25-F679-344E-AD0F-E6D44C027527}" type="sibTrans" cxnId="{1E379D15-FF90-B540-B553-33C7C75DE407}">
      <dgm:prSet/>
      <dgm:spPr/>
      <dgm:t>
        <a:bodyPr/>
        <a:lstStyle/>
        <a:p>
          <a:endParaRPr lang="en-US"/>
        </a:p>
      </dgm:t>
    </dgm:pt>
    <dgm:pt modelId="{95F6ADF5-40F2-C44F-AF2D-FB3D25DA8DE8}">
      <dgm:prSet phldrT="[Text]" custT="1"/>
      <dgm:spPr>
        <a:gradFill flip="none" rotWithShape="1">
          <a:gsLst>
            <a:gs pos="0">
              <a:srgbClr val="0070C0"/>
            </a:gs>
            <a:gs pos="100000">
              <a:srgbClr val="0095FF"/>
            </a:gs>
            <a:gs pos="80000">
              <a:srgbClr val="0085E5"/>
            </a:gs>
          </a:gsLst>
          <a:lin ang="16200000" scaled="0"/>
          <a:tileRect/>
        </a:gradFill>
        <a:ln>
          <a:noFill/>
        </a:ln>
      </dgm:spPr>
      <dgm:t>
        <a:bodyPr/>
        <a:lstStyle/>
        <a:p>
          <a:r>
            <a:rPr lang="en-US" sz="1400" b="1" dirty="0">
              <a:latin typeface="Calibri"/>
              <a:cs typeface="Calibri"/>
            </a:rPr>
            <a:t>Text types</a:t>
          </a:r>
        </a:p>
      </dgm:t>
    </dgm:pt>
    <dgm:pt modelId="{18BD1444-E2A3-0641-9B69-9304883E058C}" type="parTrans" cxnId="{45764203-5DDC-0342-B401-832311081240}">
      <dgm:prSet/>
      <dgm:spPr>
        <a:solidFill>
          <a:srgbClr val="0070C0"/>
        </a:solidFill>
        <a:ln>
          <a:solidFill>
            <a:srgbClr val="0070C0"/>
          </a:solidFill>
        </a:ln>
      </dgm:spPr>
      <dgm:t>
        <a:bodyPr/>
        <a:lstStyle/>
        <a:p>
          <a:endParaRPr lang="en-US"/>
        </a:p>
      </dgm:t>
    </dgm:pt>
    <dgm:pt modelId="{DDDBAD12-8997-F340-B0B4-B3BECC8DA342}" type="sibTrans" cxnId="{45764203-5DDC-0342-B401-832311081240}">
      <dgm:prSet/>
      <dgm:spPr/>
      <dgm:t>
        <a:bodyPr/>
        <a:lstStyle/>
        <a:p>
          <a:endParaRPr lang="en-US"/>
        </a:p>
      </dgm:t>
    </dgm:pt>
    <dgm:pt modelId="{F5F45B3C-313A-6E4B-82D0-64CF50C31CB5}">
      <dgm:prSet phldrT="[Text]" custT="1"/>
      <dgm:spPr>
        <a:gradFill flip="none" rotWithShape="1">
          <a:gsLst>
            <a:gs pos="0">
              <a:srgbClr val="00B0F0"/>
            </a:gs>
            <a:gs pos="100000">
              <a:srgbClr val="5AD3E3"/>
            </a:gs>
            <a:gs pos="80000">
              <a:srgbClr val="29BBF0"/>
            </a:gs>
          </a:gsLst>
          <a:lin ang="16200000" scaled="0"/>
          <a:tileRect/>
        </a:gradFill>
        <a:ln>
          <a:noFill/>
        </a:ln>
      </dgm:spPr>
      <dgm:t>
        <a:bodyPr/>
        <a:lstStyle/>
        <a:p>
          <a:r>
            <a:rPr lang="en-US" sz="1400" b="1" dirty="0">
              <a:latin typeface="Calibri"/>
              <a:cs typeface="Calibri"/>
            </a:rPr>
            <a:t>Cultural knowledge</a:t>
          </a:r>
        </a:p>
      </dgm:t>
    </dgm:pt>
    <dgm:pt modelId="{ABD439AB-0895-904C-A41C-3E099947D840}" type="parTrans" cxnId="{403EECD9-773D-3249-80CA-53C3A4B89F3C}">
      <dgm:prSet/>
      <dgm:spPr>
        <a:solidFill>
          <a:srgbClr val="00B0F0"/>
        </a:solidFill>
        <a:ln>
          <a:solidFill>
            <a:srgbClr val="00B0F0"/>
          </a:solidFill>
        </a:ln>
      </dgm:spPr>
      <dgm:t>
        <a:bodyPr/>
        <a:lstStyle/>
        <a:p>
          <a:endParaRPr lang="en-US"/>
        </a:p>
      </dgm:t>
    </dgm:pt>
    <dgm:pt modelId="{FA915BAD-949D-4944-ABBA-D6C5A82A0AC6}" type="sibTrans" cxnId="{403EECD9-773D-3249-80CA-53C3A4B89F3C}">
      <dgm:prSet/>
      <dgm:spPr/>
      <dgm:t>
        <a:bodyPr/>
        <a:lstStyle/>
        <a:p>
          <a:endParaRPr lang="en-US"/>
        </a:p>
      </dgm:t>
    </dgm:pt>
    <dgm:pt modelId="{09DECAA6-4983-684E-B31E-DE77023977F3}" type="pres">
      <dgm:prSet presAssocID="{C145A78B-C343-434B-8972-453E1464273B}" presName="cycle" presStyleCnt="0">
        <dgm:presLayoutVars>
          <dgm:chMax val="1"/>
          <dgm:dir/>
          <dgm:animLvl val="ctr"/>
          <dgm:resizeHandles val="exact"/>
        </dgm:presLayoutVars>
      </dgm:prSet>
      <dgm:spPr/>
    </dgm:pt>
    <dgm:pt modelId="{4A6FD5C1-5E86-1747-AE46-FA17B3DFBB02}" type="pres">
      <dgm:prSet presAssocID="{29477AF6-AD9D-FB4D-8761-C4CF124D5BB1}" presName="centerShape" presStyleLbl="node0" presStyleIdx="0" presStyleCnt="1"/>
      <dgm:spPr/>
    </dgm:pt>
    <dgm:pt modelId="{5F088ACD-25C9-F047-B3FD-1F646CB84368}" type="pres">
      <dgm:prSet presAssocID="{81422AE4-19A6-F940-8370-1DB481ADB8C3}" presName="parTrans" presStyleLbl="bgSibTrans2D1" presStyleIdx="0" presStyleCnt="8"/>
      <dgm:spPr/>
    </dgm:pt>
    <dgm:pt modelId="{44089295-7D05-AE4A-AF20-93DB3912132B}" type="pres">
      <dgm:prSet presAssocID="{8E16F09E-036F-8F41-B04D-C37A2AC4E53A}" presName="node" presStyleLbl="node1" presStyleIdx="0" presStyleCnt="8">
        <dgm:presLayoutVars>
          <dgm:bulletEnabled val="1"/>
        </dgm:presLayoutVars>
      </dgm:prSet>
      <dgm:spPr/>
    </dgm:pt>
    <dgm:pt modelId="{21672318-94D0-7A4E-ACEF-137153698F92}" type="pres">
      <dgm:prSet presAssocID="{B519E644-4A5F-D649-AFE6-4F02913231BE}" presName="parTrans" presStyleLbl="bgSibTrans2D1" presStyleIdx="1" presStyleCnt="8"/>
      <dgm:spPr/>
    </dgm:pt>
    <dgm:pt modelId="{DD380B71-2A89-5B49-9A28-366B98CED93C}" type="pres">
      <dgm:prSet presAssocID="{249DDCF2-0637-9F45-A505-B7769C750BD3}" presName="node" presStyleLbl="node1" presStyleIdx="1" presStyleCnt="8" custScaleX="125038" custScaleY="110635">
        <dgm:presLayoutVars>
          <dgm:bulletEnabled val="1"/>
        </dgm:presLayoutVars>
      </dgm:prSet>
      <dgm:spPr/>
    </dgm:pt>
    <dgm:pt modelId="{91E9328E-2009-7945-93C4-909A0431A8D7}" type="pres">
      <dgm:prSet presAssocID="{E60DEC02-7C0A-9B4B-859D-E4717C5A5A72}" presName="parTrans" presStyleLbl="bgSibTrans2D1" presStyleIdx="2" presStyleCnt="8"/>
      <dgm:spPr/>
    </dgm:pt>
    <dgm:pt modelId="{08015A3D-A8E2-D94F-9DE6-7733DBD4980C}" type="pres">
      <dgm:prSet presAssocID="{83938DA1-3DB2-9646-87F8-12A7E7A27B62}" presName="node" presStyleLbl="node1" presStyleIdx="2" presStyleCnt="8" custScaleX="110444" custScaleY="101626">
        <dgm:presLayoutVars>
          <dgm:bulletEnabled val="1"/>
        </dgm:presLayoutVars>
      </dgm:prSet>
      <dgm:spPr/>
    </dgm:pt>
    <dgm:pt modelId="{E85B886A-F49E-BB43-8582-F328D07DC359}" type="pres">
      <dgm:prSet presAssocID="{31530A22-1B5D-C849-817F-30057339DE30}" presName="parTrans" presStyleLbl="bgSibTrans2D1" presStyleIdx="3" presStyleCnt="8"/>
      <dgm:spPr/>
    </dgm:pt>
    <dgm:pt modelId="{F411B16B-4BA1-0746-8E8A-6A6C59AD0F59}" type="pres">
      <dgm:prSet presAssocID="{18923C01-6B3C-BC49-BC36-CFE366828130}" presName="node" presStyleLbl="node1" presStyleIdx="3" presStyleCnt="8" custScaleX="118392">
        <dgm:presLayoutVars>
          <dgm:bulletEnabled val="1"/>
        </dgm:presLayoutVars>
      </dgm:prSet>
      <dgm:spPr/>
    </dgm:pt>
    <dgm:pt modelId="{DED898E6-CECF-1241-B5D4-8CE55E486584}" type="pres">
      <dgm:prSet presAssocID="{29B77019-BBD9-5842-B9F7-D8A9424AAE4B}" presName="parTrans" presStyleLbl="bgSibTrans2D1" presStyleIdx="4" presStyleCnt="8"/>
      <dgm:spPr/>
    </dgm:pt>
    <dgm:pt modelId="{1CDEDC00-E641-F14A-B42F-6718083765F0}" type="pres">
      <dgm:prSet presAssocID="{473BFF67-8FFB-9743-8AA2-7A7EE8600421}" presName="node" presStyleLbl="node1" presStyleIdx="4" presStyleCnt="8">
        <dgm:presLayoutVars>
          <dgm:bulletEnabled val="1"/>
        </dgm:presLayoutVars>
      </dgm:prSet>
      <dgm:spPr/>
    </dgm:pt>
    <dgm:pt modelId="{948DD4D4-0BF1-B941-B01F-EEDA5C91A50E}" type="pres">
      <dgm:prSet presAssocID="{9A2016B4-80A9-3D40-942A-AD1FABB36478}" presName="parTrans" presStyleLbl="bgSibTrans2D1" presStyleIdx="5" presStyleCnt="8"/>
      <dgm:spPr/>
    </dgm:pt>
    <dgm:pt modelId="{D3F0F340-AEBE-D946-A3D5-2115EBCF313F}" type="pres">
      <dgm:prSet presAssocID="{768A194B-03B4-F044-8478-A6E8D9358670}" presName="node" presStyleLbl="node1" presStyleIdx="5" presStyleCnt="8">
        <dgm:presLayoutVars>
          <dgm:bulletEnabled val="1"/>
        </dgm:presLayoutVars>
      </dgm:prSet>
      <dgm:spPr/>
    </dgm:pt>
    <dgm:pt modelId="{D15C2253-5A94-8549-A558-99C40CE0309A}" type="pres">
      <dgm:prSet presAssocID="{ABD439AB-0895-904C-A41C-3E099947D840}" presName="parTrans" presStyleLbl="bgSibTrans2D1" presStyleIdx="6" presStyleCnt="8"/>
      <dgm:spPr/>
    </dgm:pt>
    <dgm:pt modelId="{BD8FC540-EA2F-204E-AD1C-80A9753CE148}" type="pres">
      <dgm:prSet presAssocID="{F5F45B3C-313A-6E4B-82D0-64CF50C31CB5}" presName="node" presStyleLbl="node1" presStyleIdx="6" presStyleCnt="8">
        <dgm:presLayoutVars>
          <dgm:bulletEnabled val="1"/>
        </dgm:presLayoutVars>
      </dgm:prSet>
      <dgm:spPr/>
    </dgm:pt>
    <dgm:pt modelId="{7B65AE34-939B-EA47-AD10-3C80534A1730}" type="pres">
      <dgm:prSet presAssocID="{18BD1444-E2A3-0641-9B69-9304883E058C}" presName="parTrans" presStyleLbl="bgSibTrans2D1" presStyleIdx="7" presStyleCnt="8"/>
      <dgm:spPr/>
    </dgm:pt>
    <dgm:pt modelId="{F6508282-88B9-7942-BBD1-A925B4ED4399}" type="pres">
      <dgm:prSet presAssocID="{95F6ADF5-40F2-C44F-AF2D-FB3D25DA8DE8}" presName="node" presStyleLbl="node1" presStyleIdx="7" presStyleCnt="8">
        <dgm:presLayoutVars>
          <dgm:bulletEnabled val="1"/>
        </dgm:presLayoutVars>
      </dgm:prSet>
      <dgm:spPr/>
    </dgm:pt>
  </dgm:ptLst>
  <dgm:cxnLst>
    <dgm:cxn modelId="{45764203-5DDC-0342-B401-832311081240}" srcId="{29477AF6-AD9D-FB4D-8761-C4CF124D5BB1}" destId="{95F6ADF5-40F2-C44F-AF2D-FB3D25DA8DE8}" srcOrd="7" destOrd="0" parTransId="{18BD1444-E2A3-0641-9B69-9304883E058C}" sibTransId="{DDDBAD12-8997-F340-B0B4-B3BECC8DA342}"/>
    <dgm:cxn modelId="{2022840C-13F8-424B-BED8-0728BF3E35B6}" type="presOf" srcId="{C145A78B-C343-434B-8972-453E1464273B}" destId="{09DECAA6-4983-684E-B31E-DE77023977F3}" srcOrd="0" destOrd="0" presId="urn:microsoft.com/office/officeart/2005/8/layout/radial4"/>
    <dgm:cxn modelId="{1E379D15-FF90-B540-B553-33C7C75DE407}" srcId="{29477AF6-AD9D-FB4D-8761-C4CF124D5BB1}" destId="{473BFF67-8FFB-9743-8AA2-7A7EE8600421}" srcOrd="4" destOrd="0" parTransId="{29B77019-BBD9-5842-B9F7-D8A9424AAE4B}" sibTransId="{90502D25-F679-344E-AD0F-E6D44C027527}"/>
    <dgm:cxn modelId="{8A00481E-563F-40CC-BB33-FE86683EF1AF}" type="presOf" srcId="{81422AE4-19A6-F940-8370-1DB481ADB8C3}" destId="{5F088ACD-25C9-F047-B3FD-1F646CB84368}" srcOrd="0" destOrd="0" presId="urn:microsoft.com/office/officeart/2005/8/layout/radial4"/>
    <dgm:cxn modelId="{B628E721-127F-4258-9592-58A8D0A5A8A2}" type="presOf" srcId="{18923C01-6B3C-BC49-BC36-CFE366828130}" destId="{F411B16B-4BA1-0746-8E8A-6A6C59AD0F59}" srcOrd="0" destOrd="0" presId="urn:microsoft.com/office/officeart/2005/8/layout/radial4"/>
    <dgm:cxn modelId="{85670E30-A2BE-44A9-A513-78AF2139503E}" type="presOf" srcId="{473BFF67-8FFB-9743-8AA2-7A7EE8600421}" destId="{1CDEDC00-E641-F14A-B42F-6718083765F0}" srcOrd="0" destOrd="0" presId="urn:microsoft.com/office/officeart/2005/8/layout/radial4"/>
    <dgm:cxn modelId="{C5744837-2844-44CB-9F05-BA8B6AC7279C}" type="presOf" srcId="{9A2016B4-80A9-3D40-942A-AD1FABB36478}" destId="{948DD4D4-0BF1-B941-B01F-EEDA5C91A50E}" srcOrd="0" destOrd="0" presId="urn:microsoft.com/office/officeart/2005/8/layout/radial4"/>
    <dgm:cxn modelId="{87D1A944-9CC6-4A23-8F1E-9E9F18C563C3}" type="presOf" srcId="{31530A22-1B5D-C849-817F-30057339DE30}" destId="{E85B886A-F49E-BB43-8582-F328D07DC359}" srcOrd="0" destOrd="0" presId="urn:microsoft.com/office/officeart/2005/8/layout/radial4"/>
    <dgm:cxn modelId="{06F94B74-5945-1945-ADFD-A99E3AA9EBCC}" srcId="{29477AF6-AD9D-FB4D-8761-C4CF124D5BB1}" destId="{768A194B-03B4-F044-8478-A6E8D9358670}" srcOrd="5" destOrd="0" parTransId="{9A2016B4-80A9-3D40-942A-AD1FABB36478}" sibTransId="{BFF9ACDE-B0C4-9B4C-A7C0-8737909B5668}"/>
    <dgm:cxn modelId="{8DA73185-FDD0-40EC-B7A5-C89EF17CADF3}" type="presOf" srcId="{249DDCF2-0637-9F45-A505-B7769C750BD3}" destId="{DD380B71-2A89-5B49-9A28-366B98CED93C}" srcOrd="0" destOrd="0" presId="urn:microsoft.com/office/officeart/2005/8/layout/radial4"/>
    <dgm:cxn modelId="{89763995-46F9-A040-B928-520B53EC370B}" srcId="{29477AF6-AD9D-FB4D-8761-C4CF124D5BB1}" destId="{8E16F09E-036F-8F41-B04D-C37A2AC4E53A}" srcOrd="0" destOrd="0" parTransId="{81422AE4-19A6-F940-8370-1DB481ADB8C3}" sibTransId="{5C6E4D16-D273-644C-A8F2-08BA7C43CA46}"/>
    <dgm:cxn modelId="{78EEEE95-473E-418A-BD2C-66706AC42012}" type="presOf" srcId="{768A194B-03B4-F044-8478-A6E8D9358670}" destId="{D3F0F340-AEBE-D946-A3D5-2115EBCF313F}" srcOrd="0" destOrd="0" presId="urn:microsoft.com/office/officeart/2005/8/layout/radial4"/>
    <dgm:cxn modelId="{AEB8A4A3-EDE7-4F95-9653-6829E899F908}" type="presOf" srcId="{95F6ADF5-40F2-C44F-AF2D-FB3D25DA8DE8}" destId="{F6508282-88B9-7942-BBD1-A925B4ED4399}" srcOrd="0" destOrd="0" presId="urn:microsoft.com/office/officeart/2005/8/layout/radial4"/>
    <dgm:cxn modelId="{5E38EFA7-AF1A-4071-BD62-F1A3C6011A40}" type="presOf" srcId="{ABD439AB-0895-904C-A41C-3E099947D840}" destId="{D15C2253-5A94-8549-A558-99C40CE0309A}" srcOrd="0" destOrd="0" presId="urn:microsoft.com/office/officeart/2005/8/layout/radial4"/>
    <dgm:cxn modelId="{0BC318A9-EE9A-C444-B9F5-119DB97B8016}" srcId="{C145A78B-C343-434B-8972-453E1464273B}" destId="{29477AF6-AD9D-FB4D-8761-C4CF124D5BB1}" srcOrd="0" destOrd="0" parTransId="{4C4EEF9A-7935-514D-A010-B88413759375}" sibTransId="{D7E6754D-D1FF-814C-B581-170020B41324}"/>
    <dgm:cxn modelId="{AE3A0AB5-AB7A-6148-ABF5-18EFFBBAE8F5}" srcId="{29477AF6-AD9D-FB4D-8761-C4CF124D5BB1}" destId="{18923C01-6B3C-BC49-BC36-CFE366828130}" srcOrd="3" destOrd="0" parTransId="{31530A22-1B5D-C849-817F-30057339DE30}" sibTransId="{C39F71CA-DC71-EC40-9153-3ED85BE5B024}"/>
    <dgm:cxn modelId="{D8A743C2-DFA2-4D73-9381-F4E035FA03D7}" type="presOf" srcId="{B519E644-4A5F-D649-AFE6-4F02913231BE}" destId="{21672318-94D0-7A4E-ACEF-137153698F92}" srcOrd="0" destOrd="0" presId="urn:microsoft.com/office/officeart/2005/8/layout/radial4"/>
    <dgm:cxn modelId="{7B5373C2-7448-124D-8718-0E88F4E12B6B}" srcId="{29477AF6-AD9D-FB4D-8761-C4CF124D5BB1}" destId="{83938DA1-3DB2-9646-87F8-12A7E7A27B62}" srcOrd="2" destOrd="0" parTransId="{E60DEC02-7C0A-9B4B-859D-E4717C5A5A72}" sibTransId="{025BA082-331D-0F4F-A0AA-6E940DE41946}"/>
    <dgm:cxn modelId="{0E37BACA-FD1D-4CAA-A819-807902CD7BBC}" type="presOf" srcId="{29B77019-BBD9-5842-B9F7-D8A9424AAE4B}" destId="{DED898E6-CECF-1241-B5D4-8CE55E486584}" srcOrd="0" destOrd="0" presId="urn:microsoft.com/office/officeart/2005/8/layout/radial4"/>
    <dgm:cxn modelId="{D41CECD9-0F52-4BF9-B77F-6BECF2BC1BC2}" type="presOf" srcId="{8E16F09E-036F-8F41-B04D-C37A2AC4E53A}" destId="{44089295-7D05-AE4A-AF20-93DB3912132B}" srcOrd="0" destOrd="0" presId="urn:microsoft.com/office/officeart/2005/8/layout/radial4"/>
    <dgm:cxn modelId="{403EECD9-773D-3249-80CA-53C3A4B89F3C}" srcId="{29477AF6-AD9D-FB4D-8761-C4CF124D5BB1}" destId="{F5F45B3C-313A-6E4B-82D0-64CF50C31CB5}" srcOrd="6" destOrd="0" parTransId="{ABD439AB-0895-904C-A41C-3E099947D840}" sibTransId="{FA915BAD-949D-4944-ABBA-D6C5A82A0AC6}"/>
    <dgm:cxn modelId="{D0E598E0-ADA6-4E2F-8F54-39E078B7C2B7}" type="presOf" srcId="{E60DEC02-7C0A-9B4B-859D-E4717C5A5A72}" destId="{91E9328E-2009-7945-93C4-909A0431A8D7}" srcOrd="0" destOrd="0" presId="urn:microsoft.com/office/officeart/2005/8/layout/radial4"/>
    <dgm:cxn modelId="{9DADBCE1-165D-430A-823A-61643351ABEC}" type="presOf" srcId="{F5F45B3C-313A-6E4B-82D0-64CF50C31CB5}" destId="{BD8FC540-EA2F-204E-AD1C-80A9753CE148}" srcOrd="0" destOrd="0" presId="urn:microsoft.com/office/officeart/2005/8/layout/radial4"/>
    <dgm:cxn modelId="{F78F24E9-E4E6-4082-85FB-35C3157CBDA6}" type="presOf" srcId="{18BD1444-E2A3-0641-9B69-9304883E058C}" destId="{7B65AE34-939B-EA47-AD10-3C80534A1730}" srcOrd="0" destOrd="0" presId="urn:microsoft.com/office/officeart/2005/8/layout/radial4"/>
    <dgm:cxn modelId="{0E9B06F9-B8A0-4704-8480-2659CF1B180E}" type="presOf" srcId="{83938DA1-3DB2-9646-87F8-12A7E7A27B62}" destId="{08015A3D-A8E2-D94F-9DE6-7733DBD4980C}" srcOrd="0" destOrd="0" presId="urn:microsoft.com/office/officeart/2005/8/layout/radial4"/>
    <dgm:cxn modelId="{C55D09FC-30E7-5844-BA04-B4E701DC6ACF}" srcId="{29477AF6-AD9D-FB4D-8761-C4CF124D5BB1}" destId="{249DDCF2-0637-9F45-A505-B7769C750BD3}" srcOrd="1" destOrd="0" parTransId="{B519E644-4A5F-D649-AFE6-4F02913231BE}" sibTransId="{9861795D-3A2E-C643-93ED-C436CE32FC7C}"/>
    <dgm:cxn modelId="{3957EAFF-03C3-452C-8013-9E3C988104EA}" type="presOf" srcId="{29477AF6-AD9D-FB4D-8761-C4CF124D5BB1}" destId="{4A6FD5C1-5E86-1747-AE46-FA17B3DFBB02}" srcOrd="0" destOrd="0" presId="urn:microsoft.com/office/officeart/2005/8/layout/radial4"/>
    <dgm:cxn modelId="{3E46D963-1A1B-4824-8CE6-0F5C92F5805C}" type="presParOf" srcId="{09DECAA6-4983-684E-B31E-DE77023977F3}" destId="{4A6FD5C1-5E86-1747-AE46-FA17B3DFBB02}" srcOrd="0" destOrd="0" presId="urn:microsoft.com/office/officeart/2005/8/layout/radial4"/>
    <dgm:cxn modelId="{BBB76DB5-A57D-46FD-8454-257C21FA1E74}" type="presParOf" srcId="{09DECAA6-4983-684E-B31E-DE77023977F3}" destId="{5F088ACD-25C9-F047-B3FD-1F646CB84368}" srcOrd="1" destOrd="0" presId="urn:microsoft.com/office/officeart/2005/8/layout/radial4"/>
    <dgm:cxn modelId="{3B872A5D-25CF-44CD-86FF-49554984A5B2}" type="presParOf" srcId="{09DECAA6-4983-684E-B31E-DE77023977F3}" destId="{44089295-7D05-AE4A-AF20-93DB3912132B}" srcOrd="2" destOrd="0" presId="urn:microsoft.com/office/officeart/2005/8/layout/radial4"/>
    <dgm:cxn modelId="{179F1D92-951A-4CFF-ADDB-35566BAB4F5E}" type="presParOf" srcId="{09DECAA6-4983-684E-B31E-DE77023977F3}" destId="{21672318-94D0-7A4E-ACEF-137153698F92}" srcOrd="3" destOrd="0" presId="urn:microsoft.com/office/officeart/2005/8/layout/radial4"/>
    <dgm:cxn modelId="{AF6222B9-31F6-4E06-92F0-E0384E1F152A}" type="presParOf" srcId="{09DECAA6-4983-684E-B31E-DE77023977F3}" destId="{DD380B71-2A89-5B49-9A28-366B98CED93C}" srcOrd="4" destOrd="0" presId="urn:microsoft.com/office/officeart/2005/8/layout/radial4"/>
    <dgm:cxn modelId="{0C7F6ADB-A24F-4218-9F70-E39D92566B3F}" type="presParOf" srcId="{09DECAA6-4983-684E-B31E-DE77023977F3}" destId="{91E9328E-2009-7945-93C4-909A0431A8D7}" srcOrd="5" destOrd="0" presId="urn:microsoft.com/office/officeart/2005/8/layout/radial4"/>
    <dgm:cxn modelId="{2EDCFAFA-FAA1-40A4-8F1B-F72CED19B68E}" type="presParOf" srcId="{09DECAA6-4983-684E-B31E-DE77023977F3}" destId="{08015A3D-A8E2-D94F-9DE6-7733DBD4980C}" srcOrd="6" destOrd="0" presId="urn:microsoft.com/office/officeart/2005/8/layout/radial4"/>
    <dgm:cxn modelId="{115F6688-25B3-4358-A8EC-A0826000EE85}" type="presParOf" srcId="{09DECAA6-4983-684E-B31E-DE77023977F3}" destId="{E85B886A-F49E-BB43-8582-F328D07DC359}" srcOrd="7" destOrd="0" presId="urn:microsoft.com/office/officeart/2005/8/layout/radial4"/>
    <dgm:cxn modelId="{8AE00445-C0AC-4435-8C05-2BAC8E8867EC}" type="presParOf" srcId="{09DECAA6-4983-684E-B31E-DE77023977F3}" destId="{F411B16B-4BA1-0746-8E8A-6A6C59AD0F59}" srcOrd="8" destOrd="0" presId="urn:microsoft.com/office/officeart/2005/8/layout/radial4"/>
    <dgm:cxn modelId="{BA9E329C-33B0-4393-BF9B-FA8AE761ED3A}" type="presParOf" srcId="{09DECAA6-4983-684E-B31E-DE77023977F3}" destId="{DED898E6-CECF-1241-B5D4-8CE55E486584}" srcOrd="9" destOrd="0" presId="urn:microsoft.com/office/officeart/2005/8/layout/radial4"/>
    <dgm:cxn modelId="{3525E449-5E4C-4C74-94CA-EFFA2D46EB38}" type="presParOf" srcId="{09DECAA6-4983-684E-B31E-DE77023977F3}" destId="{1CDEDC00-E641-F14A-B42F-6718083765F0}" srcOrd="10" destOrd="0" presId="urn:microsoft.com/office/officeart/2005/8/layout/radial4"/>
    <dgm:cxn modelId="{A464C461-F53E-4AC9-9621-C240D8FE8B2C}" type="presParOf" srcId="{09DECAA6-4983-684E-B31E-DE77023977F3}" destId="{948DD4D4-0BF1-B941-B01F-EEDA5C91A50E}" srcOrd="11" destOrd="0" presId="urn:microsoft.com/office/officeart/2005/8/layout/radial4"/>
    <dgm:cxn modelId="{92921897-3367-4A07-984B-55E820D1EED6}" type="presParOf" srcId="{09DECAA6-4983-684E-B31E-DE77023977F3}" destId="{D3F0F340-AEBE-D946-A3D5-2115EBCF313F}" srcOrd="12" destOrd="0" presId="urn:microsoft.com/office/officeart/2005/8/layout/radial4"/>
    <dgm:cxn modelId="{36822654-6A5F-4371-AE60-A4161F15DD21}" type="presParOf" srcId="{09DECAA6-4983-684E-B31E-DE77023977F3}" destId="{D15C2253-5A94-8549-A558-99C40CE0309A}" srcOrd="13" destOrd="0" presId="urn:microsoft.com/office/officeart/2005/8/layout/radial4"/>
    <dgm:cxn modelId="{2E581A93-FFAC-4780-BD9B-0F536BC9C542}" type="presParOf" srcId="{09DECAA6-4983-684E-B31E-DE77023977F3}" destId="{BD8FC540-EA2F-204E-AD1C-80A9753CE148}" srcOrd="14" destOrd="0" presId="urn:microsoft.com/office/officeart/2005/8/layout/radial4"/>
    <dgm:cxn modelId="{9B2EE460-BFD8-4DDB-BB01-882F87421600}" type="presParOf" srcId="{09DECAA6-4983-684E-B31E-DE77023977F3}" destId="{7B65AE34-939B-EA47-AD10-3C80534A1730}" srcOrd="15" destOrd="0" presId="urn:microsoft.com/office/officeart/2005/8/layout/radial4"/>
    <dgm:cxn modelId="{3CCDB137-7C98-404A-A230-FEF60013164A}" type="presParOf" srcId="{09DECAA6-4983-684E-B31E-DE77023977F3}" destId="{F6508282-88B9-7942-BBD1-A925B4ED4399}" srcOrd="1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45E421-2BCB-5342-AE88-86BB0304D300}" type="doc">
      <dgm:prSet loTypeId="urn:microsoft.com/office/officeart/2005/8/layout/radial4" loCatId="" qsTypeId="urn:microsoft.com/office/officeart/2005/8/quickstyle/simple4" qsCatId="simple" csTypeId="urn:microsoft.com/office/officeart/2005/8/colors/colorful4" csCatId="colorful" phldr="1"/>
      <dgm:spPr/>
      <dgm:t>
        <a:bodyPr/>
        <a:lstStyle/>
        <a:p>
          <a:endParaRPr lang="en-US"/>
        </a:p>
      </dgm:t>
    </dgm:pt>
    <dgm:pt modelId="{F258650E-F901-A940-94A5-DD7D6C31B0E8}">
      <dgm:prSet phldrT="[Text]" custT="1"/>
      <dgm:spPr>
        <a:gradFill rotWithShape="0">
          <a:gsLst>
            <a:gs pos="0">
              <a:srgbClr val="B30000"/>
            </a:gs>
            <a:gs pos="80000">
              <a:srgbClr val="D30000"/>
            </a:gs>
            <a:gs pos="100000">
              <a:srgbClr val="F80000"/>
            </a:gs>
          </a:gsLst>
        </a:gradFill>
      </dgm:spPr>
      <dgm:t>
        <a:bodyPr/>
        <a:lstStyle/>
        <a:p>
          <a:r>
            <a:rPr lang="en-US" sz="1800" dirty="0"/>
            <a:t>Language Studies curriculum</a:t>
          </a:r>
        </a:p>
      </dgm:t>
    </dgm:pt>
    <dgm:pt modelId="{A6FB408C-1775-E742-893B-0DB1BA49CC76}" type="parTrans" cxnId="{741DBD75-660E-DB4B-B94F-0283DB6F916F}">
      <dgm:prSet/>
      <dgm:spPr/>
      <dgm:t>
        <a:bodyPr/>
        <a:lstStyle/>
        <a:p>
          <a:endParaRPr lang="en-US"/>
        </a:p>
      </dgm:t>
    </dgm:pt>
    <dgm:pt modelId="{EA6C6D72-8A63-1746-9AD3-41C611BFEA38}" type="sibTrans" cxnId="{741DBD75-660E-DB4B-B94F-0283DB6F916F}">
      <dgm:prSet/>
      <dgm:spPr/>
      <dgm:t>
        <a:bodyPr/>
        <a:lstStyle/>
        <a:p>
          <a:endParaRPr lang="en-US"/>
        </a:p>
      </dgm:t>
    </dgm:pt>
    <dgm:pt modelId="{159306FB-858A-8347-A4E5-2FAB63934A99}">
      <dgm:prSet phldrT="[Text]" custT="1">
        <dgm:style>
          <a:lnRef idx="1">
            <a:schemeClr val="accent4"/>
          </a:lnRef>
          <a:fillRef idx="3">
            <a:schemeClr val="accent4"/>
          </a:fillRef>
          <a:effectRef idx="2">
            <a:schemeClr val="accent4"/>
          </a:effectRef>
          <a:fontRef idx="minor">
            <a:schemeClr val="lt1"/>
          </a:fontRef>
        </dgm:style>
      </dgm:prSet>
      <dgm:spPr>
        <a:ln>
          <a:noFill/>
        </a:ln>
      </dgm:spPr>
      <dgm:t>
        <a:bodyPr lIns="0" rIns="0"/>
        <a:lstStyle/>
        <a:p>
          <a:r>
            <a:rPr lang="en-US" sz="1400" b="1" dirty="0">
              <a:latin typeface="Calibri"/>
              <a:cs typeface="Calibri"/>
            </a:rPr>
            <a:t>Employability and professional skills</a:t>
          </a:r>
        </a:p>
      </dgm:t>
    </dgm:pt>
    <dgm:pt modelId="{AC37B191-75DB-C443-9228-3AC2D9026EE6}" type="parTrans" cxnId="{2B2F2FF3-4D62-0A45-8F4D-D8CDA36B83F5}">
      <dgm:prSet/>
      <dgm:spPr>
        <a:solidFill>
          <a:srgbClr val="8064A2"/>
        </a:solidFill>
        <a:ln>
          <a:solidFill>
            <a:srgbClr val="8064A2"/>
          </a:solidFill>
        </a:ln>
      </dgm:spPr>
      <dgm:t>
        <a:bodyPr/>
        <a:lstStyle/>
        <a:p>
          <a:endParaRPr lang="en-US"/>
        </a:p>
      </dgm:t>
    </dgm:pt>
    <dgm:pt modelId="{9013CDD3-9697-C444-B26B-7FF75BCFA5A3}" type="sibTrans" cxnId="{2B2F2FF3-4D62-0A45-8F4D-D8CDA36B83F5}">
      <dgm:prSet/>
      <dgm:spPr/>
      <dgm:t>
        <a:bodyPr/>
        <a:lstStyle/>
        <a:p>
          <a:endParaRPr lang="en-US"/>
        </a:p>
      </dgm:t>
    </dgm:pt>
    <dgm:pt modelId="{F59D1119-8413-1A4C-BA17-15EC77251CA8}">
      <dgm:prSet phldrT="[Text]" custT="1"/>
      <dgm:spPr>
        <a:gradFill flip="none" rotWithShape="1">
          <a:gsLst>
            <a:gs pos="0">
              <a:srgbClr val="002060"/>
            </a:gs>
            <a:gs pos="100000">
              <a:srgbClr val="0038AD"/>
            </a:gs>
            <a:gs pos="80000">
              <a:srgbClr val="002B81"/>
            </a:gs>
          </a:gsLst>
          <a:lin ang="16200000" scaled="0"/>
          <a:tileRect/>
        </a:gradFill>
        <a:ln>
          <a:noFill/>
        </a:ln>
      </dgm:spPr>
      <dgm:t>
        <a:bodyPr/>
        <a:lstStyle/>
        <a:p>
          <a:r>
            <a:rPr lang="en-US" sz="1400" b="1" dirty="0">
              <a:latin typeface="Calibri"/>
              <a:cs typeface="Calibri"/>
            </a:rPr>
            <a:t>Academic</a:t>
          </a:r>
        </a:p>
        <a:p>
          <a:r>
            <a:rPr lang="en-US" sz="1400" b="1" dirty="0">
              <a:latin typeface="Calibri"/>
              <a:cs typeface="Calibri"/>
            </a:rPr>
            <a:t> skills</a:t>
          </a:r>
        </a:p>
      </dgm:t>
    </dgm:pt>
    <dgm:pt modelId="{AB028DB4-BCD7-6F46-BD86-D973683E8D1D}" type="sibTrans" cxnId="{67DAFADC-BFBA-DD41-A2FB-244DCD006FAC}">
      <dgm:prSet/>
      <dgm:spPr/>
      <dgm:t>
        <a:bodyPr/>
        <a:lstStyle/>
        <a:p>
          <a:endParaRPr lang="en-US"/>
        </a:p>
      </dgm:t>
    </dgm:pt>
    <dgm:pt modelId="{6B29124C-2E64-6940-B0EC-1EACB3619B9A}" type="parTrans" cxnId="{67DAFADC-BFBA-DD41-A2FB-244DCD006FAC}">
      <dgm:prSet/>
      <dgm:spPr>
        <a:solidFill>
          <a:srgbClr val="002060"/>
        </a:solidFill>
        <a:ln>
          <a:solidFill>
            <a:srgbClr val="002060"/>
          </a:solidFill>
        </a:ln>
      </dgm:spPr>
      <dgm:t>
        <a:bodyPr/>
        <a:lstStyle/>
        <a:p>
          <a:endParaRPr lang="en-US"/>
        </a:p>
      </dgm:t>
    </dgm:pt>
    <dgm:pt modelId="{92223358-94D4-754A-9582-5B5A5ED8E6EF}">
      <dgm:prSet phldrT="[Text]" custT="1"/>
      <dgm:spPr>
        <a:gradFill flip="none" rotWithShape="1">
          <a:gsLst>
            <a:gs pos="0">
              <a:srgbClr val="7030A0"/>
            </a:gs>
            <a:gs pos="100000">
              <a:srgbClr val="AA47F4"/>
            </a:gs>
            <a:gs pos="80000">
              <a:srgbClr val="8B3AC9"/>
            </a:gs>
          </a:gsLst>
          <a:lin ang="16200000" scaled="0"/>
          <a:tileRect/>
        </a:gradFill>
        <a:ln>
          <a:noFill/>
        </a:ln>
      </dgm:spPr>
      <dgm:t>
        <a:bodyPr/>
        <a:lstStyle/>
        <a:p>
          <a:r>
            <a:rPr lang="en-US" sz="1400" b="1" dirty="0">
              <a:latin typeface="Calibri"/>
              <a:cs typeface="Calibri"/>
            </a:rPr>
            <a:t>Digital and information literacy</a:t>
          </a:r>
        </a:p>
      </dgm:t>
    </dgm:pt>
    <dgm:pt modelId="{897C8B1D-7AFA-9142-A131-E9E6DE2AC6FC}" type="sibTrans" cxnId="{661EB958-0534-C74F-B982-562DD23B61F7}">
      <dgm:prSet/>
      <dgm:spPr/>
      <dgm:t>
        <a:bodyPr/>
        <a:lstStyle/>
        <a:p>
          <a:endParaRPr lang="en-US"/>
        </a:p>
      </dgm:t>
    </dgm:pt>
    <dgm:pt modelId="{1D80372B-E43E-6946-A891-6136F3C57AC9}" type="parTrans" cxnId="{661EB958-0534-C74F-B982-562DD23B61F7}">
      <dgm:prSet/>
      <dgm:spPr>
        <a:solidFill>
          <a:srgbClr val="7030A0"/>
        </a:solidFill>
        <a:ln>
          <a:solidFill>
            <a:srgbClr val="7030A0"/>
          </a:solidFill>
        </a:ln>
      </dgm:spPr>
      <dgm:t>
        <a:bodyPr/>
        <a:lstStyle/>
        <a:p>
          <a:endParaRPr lang="en-US"/>
        </a:p>
      </dgm:t>
    </dgm:pt>
    <dgm:pt modelId="{8C7F185C-09B2-C442-BB68-8454ED9AF9B1}">
      <dgm:prSet/>
      <dgm:spPr>
        <a:gradFill flip="none" rotWithShape="1">
          <a:gsLst>
            <a:gs pos="0">
              <a:srgbClr val="F33B73"/>
            </a:gs>
            <a:gs pos="82000">
              <a:srgbClr val="FF4E84">
                <a:shade val="67500"/>
                <a:satMod val="115000"/>
              </a:srgbClr>
            </a:gs>
            <a:gs pos="100000">
              <a:srgbClr val="FF4E84">
                <a:shade val="100000"/>
                <a:satMod val="115000"/>
              </a:srgbClr>
            </a:gs>
          </a:gsLst>
          <a:lin ang="18900000" scaled="1"/>
          <a:tileRect/>
        </a:gradFill>
      </dgm:spPr>
      <dgm:t>
        <a:bodyPr/>
        <a:lstStyle/>
        <a:p>
          <a:r>
            <a:rPr lang="en-US" b="1" dirty="0"/>
            <a:t>Translation skills</a:t>
          </a:r>
        </a:p>
      </dgm:t>
    </dgm:pt>
    <dgm:pt modelId="{C6F1819B-9B39-1044-BB7E-F0C7EB52E451}" type="parTrans" cxnId="{31831DCA-C076-D74A-981A-7E074E655005}">
      <dgm:prSet/>
      <dgm:spPr>
        <a:gradFill flip="none" rotWithShape="0">
          <a:gsLst>
            <a:gs pos="0">
              <a:srgbClr val="FF4E84">
                <a:shade val="30000"/>
                <a:satMod val="115000"/>
              </a:srgbClr>
            </a:gs>
            <a:gs pos="50000">
              <a:srgbClr val="FF4E84">
                <a:shade val="67500"/>
                <a:satMod val="115000"/>
              </a:srgbClr>
            </a:gs>
            <a:gs pos="100000">
              <a:srgbClr val="FF4E84">
                <a:shade val="100000"/>
                <a:satMod val="115000"/>
              </a:srgbClr>
            </a:gs>
          </a:gsLst>
          <a:path path="circle">
            <a:fillToRect t="100000" r="100000"/>
          </a:path>
          <a:tileRect l="-100000" b="-100000"/>
        </a:gradFill>
      </dgm:spPr>
      <dgm:t>
        <a:bodyPr/>
        <a:lstStyle/>
        <a:p>
          <a:endParaRPr lang="en-US"/>
        </a:p>
      </dgm:t>
    </dgm:pt>
    <dgm:pt modelId="{85BC02D3-C880-8B46-9ED6-D02C00BAC0B1}" type="sibTrans" cxnId="{31831DCA-C076-D74A-981A-7E074E655005}">
      <dgm:prSet/>
      <dgm:spPr/>
      <dgm:t>
        <a:bodyPr/>
        <a:lstStyle/>
        <a:p>
          <a:endParaRPr lang="en-US"/>
        </a:p>
      </dgm:t>
    </dgm:pt>
    <dgm:pt modelId="{D09737A4-2B52-F040-87F7-C04121EC8121}" type="pres">
      <dgm:prSet presAssocID="{7145E421-2BCB-5342-AE88-86BB0304D300}" presName="cycle" presStyleCnt="0">
        <dgm:presLayoutVars>
          <dgm:chMax val="1"/>
          <dgm:dir/>
          <dgm:animLvl val="ctr"/>
          <dgm:resizeHandles val="exact"/>
        </dgm:presLayoutVars>
      </dgm:prSet>
      <dgm:spPr/>
    </dgm:pt>
    <dgm:pt modelId="{A2E54A30-E2FD-FF4D-8618-BE50CF977CEC}" type="pres">
      <dgm:prSet presAssocID="{F258650E-F901-A940-94A5-DD7D6C31B0E8}" presName="centerShape" presStyleLbl="node0" presStyleIdx="0" presStyleCnt="1" custScaleX="75636" custScaleY="75636" custLinFactNeighborX="-1039" custLinFactNeighborY="-40318"/>
      <dgm:spPr/>
    </dgm:pt>
    <dgm:pt modelId="{97F26624-5983-1847-ADF7-0EBA80EF30CB}" type="pres">
      <dgm:prSet presAssocID="{1D80372B-E43E-6946-A891-6136F3C57AC9}" presName="parTrans" presStyleLbl="bgSibTrans2D1" presStyleIdx="0" presStyleCnt="4" custScaleY="75472" custLinFactNeighborX="1402" custLinFactNeighborY="7627"/>
      <dgm:spPr/>
    </dgm:pt>
    <dgm:pt modelId="{6178C7C2-6854-8D4D-8F99-69B0776AAB09}" type="pres">
      <dgm:prSet presAssocID="{92223358-94D4-754A-9582-5B5A5ED8E6EF}" presName="node" presStyleLbl="node1" presStyleIdx="0" presStyleCnt="4" custScaleX="60379" custScaleY="55676" custRadScaleRad="34700" custRadScaleInc="-382750">
        <dgm:presLayoutVars>
          <dgm:bulletEnabled val="1"/>
        </dgm:presLayoutVars>
      </dgm:prSet>
      <dgm:spPr/>
    </dgm:pt>
    <dgm:pt modelId="{370CF3B4-7661-4B41-AD62-E271B2CD3E0A}" type="pres">
      <dgm:prSet presAssocID="{C6F1819B-9B39-1044-BB7E-F0C7EB52E451}" presName="parTrans" presStyleLbl="bgSibTrans2D1" presStyleIdx="1" presStyleCnt="4" custScaleX="95279" custScaleY="75139"/>
      <dgm:spPr/>
    </dgm:pt>
    <dgm:pt modelId="{36161DF9-E896-C341-96ED-ACE56163E33E}" type="pres">
      <dgm:prSet presAssocID="{8C7F185C-09B2-C442-BB68-8454ED9AF9B1}" presName="node" presStyleLbl="node1" presStyleIdx="1" presStyleCnt="4" custScaleX="60379" custScaleY="55599" custRadScaleRad="94384" custRadScaleInc="-115398">
        <dgm:presLayoutVars>
          <dgm:bulletEnabled val="1"/>
        </dgm:presLayoutVars>
      </dgm:prSet>
      <dgm:spPr/>
    </dgm:pt>
    <dgm:pt modelId="{91F67428-6CBB-2549-8937-CE9E2B8D6259}" type="pres">
      <dgm:prSet presAssocID="{AC37B191-75DB-C443-9228-3AC2D9026EE6}" presName="parTrans" presStyleLbl="bgSibTrans2D1" presStyleIdx="2" presStyleCnt="4" custScaleY="75472" custLinFactNeighborX="-854" custLinFactNeighborY="12441"/>
      <dgm:spPr/>
    </dgm:pt>
    <dgm:pt modelId="{2AC918D1-747E-D24E-AD6A-ABC7DFFB3332}" type="pres">
      <dgm:prSet presAssocID="{159306FB-858A-8347-A4E5-2FAB63934A99}" presName="node" presStyleLbl="node1" presStyleIdx="2" presStyleCnt="4" custScaleX="74170" custScaleY="55599" custRadScaleRad="39856" custRadScaleInc="-299232">
        <dgm:presLayoutVars>
          <dgm:bulletEnabled val="1"/>
        </dgm:presLayoutVars>
      </dgm:prSet>
      <dgm:spPr/>
    </dgm:pt>
    <dgm:pt modelId="{ED449F8F-6E4C-9E41-9902-3F3ABE155175}" type="pres">
      <dgm:prSet presAssocID="{6B29124C-2E64-6940-B0EC-1EACB3619B9A}" presName="parTrans" presStyleLbl="bgSibTrans2D1" presStyleIdx="3" presStyleCnt="4" custScaleY="75472"/>
      <dgm:spPr/>
    </dgm:pt>
    <dgm:pt modelId="{9D12B2EC-1BA5-134C-9255-F923F892D165}" type="pres">
      <dgm:prSet presAssocID="{F59D1119-8413-1A4C-BA17-15EC77251CA8}" presName="node" presStyleLbl="node1" presStyleIdx="3" presStyleCnt="4" custScaleX="60379" custScaleY="55599" custRadScaleRad="83011" custRadScaleInc="786">
        <dgm:presLayoutVars>
          <dgm:bulletEnabled val="1"/>
        </dgm:presLayoutVars>
      </dgm:prSet>
      <dgm:spPr/>
    </dgm:pt>
  </dgm:ptLst>
  <dgm:cxnLst>
    <dgm:cxn modelId="{3E456B0A-D24F-4063-A9C3-A35645CF9DDF}" type="presOf" srcId="{AC37B191-75DB-C443-9228-3AC2D9026EE6}" destId="{91F67428-6CBB-2549-8937-CE9E2B8D6259}" srcOrd="0" destOrd="0" presId="urn:microsoft.com/office/officeart/2005/8/layout/radial4"/>
    <dgm:cxn modelId="{475E0614-D95F-4EB9-BFF1-9DC78470C1BC}" type="presOf" srcId="{F258650E-F901-A940-94A5-DD7D6C31B0E8}" destId="{A2E54A30-E2FD-FF4D-8618-BE50CF977CEC}" srcOrd="0" destOrd="0" presId="urn:microsoft.com/office/officeart/2005/8/layout/radial4"/>
    <dgm:cxn modelId="{5411CE1C-8E76-49AE-895C-313F1A2AC381}" type="presOf" srcId="{C6F1819B-9B39-1044-BB7E-F0C7EB52E451}" destId="{370CF3B4-7661-4B41-AD62-E271B2CD3E0A}" srcOrd="0" destOrd="0" presId="urn:microsoft.com/office/officeart/2005/8/layout/radial4"/>
    <dgm:cxn modelId="{02E24144-8D24-4249-9CDA-AA82B50C43A2}" type="presOf" srcId="{F59D1119-8413-1A4C-BA17-15EC77251CA8}" destId="{9D12B2EC-1BA5-134C-9255-F923F892D165}" srcOrd="0" destOrd="0" presId="urn:microsoft.com/office/officeart/2005/8/layout/radial4"/>
    <dgm:cxn modelId="{6A66896D-8125-4ED4-A4B0-CF5B35A6FFB0}" type="presOf" srcId="{92223358-94D4-754A-9582-5B5A5ED8E6EF}" destId="{6178C7C2-6854-8D4D-8F99-69B0776AAB09}" srcOrd="0" destOrd="0" presId="urn:microsoft.com/office/officeart/2005/8/layout/radial4"/>
    <dgm:cxn modelId="{741DBD75-660E-DB4B-B94F-0283DB6F916F}" srcId="{7145E421-2BCB-5342-AE88-86BB0304D300}" destId="{F258650E-F901-A940-94A5-DD7D6C31B0E8}" srcOrd="0" destOrd="0" parTransId="{A6FB408C-1775-E742-893B-0DB1BA49CC76}" sibTransId="{EA6C6D72-8A63-1746-9AD3-41C611BFEA38}"/>
    <dgm:cxn modelId="{661EB958-0534-C74F-B982-562DD23B61F7}" srcId="{F258650E-F901-A940-94A5-DD7D6C31B0E8}" destId="{92223358-94D4-754A-9582-5B5A5ED8E6EF}" srcOrd="0" destOrd="0" parTransId="{1D80372B-E43E-6946-A891-6136F3C57AC9}" sibTransId="{897C8B1D-7AFA-9142-A131-E9E6DE2AC6FC}"/>
    <dgm:cxn modelId="{67B34090-BC6D-4DBE-9A3F-53724794B162}" type="presOf" srcId="{1D80372B-E43E-6946-A891-6136F3C57AC9}" destId="{97F26624-5983-1847-ADF7-0EBA80EF30CB}" srcOrd="0" destOrd="0" presId="urn:microsoft.com/office/officeart/2005/8/layout/radial4"/>
    <dgm:cxn modelId="{6849D3BB-49C1-484D-B092-225FC0B33FD0}" type="presOf" srcId="{7145E421-2BCB-5342-AE88-86BB0304D300}" destId="{D09737A4-2B52-F040-87F7-C04121EC8121}" srcOrd="0" destOrd="0" presId="urn:microsoft.com/office/officeart/2005/8/layout/radial4"/>
    <dgm:cxn modelId="{31831DCA-C076-D74A-981A-7E074E655005}" srcId="{F258650E-F901-A940-94A5-DD7D6C31B0E8}" destId="{8C7F185C-09B2-C442-BB68-8454ED9AF9B1}" srcOrd="1" destOrd="0" parTransId="{C6F1819B-9B39-1044-BB7E-F0C7EB52E451}" sibTransId="{85BC02D3-C880-8B46-9ED6-D02C00BAC0B1}"/>
    <dgm:cxn modelId="{773CD6CF-AA09-4712-A433-DB80208DBF7F}" type="presOf" srcId="{159306FB-858A-8347-A4E5-2FAB63934A99}" destId="{2AC918D1-747E-D24E-AD6A-ABC7DFFB3332}" srcOrd="0" destOrd="0" presId="urn:microsoft.com/office/officeart/2005/8/layout/radial4"/>
    <dgm:cxn modelId="{A2FBF5D4-3C40-49E9-BE62-8FD47A6C83FC}" type="presOf" srcId="{8C7F185C-09B2-C442-BB68-8454ED9AF9B1}" destId="{36161DF9-E896-C341-96ED-ACE56163E33E}" srcOrd="0" destOrd="0" presId="urn:microsoft.com/office/officeart/2005/8/layout/radial4"/>
    <dgm:cxn modelId="{67DAFADC-BFBA-DD41-A2FB-244DCD006FAC}" srcId="{F258650E-F901-A940-94A5-DD7D6C31B0E8}" destId="{F59D1119-8413-1A4C-BA17-15EC77251CA8}" srcOrd="3" destOrd="0" parTransId="{6B29124C-2E64-6940-B0EC-1EACB3619B9A}" sibTransId="{AB028DB4-BCD7-6F46-BD86-D973683E8D1D}"/>
    <dgm:cxn modelId="{00D95ADD-E5C2-4A8F-BE21-948C8E6D025B}" type="presOf" srcId="{6B29124C-2E64-6940-B0EC-1EACB3619B9A}" destId="{ED449F8F-6E4C-9E41-9902-3F3ABE155175}" srcOrd="0" destOrd="0" presId="urn:microsoft.com/office/officeart/2005/8/layout/radial4"/>
    <dgm:cxn modelId="{2B2F2FF3-4D62-0A45-8F4D-D8CDA36B83F5}" srcId="{F258650E-F901-A940-94A5-DD7D6C31B0E8}" destId="{159306FB-858A-8347-A4E5-2FAB63934A99}" srcOrd="2" destOrd="0" parTransId="{AC37B191-75DB-C443-9228-3AC2D9026EE6}" sibTransId="{9013CDD3-9697-C444-B26B-7FF75BCFA5A3}"/>
    <dgm:cxn modelId="{7FAFCAF5-5EAE-43F8-A2A2-E65FFAFE8092}" type="presParOf" srcId="{D09737A4-2B52-F040-87F7-C04121EC8121}" destId="{A2E54A30-E2FD-FF4D-8618-BE50CF977CEC}" srcOrd="0" destOrd="0" presId="urn:microsoft.com/office/officeart/2005/8/layout/radial4"/>
    <dgm:cxn modelId="{90A5FFBC-60FF-42C9-A459-15FDB72DDEBB}" type="presParOf" srcId="{D09737A4-2B52-F040-87F7-C04121EC8121}" destId="{97F26624-5983-1847-ADF7-0EBA80EF30CB}" srcOrd="1" destOrd="0" presId="urn:microsoft.com/office/officeart/2005/8/layout/radial4"/>
    <dgm:cxn modelId="{68D9B7E2-6389-4634-AD62-C5EE1C15277A}" type="presParOf" srcId="{D09737A4-2B52-F040-87F7-C04121EC8121}" destId="{6178C7C2-6854-8D4D-8F99-69B0776AAB09}" srcOrd="2" destOrd="0" presId="urn:microsoft.com/office/officeart/2005/8/layout/radial4"/>
    <dgm:cxn modelId="{3DAC819E-9C7F-4474-A7B1-986C553FEF5E}" type="presParOf" srcId="{D09737A4-2B52-F040-87F7-C04121EC8121}" destId="{370CF3B4-7661-4B41-AD62-E271B2CD3E0A}" srcOrd="3" destOrd="0" presId="urn:microsoft.com/office/officeart/2005/8/layout/radial4"/>
    <dgm:cxn modelId="{C899862B-86E0-4D84-B1D7-FCFC3623D390}" type="presParOf" srcId="{D09737A4-2B52-F040-87F7-C04121EC8121}" destId="{36161DF9-E896-C341-96ED-ACE56163E33E}" srcOrd="4" destOrd="0" presId="urn:microsoft.com/office/officeart/2005/8/layout/radial4"/>
    <dgm:cxn modelId="{EC1D108D-F725-440F-BBE0-6F36BFA591BC}" type="presParOf" srcId="{D09737A4-2B52-F040-87F7-C04121EC8121}" destId="{91F67428-6CBB-2549-8937-CE9E2B8D6259}" srcOrd="5" destOrd="0" presId="urn:microsoft.com/office/officeart/2005/8/layout/radial4"/>
    <dgm:cxn modelId="{C9071599-199F-4B12-AF43-D11350558846}" type="presParOf" srcId="{D09737A4-2B52-F040-87F7-C04121EC8121}" destId="{2AC918D1-747E-D24E-AD6A-ABC7DFFB3332}" srcOrd="6" destOrd="0" presId="urn:microsoft.com/office/officeart/2005/8/layout/radial4"/>
    <dgm:cxn modelId="{9671BB04-7F93-4C22-BF8F-1A0177A5960A}" type="presParOf" srcId="{D09737A4-2B52-F040-87F7-C04121EC8121}" destId="{ED449F8F-6E4C-9E41-9902-3F3ABE155175}" srcOrd="7" destOrd="0" presId="urn:microsoft.com/office/officeart/2005/8/layout/radial4"/>
    <dgm:cxn modelId="{A9409564-4191-4D3A-A050-6CBDB1350D4C}" type="presParOf" srcId="{D09737A4-2B52-F040-87F7-C04121EC8121}" destId="{9D12B2EC-1BA5-134C-9255-F923F892D165}"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77A5F-D191-430C-AE22-FE8604C4C880}">
      <dsp:nvSpPr>
        <dsp:cNvPr id="0" name=""/>
        <dsp:cNvSpPr/>
      </dsp:nvSpPr>
      <dsp:spPr>
        <a:xfrm>
          <a:off x="1907" y="266"/>
          <a:ext cx="4748712" cy="11607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GB" sz="5000" kern="1200"/>
            <a:t>Ageing well</a:t>
          </a:r>
        </a:p>
      </dsp:txBody>
      <dsp:txXfrm>
        <a:off x="35905" y="34264"/>
        <a:ext cx="4680716" cy="1092781"/>
      </dsp:txXfrm>
    </dsp:sp>
    <dsp:sp modelId="{D9ED4D1E-937B-4BB9-AABD-CB50EDBF2922}">
      <dsp:nvSpPr>
        <dsp:cNvPr id="0" name=""/>
        <dsp:cNvSpPr/>
      </dsp:nvSpPr>
      <dsp:spPr>
        <a:xfrm>
          <a:off x="1907" y="1287227"/>
          <a:ext cx="889938" cy="11607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Nutrition</a:t>
          </a:r>
        </a:p>
      </dsp:txBody>
      <dsp:txXfrm>
        <a:off x="27972" y="1313292"/>
        <a:ext cx="837808" cy="1108647"/>
      </dsp:txXfrm>
    </dsp:sp>
    <dsp:sp modelId="{D046D85B-09E3-4780-95D9-AA50284DB3EF}">
      <dsp:nvSpPr>
        <dsp:cNvPr id="0" name=""/>
        <dsp:cNvSpPr/>
      </dsp:nvSpPr>
      <dsp:spPr>
        <a:xfrm>
          <a:off x="966601" y="1287227"/>
          <a:ext cx="889938" cy="11607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Hydration</a:t>
          </a:r>
        </a:p>
      </dsp:txBody>
      <dsp:txXfrm>
        <a:off x="992666" y="1313292"/>
        <a:ext cx="837808" cy="1108647"/>
      </dsp:txXfrm>
    </dsp:sp>
    <dsp:sp modelId="{D8B3E850-361F-4E12-B5E4-28596A4C2F17}">
      <dsp:nvSpPr>
        <dsp:cNvPr id="0" name=""/>
        <dsp:cNvSpPr/>
      </dsp:nvSpPr>
      <dsp:spPr>
        <a:xfrm>
          <a:off x="1931294" y="1287227"/>
          <a:ext cx="889938" cy="11607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Physical stimulation</a:t>
          </a:r>
        </a:p>
      </dsp:txBody>
      <dsp:txXfrm>
        <a:off x="1957359" y="1313292"/>
        <a:ext cx="837808" cy="1108647"/>
      </dsp:txXfrm>
    </dsp:sp>
    <dsp:sp modelId="{9AFF501A-E413-4833-A949-DB1211B46CAA}">
      <dsp:nvSpPr>
        <dsp:cNvPr id="0" name=""/>
        <dsp:cNvSpPr/>
      </dsp:nvSpPr>
      <dsp:spPr>
        <a:xfrm>
          <a:off x="2895988" y="1287227"/>
          <a:ext cx="889938" cy="11607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Social stimulation</a:t>
          </a:r>
        </a:p>
      </dsp:txBody>
      <dsp:txXfrm>
        <a:off x="2922053" y="1313292"/>
        <a:ext cx="837808" cy="1108647"/>
      </dsp:txXfrm>
    </dsp:sp>
    <dsp:sp modelId="{FE64A4F8-7C17-4F75-90C1-549F8E6872DF}">
      <dsp:nvSpPr>
        <dsp:cNvPr id="0" name=""/>
        <dsp:cNvSpPr/>
      </dsp:nvSpPr>
      <dsp:spPr>
        <a:xfrm>
          <a:off x="3860681" y="1287227"/>
          <a:ext cx="889938" cy="11607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Cognitive stimulation</a:t>
          </a:r>
        </a:p>
      </dsp:txBody>
      <dsp:txXfrm>
        <a:off x="3886746" y="1313292"/>
        <a:ext cx="837808" cy="1108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FD5C1-5E86-1747-AE46-FA17B3DFBB02}">
      <dsp:nvSpPr>
        <dsp:cNvPr id="0" name=""/>
        <dsp:cNvSpPr/>
      </dsp:nvSpPr>
      <dsp:spPr>
        <a:xfrm>
          <a:off x="2548153" y="2291032"/>
          <a:ext cx="1399278" cy="1399278"/>
        </a:xfrm>
        <a:prstGeom prst="ellipse">
          <a:avLst/>
        </a:prstGeom>
        <a:noFill/>
        <a:ln w="9525" cap="flat" cmpd="sng" algn="ctr">
          <a:no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Language Studies curriculum</a:t>
          </a:r>
        </a:p>
      </dsp:txBody>
      <dsp:txXfrm>
        <a:off x="2753073" y="2495952"/>
        <a:ext cx="989438" cy="989438"/>
      </dsp:txXfrm>
    </dsp:sp>
    <dsp:sp modelId="{5F088ACD-25C9-F047-B3FD-1F646CB84368}">
      <dsp:nvSpPr>
        <dsp:cNvPr id="0" name=""/>
        <dsp:cNvSpPr/>
      </dsp:nvSpPr>
      <dsp:spPr>
        <a:xfrm rot="10800000">
          <a:off x="583364" y="2791274"/>
          <a:ext cx="1856725" cy="398794"/>
        </a:xfrm>
        <a:prstGeom prst="leftArrow">
          <a:avLst>
            <a:gd name="adj1" fmla="val 60000"/>
            <a:gd name="adj2" fmla="val 5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sp>
    <dsp:sp modelId="{44089295-7D05-AE4A-AF20-93DB3912132B}">
      <dsp:nvSpPr>
        <dsp:cNvPr id="0" name=""/>
        <dsp:cNvSpPr/>
      </dsp:nvSpPr>
      <dsp:spPr>
        <a:xfrm>
          <a:off x="93617" y="2598873"/>
          <a:ext cx="979495" cy="783596"/>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Calibri"/>
              <a:cs typeface="Calibri"/>
            </a:rPr>
            <a:t>Themes</a:t>
          </a:r>
        </a:p>
      </dsp:txBody>
      <dsp:txXfrm>
        <a:off x="116568" y="2621824"/>
        <a:ext cx="933593" cy="737694"/>
      </dsp:txXfrm>
    </dsp:sp>
    <dsp:sp modelId="{21672318-94D0-7A4E-ACEF-137153698F92}">
      <dsp:nvSpPr>
        <dsp:cNvPr id="0" name=""/>
        <dsp:cNvSpPr/>
      </dsp:nvSpPr>
      <dsp:spPr>
        <a:xfrm rot="12342857">
          <a:off x="755289" y="2038023"/>
          <a:ext cx="1856725" cy="398794"/>
        </a:xfrm>
        <a:prstGeom prst="leftArrow">
          <a:avLst>
            <a:gd name="adj1" fmla="val 60000"/>
            <a:gd name="adj2" fmla="val 50000"/>
          </a:avLst>
        </a:prstGeom>
        <a:solidFill>
          <a:srgbClr val="FFC000"/>
        </a:solidFill>
        <a:ln>
          <a:solidFill>
            <a:srgbClr val="FFC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380B71-2A89-5B49-9A28-366B98CED93C}">
      <dsp:nvSpPr>
        <dsp:cNvPr id="0" name=""/>
        <dsp:cNvSpPr/>
      </dsp:nvSpPr>
      <dsp:spPr>
        <a:xfrm>
          <a:off x="234855" y="1401153"/>
          <a:ext cx="1224741" cy="866931"/>
        </a:xfrm>
        <a:prstGeom prst="roundRect">
          <a:avLst>
            <a:gd name="adj" fmla="val 10000"/>
          </a:avLst>
        </a:prstGeom>
        <a:gradFill flip="none" rotWithShape="1">
          <a:gsLst>
            <a:gs pos="0">
              <a:srgbClr val="FFC000"/>
            </a:gs>
            <a:gs pos="100000">
              <a:srgbClr val="FFFC72"/>
            </a:gs>
            <a:gs pos="80000">
              <a:srgbClr val="FFE81F"/>
            </a:gs>
          </a:gsLst>
          <a:lin ang="16200000" scaled="0"/>
          <a:tileRect/>
        </a:gradFill>
        <a:ln w="9525" cap="flat" cmpd="sng" algn="ctr">
          <a:no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Calibri"/>
              <a:cs typeface="Calibri"/>
            </a:rPr>
            <a:t>Lexical competence</a:t>
          </a:r>
        </a:p>
      </dsp:txBody>
      <dsp:txXfrm>
        <a:off x="260247" y="1426545"/>
        <a:ext cx="1173957" cy="816147"/>
      </dsp:txXfrm>
    </dsp:sp>
    <dsp:sp modelId="{91E9328E-2009-7945-93C4-909A0431A8D7}">
      <dsp:nvSpPr>
        <dsp:cNvPr id="0" name=""/>
        <dsp:cNvSpPr/>
      </dsp:nvSpPr>
      <dsp:spPr>
        <a:xfrm rot="13885714">
          <a:off x="1237010" y="1433963"/>
          <a:ext cx="1856725" cy="398794"/>
        </a:xfrm>
        <a:prstGeom prst="leftArrow">
          <a:avLst>
            <a:gd name="adj1" fmla="val 60000"/>
            <a:gd name="adj2" fmla="val 50000"/>
          </a:avLst>
        </a:prstGeom>
        <a:solidFill>
          <a:srgbClr val="FFE81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8015A3D-A8E2-D94F-9DE6-7733DBD4980C}">
      <dsp:nvSpPr>
        <dsp:cNvPr id="0" name=""/>
        <dsp:cNvSpPr/>
      </dsp:nvSpPr>
      <dsp:spPr>
        <a:xfrm>
          <a:off x="1045652" y="509369"/>
          <a:ext cx="1081793" cy="796337"/>
        </a:xfrm>
        <a:prstGeom prst="roundRect">
          <a:avLst>
            <a:gd name="adj" fmla="val 10000"/>
          </a:avLst>
        </a:prstGeom>
        <a:gradFill rotWithShape="0">
          <a:gsLst>
            <a:gs pos="0">
              <a:srgbClr val="FFE81F"/>
            </a:gs>
            <a:gs pos="80000">
              <a:srgbClr val="FDFF4E"/>
            </a:gs>
            <a:gs pos="100000">
              <a:srgbClr val="F9FF8B"/>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lumMod val="50000"/>
                  <a:lumOff val="50000"/>
                </a:schemeClr>
              </a:solidFill>
              <a:latin typeface="Calibri"/>
              <a:cs typeface="Calibri"/>
            </a:rPr>
            <a:t>Grammatical competence</a:t>
          </a:r>
        </a:p>
      </dsp:txBody>
      <dsp:txXfrm>
        <a:off x="1068976" y="532693"/>
        <a:ext cx="1035145" cy="749689"/>
      </dsp:txXfrm>
    </dsp:sp>
    <dsp:sp modelId="{E85B886A-F49E-BB43-8582-F328D07DC359}">
      <dsp:nvSpPr>
        <dsp:cNvPr id="0" name=""/>
        <dsp:cNvSpPr/>
      </dsp:nvSpPr>
      <dsp:spPr>
        <a:xfrm rot="15428571">
          <a:off x="1933119" y="1098735"/>
          <a:ext cx="1856725" cy="398794"/>
        </a:xfrm>
        <a:prstGeom prst="leftArrow">
          <a:avLst>
            <a:gd name="adj1" fmla="val 60000"/>
            <a:gd name="adj2" fmla="val 5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F411B16B-4BA1-0746-8E8A-6A6C59AD0F59}">
      <dsp:nvSpPr>
        <dsp:cNvPr id="0" name=""/>
        <dsp:cNvSpPr/>
      </dsp:nvSpPr>
      <dsp:spPr>
        <a:xfrm>
          <a:off x="2075080" y="1248"/>
          <a:ext cx="1159643" cy="783596"/>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a:cs typeface="Calibri"/>
            </a:rPr>
            <a:t>Phonological competence</a:t>
          </a:r>
        </a:p>
      </dsp:txBody>
      <dsp:txXfrm>
        <a:off x="2098031" y="24199"/>
        <a:ext cx="1113741" cy="737694"/>
      </dsp:txXfrm>
    </dsp:sp>
    <dsp:sp modelId="{DED898E6-CECF-1241-B5D4-8CE55E486584}">
      <dsp:nvSpPr>
        <dsp:cNvPr id="0" name=""/>
        <dsp:cNvSpPr/>
      </dsp:nvSpPr>
      <dsp:spPr>
        <a:xfrm rot="16971429">
          <a:off x="2705741" y="1098735"/>
          <a:ext cx="1856725" cy="398794"/>
        </a:xfrm>
        <a:prstGeom prst="leftArrow">
          <a:avLst>
            <a:gd name="adj1" fmla="val 60000"/>
            <a:gd name="adj2" fmla="val 50000"/>
          </a:avLst>
        </a:prstGeom>
        <a:solidFill>
          <a:srgbClr val="00B050"/>
        </a:solidFill>
        <a:ln>
          <a:solidFill>
            <a:srgbClr val="00B05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CDEDC00-E641-F14A-B42F-6718083765F0}">
      <dsp:nvSpPr>
        <dsp:cNvPr id="0" name=""/>
        <dsp:cNvSpPr/>
      </dsp:nvSpPr>
      <dsp:spPr>
        <a:xfrm>
          <a:off x="3350936" y="1248"/>
          <a:ext cx="979495" cy="783596"/>
        </a:xfrm>
        <a:prstGeom prst="roundRect">
          <a:avLst>
            <a:gd name="adj" fmla="val 10000"/>
          </a:avLst>
        </a:prstGeom>
        <a:gradFill flip="none" rotWithShape="1">
          <a:gsLst>
            <a:gs pos="0">
              <a:srgbClr val="00B050"/>
            </a:gs>
            <a:gs pos="100000">
              <a:srgbClr val="00E169"/>
            </a:gs>
            <a:gs pos="80000">
              <a:srgbClr val="00C259"/>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a:cs typeface="Calibri"/>
            </a:rPr>
            <a:t>Language skills</a:t>
          </a:r>
        </a:p>
      </dsp:txBody>
      <dsp:txXfrm>
        <a:off x="3373887" y="24199"/>
        <a:ext cx="933593" cy="737694"/>
      </dsp:txXfrm>
    </dsp:sp>
    <dsp:sp modelId="{948DD4D4-0BF1-B941-B01F-EEDA5C91A50E}">
      <dsp:nvSpPr>
        <dsp:cNvPr id="0" name=""/>
        <dsp:cNvSpPr/>
      </dsp:nvSpPr>
      <dsp:spPr>
        <a:xfrm rot="18514286">
          <a:off x="3401849" y="1433963"/>
          <a:ext cx="1856725" cy="398794"/>
        </a:xfrm>
        <a:prstGeom prst="leftArrow">
          <a:avLst>
            <a:gd name="adj1" fmla="val 60000"/>
            <a:gd name="adj2" fmla="val 5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sp>
    <dsp:sp modelId="{D3F0F340-AEBE-D946-A3D5-2115EBCF313F}">
      <dsp:nvSpPr>
        <dsp:cNvPr id="0" name=""/>
        <dsp:cNvSpPr/>
      </dsp:nvSpPr>
      <dsp:spPr>
        <a:xfrm>
          <a:off x="4419289" y="515739"/>
          <a:ext cx="979495" cy="78359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22860" rIns="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a:cs typeface="Calibri"/>
            </a:rPr>
            <a:t>Intercultural communication competence</a:t>
          </a:r>
        </a:p>
      </dsp:txBody>
      <dsp:txXfrm>
        <a:off x="4442240" y="538690"/>
        <a:ext cx="933593" cy="737694"/>
      </dsp:txXfrm>
    </dsp:sp>
    <dsp:sp modelId="{D15C2253-5A94-8549-A558-99C40CE0309A}">
      <dsp:nvSpPr>
        <dsp:cNvPr id="0" name=""/>
        <dsp:cNvSpPr/>
      </dsp:nvSpPr>
      <dsp:spPr>
        <a:xfrm rot="20057143">
          <a:off x="3883571" y="2038023"/>
          <a:ext cx="1856725" cy="398794"/>
        </a:xfrm>
        <a:prstGeom prst="leftArrow">
          <a:avLst>
            <a:gd name="adj1" fmla="val 60000"/>
            <a:gd name="adj2" fmla="val 50000"/>
          </a:avLst>
        </a:prstGeom>
        <a:solidFill>
          <a:srgbClr val="00B0F0"/>
        </a:solidFill>
        <a:ln>
          <a:solidFill>
            <a:srgbClr val="00B0F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8FC540-EA2F-204E-AD1C-80A9753CE148}">
      <dsp:nvSpPr>
        <dsp:cNvPr id="0" name=""/>
        <dsp:cNvSpPr/>
      </dsp:nvSpPr>
      <dsp:spPr>
        <a:xfrm>
          <a:off x="5158612" y="1442821"/>
          <a:ext cx="979495" cy="783596"/>
        </a:xfrm>
        <a:prstGeom prst="roundRect">
          <a:avLst>
            <a:gd name="adj" fmla="val 10000"/>
          </a:avLst>
        </a:prstGeom>
        <a:gradFill flip="none" rotWithShape="1">
          <a:gsLst>
            <a:gs pos="0">
              <a:srgbClr val="00B0F0"/>
            </a:gs>
            <a:gs pos="100000">
              <a:srgbClr val="5AD3E3"/>
            </a:gs>
            <a:gs pos="80000">
              <a:srgbClr val="29BBF0"/>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a:cs typeface="Calibri"/>
            </a:rPr>
            <a:t>Cultural knowledge</a:t>
          </a:r>
        </a:p>
      </dsp:txBody>
      <dsp:txXfrm>
        <a:off x="5181563" y="1465772"/>
        <a:ext cx="933593" cy="737694"/>
      </dsp:txXfrm>
    </dsp:sp>
    <dsp:sp modelId="{7B65AE34-939B-EA47-AD10-3C80534A1730}">
      <dsp:nvSpPr>
        <dsp:cNvPr id="0" name=""/>
        <dsp:cNvSpPr/>
      </dsp:nvSpPr>
      <dsp:spPr>
        <a:xfrm>
          <a:off x="4055495" y="2791274"/>
          <a:ext cx="1856725" cy="398794"/>
        </a:xfrm>
        <a:prstGeom prst="leftArrow">
          <a:avLst>
            <a:gd name="adj1" fmla="val 60000"/>
            <a:gd name="adj2" fmla="val 50000"/>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6508282-88B9-7942-BBD1-A925B4ED4399}">
      <dsp:nvSpPr>
        <dsp:cNvPr id="0" name=""/>
        <dsp:cNvSpPr/>
      </dsp:nvSpPr>
      <dsp:spPr>
        <a:xfrm>
          <a:off x="5422473" y="2598873"/>
          <a:ext cx="979495" cy="783596"/>
        </a:xfrm>
        <a:prstGeom prst="roundRect">
          <a:avLst>
            <a:gd name="adj" fmla="val 10000"/>
          </a:avLst>
        </a:prstGeom>
        <a:gradFill flip="none" rotWithShape="1">
          <a:gsLst>
            <a:gs pos="0">
              <a:srgbClr val="0070C0"/>
            </a:gs>
            <a:gs pos="100000">
              <a:srgbClr val="0095FF"/>
            </a:gs>
            <a:gs pos="80000">
              <a:srgbClr val="0085E5"/>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a:cs typeface="Calibri"/>
            </a:rPr>
            <a:t>Text types</a:t>
          </a:r>
        </a:p>
      </dsp:txBody>
      <dsp:txXfrm>
        <a:off x="5445424" y="2621824"/>
        <a:ext cx="933593" cy="737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54A30-E2FD-FF4D-8618-BE50CF977CEC}">
      <dsp:nvSpPr>
        <dsp:cNvPr id="0" name=""/>
        <dsp:cNvSpPr/>
      </dsp:nvSpPr>
      <dsp:spPr>
        <a:xfrm>
          <a:off x="2535342" y="199969"/>
          <a:ext cx="1326510" cy="1326510"/>
        </a:xfrm>
        <a:prstGeom prst="ellipse">
          <a:avLst/>
        </a:prstGeom>
        <a:gradFill rotWithShape="0">
          <a:gsLst>
            <a:gs pos="0">
              <a:srgbClr val="B30000"/>
            </a:gs>
            <a:gs pos="80000">
              <a:srgbClr val="D30000"/>
            </a:gs>
            <a:gs pos="100000">
              <a:srgbClr val="F8000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Language Studies curriculum</a:t>
          </a:r>
        </a:p>
      </dsp:txBody>
      <dsp:txXfrm>
        <a:off x="2729605" y="394232"/>
        <a:ext cx="937984" cy="937984"/>
      </dsp:txXfrm>
    </dsp:sp>
    <dsp:sp modelId="{97F26624-5983-1847-ADF7-0EBA80EF30CB}">
      <dsp:nvSpPr>
        <dsp:cNvPr id="0" name=""/>
        <dsp:cNvSpPr/>
      </dsp:nvSpPr>
      <dsp:spPr>
        <a:xfrm rot="4205175">
          <a:off x="2947754" y="2182048"/>
          <a:ext cx="1611439" cy="377235"/>
        </a:xfrm>
        <a:prstGeom prst="leftArrow">
          <a:avLst>
            <a:gd name="adj1" fmla="val 60000"/>
            <a:gd name="adj2" fmla="val 50000"/>
          </a:avLst>
        </a:prstGeom>
        <a:solidFill>
          <a:srgbClr val="7030A0"/>
        </a:solidFill>
        <a:ln>
          <a:solidFill>
            <a:srgbClr val="7030A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178C7C2-6854-8D4D-8F99-69B0776AAB09}">
      <dsp:nvSpPr>
        <dsp:cNvPr id="0" name=""/>
        <dsp:cNvSpPr/>
      </dsp:nvSpPr>
      <dsp:spPr>
        <a:xfrm>
          <a:off x="3502322" y="2719036"/>
          <a:ext cx="1005985" cy="742102"/>
        </a:xfrm>
        <a:prstGeom prst="roundRect">
          <a:avLst>
            <a:gd name="adj" fmla="val 10000"/>
          </a:avLst>
        </a:prstGeom>
        <a:gradFill flip="none" rotWithShape="1">
          <a:gsLst>
            <a:gs pos="0">
              <a:srgbClr val="7030A0"/>
            </a:gs>
            <a:gs pos="100000">
              <a:srgbClr val="AA47F4"/>
            </a:gs>
            <a:gs pos="80000">
              <a:srgbClr val="8B3AC9"/>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a:cs typeface="Calibri"/>
            </a:rPr>
            <a:t>Digital and information literacy</a:t>
          </a:r>
        </a:p>
      </dsp:txBody>
      <dsp:txXfrm>
        <a:off x="3524057" y="2740771"/>
        <a:ext cx="962515" cy="698632"/>
      </dsp:txXfrm>
    </dsp:sp>
    <dsp:sp modelId="{370CF3B4-7661-4B41-AD62-E271B2CD3E0A}">
      <dsp:nvSpPr>
        <dsp:cNvPr id="0" name=""/>
        <dsp:cNvSpPr/>
      </dsp:nvSpPr>
      <dsp:spPr>
        <a:xfrm rot="8794979">
          <a:off x="965977" y="1588466"/>
          <a:ext cx="1697672" cy="375571"/>
        </a:xfrm>
        <a:prstGeom prst="leftArrow">
          <a:avLst>
            <a:gd name="adj1" fmla="val 60000"/>
            <a:gd name="adj2" fmla="val 50000"/>
          </a:avLst>
        </a:prstGeom>
        <a:gradFill flip="none" rotWithShape="0">
          <a:gsLst>
            <a:gs pos="0">
              <a:srgbClr val="FF4E84">
                <a:shade val="30000"/>
                <a:satMod val="115000"/>
              </a:srgbClr>
            </a:gs>
            <a:gs pos="50000">
              <a:srgbClr val="FF4E84">
                <a:shade val="67500"/>
                <a:satMod val="115000"/>
              </a:srgbClr>
            </a:gs>
            <a:gs pos="100000">
              <a:srgbClr val="FF4E84">
                <a:shade val="100000"/>
                <a:satMod val="115000"/>
              </a:srgbClr>
            </a:gs>
          </a:gsLst>
          <a:path path="circle">
            <a:fillToRect t="100000" r="100000"/>
          </a:path>
          <a:tileRect l="-100000" b="-10000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161DF9-E896-C341-96ED-ACE56163E33E}">
      <dsp:nvSpPr>
        <dsp:cNvPr id="0" name=""/>
        <dsp:cNvSpPr/>
      </dsp:nvSpPr>
      <dsp:spPr>
        <a:xfrm>
          <a:off x="568204" y="1896355"/>
          <a:ext cx="1005985" cy="741075"/>
        </a:xfrm>
        <a:prstGeom prst="roundRect">
          <a:avLst>
            <a:gd name="adj" fmla="val 10000"/>
          </a:avLst>
        </a:prstGeom>
        <a:gradFill flip="none" rotWithShape="1">
          <a:gsLst>
            <a:gs pos="0">
              <a:srgbClr val="F33B73"/>
            </a:gs>
            <a:gs pos="82000">
              <a:srgbClr val="FF4E84">
                <a:shade val="67500"/>
                <a:satMod val="115000"/>
              </a:srgbClr>
            </a:gs>
            <a:gs pos="100000">
              <a:srgbClr val="FF4E84">
                <a:shade val="100000"/>
                <a:satMod val="115000"/>
              </a:srgbClr>
            </a:gs>
          </a:gsLst>
          <a:lin ang="189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Translation skills</a:t>
          </a:r>
        </a:p>
      </dsp:txBody>
      <dsp:txXfrm>
        <a:off x="589909" y="1918060"/>
        <a:ext cx="962575" cy="697665"/>
      </dsp:txXfrm>
    </dsp:sp>
    <dsp:sp modelId="{91F67428-6CBB-2549-8937-CE9E2B8D6259}">
      <dsp:nvSpPr>
        <dsp:cNvPr id="0" name=""/>
        <dsp:cNvSpPr/>
      </dsp:nvSpPr>
      <dsp:spPr>
        <a:xfrm rot="6639461">
          <a:off x="1820547" y="2204444"/>
          <a:ext cx="1621718" cy="377235"/>
        </a:xfrm>
        <a:prstGeom prst="leftArrow">
          <a:avLst>
            <a:gd name="adj1" fmla="val 60000"/>
            <a:gd name="adj2" fmla="val 50000"/>
          </a:avLst>
        </a:prstGeom>
        <a:solidFill>
          <a:srgbClr val="8064A2"/>
        </a:solidFill>
        <a:ln>
          <a:solidFill>
            <a:srgbClr val="8064A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C918D1-747E-D24E-AD6A-ABC7DFFB3332}">
      <dsp:nvSpPr>
        <dsp:cNvPr id="0" name=""/>
        <dsp:cNvSpPr/>
      </dsp:nvSpPr>
      <dsp:spPr>
        <a:xfrm>
          <a:off x="1741318" y="2719065"/>
          <a:ext cx="1235759" cy="741075"/>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0" tIns="26670" rIns="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a:cs typeface="Calibri"/>
            </a:rPr>
            <a:t>Employability and professional skills</a:t>
          </a:r>
        </a:p>
      </dsp:txBody>
      <dsp:txXfrm>
        <a:off x="1763023" y="2740770"/>
        <a:ext cx="1192349" cy="697665"/>
      </dsp:txXfrm>
    </dsp:sp>
    <dsp:sp modelId="{ED449F8F-6E4C-9E41-9902-3F3ABE155175}">
      <dsp:nvSpPr>
        <dsp:cNvPr id="0" name=""/>
        <dsp:cNvSpPr/>
      </dsp:nvSpPr>
      <dsp:spPr>
        <a:xfrm rot="2154137">
          <a:off x="3656954" y="1603261"/>
          <a:ext cx="1648843" cy="377235"/>
        </a:xfrm>
        <a:prstGeom prst="leftArrow">
          <a:avLst>
            <a:gd name="adj1" fmla="val 60000"/>
            <a:gd name="adj2" fmla="val 50000"/>
          </a:avLst>
        </a:prstGeom>
        <a:solidFill>
          <a:srgbClr val="002060"/>
        </a:solidFill>
        <a:ln>
          <a:solidFill>
            <a:srgbClr val="00206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D12B2EC-1BA5-134C-9255-F923F892D165}">
      <dsp:nvSpPr>
        <dsp:cNvPr id="0" name=""/>
        <dsp:cNvSpPr/>
      </dsp:nvSpPr>
      <dsp:spPr>
        <a:xfrm>
          <a:off x="4646179" y="1904786"/>
          <a:ext cx="1005985" cy="741075"/>
        </a:xfrm>
        <a:prstGeom prst="roundRect">
          <a:avLst>
            <a:gd name="adj" fmla="val 10000"/>
          </a:avLst>
        </a:prstGeom>
        <a:gradFill flip="none" rotWithShape="1">
          <a:gsLst>
            <a:gs pos="0">
              <a:srgbClr val="002060"/>
            </a:gs>
            <a:gs pos="100000">
              <a:srgbClr val="0038AD"/>
            </a:gs>
            <a:gs pos="80000">
              <a:srgbClr val="002B81"/>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a:cs typeface="Calibri"/>
            </a:rPr>
            <a:t>Academic</a:t>
          </a:r>
        </a:p>
        <a:p>
          <a:pPr marL="0" lvl="0" indent="0" algn="ctr" defTabSz="622300">
            <a:lnSpc>
              <a:spcPct val="90000"/>
            </a:lnSpc>
            <a:spcBef>
              <a:spcPct val="0"/>
            </a:spcBef>
            <a:spcAft>
              <a:spcPct val="35000"/>
            </a:spcAft>
            <a:buNone/>
          </a:pPr>
          <a:r>
            <a:rPr lang="en-US" sz="1400" b="1" kern="1200" dirty="0">
              <a:latin typeface="Calibri"/>
              <a:cs typeface="Calibri"/>
            </a:rPr>
            <a:t> skills</a:t>
          </a:r>
        </a:p>
      </dsp:txBody>
      <dsp:txXfrm>
        <a:off x="4667884" y="1926491"/>
        <a:ext cx="962575" cy="6976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253"/>
          </a:xfrm>
          <a:prstGeom prst="rect">
            <a:avLst/>
          </a:prstGeom>
        </p:spPr>
        <p:txBody>
          <a:bodyPr vert="horz" lIns="91440" tIns="45720" rIns="91440" bIns="45720" rtlCol="0"/>
          <a:lstStyle>
            <a:lvl1pPr algn="r">
              <a:defRPr sz="1200"/>
            </a:lvl1pPr>
          </a:lstStyle>
          <a:p>
            <a:fld id="{02B4A069-F1A0-4011-B1F5-D73E05E73E38}" type="datetimeFigureOut">
              <a:rPr lang="en-GB" smtClean="0"/>
              <a:t>02/12/2020</a:t>
            </a:fld>
            <a:endParaRPr lang="en-GB"/>
          </a:p>
        </p:txBody>
      </p:sp>
      <p:sp>
        <p:nvSpPr>
          <p:cNvPr id="4" name="Footer Placeholder 3"/>
          <p:cNvSpPr>
            <a:spLocks noGrp="1"/>
          </p:cNvSpPr>
          <p:nvPr>
            <p:ph type="ftr" sz="quarter" idx="2"/>
          </p:nvPr>
        </p:nvSpPr>
        <p:spPr>
          <a:xfrm>
            <a:off x="0" y="9427075"/>
            <a:ext cx="2945659" cy="49625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7075"/>
            <a:ext cx="2945659" cy="496253"/>
          </a:xfrm>
          <a:prstGeom prst="rect">
            <a:avLst/>
          </a:prstGeom>
        </p:spPr>
        <p:txBody>
          <a:bodyPr vert="horz" lIns="91440" tIns="45720" rIns="91440" bIns="45720" rtlCol="0" anchor="b"/>
          <a:lstStyle>
            <a:lvl1pPr algn="r">
              <a:defRPr sz="1200"/>
            </a:lvl1pPr>
          </a:lstStyle>
          <a:p>
            <a:fld id="{2A838EED-63AB-48DD-A642-0026C534BA11}" type="slidenum">
              <a:rPr lang="en-GB" smtClean="0"/>
              <a:t>‹#›</a:t>
            </a:fld>
            <a:endParaRPr lang="en-GB"/>
          </a:p>
        </p:txBody>
      </p:sp>
    </p:spTree>
    <p:extLst>
      <p:ext uri="{BB962C8B-B14F-4D97-AF65-F5344CB8AC3E}">
        <p14:creationId xmlns:p14="http://schemas.microsoft.com/office/powerpoint/2010/main" val="3242188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A2433729-6203-4291-90F0-945BEC36CC9A}" type="datetimeFigureOut">
              <a:rPr lang="en-GB" smtClean="0"/>
              <a:t>02/12/2020</a:t>
            </a:fld>
            <a:endParaRPr lang="en-GB"/>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4399"/>
            <a:ext cx="5438140" cy="44662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C1D18707-3EC2-4E98-87C5-8AA75CB8717C}" type="slidenum">
              <a:rPr lang="en-GB" smtClean="0"/>
              <a:t>‹#›</a:t>
            </a:fld>
            <a:endParaRPr lang="en-GB"/>
          </a:p>
        </p:txBody>
      </p:sp>
    </p:spTree>
    <p:extLst>
      <p:ext uri="{BB962C8B-B14F-4D97-AF65-F5344CB8AC3E}">
        <p14:creationId xmlns:p14="http://schemas.microsoft.com/office/powerpoint/2010/main" val="214838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59350" cy="3721100"/>
          </a:xfrm>
        </p:spPr>
      </p:sp>
      <p:sp>
        <p:nvSpPr>
          <p:cNvPr id="3" name="Notes Placeholder 2"/>
          <p:cNvSpPr>
            <a:spLocks noGrp="1"/>
          </p:cNvSpPr>
          <p:nvPr>
            <p:ph type="body" idx="1"/>
          </p:nvPr>
        </p:nvSpPr>
        <p:spPr/>
        <p:txBody>
          <a:bodyPr/>
          <a:lstStyle/>
          <a:p>
            <a:r>
              <a:rPr lang="en-GB" dirty="0"/>
              <a:t>The world is ageing. Living longer means encountering a wide range of long term conditions, sensory, motor, cognitive and social challenges, including vision loss, poor hearing, mobility difficulties, memory loss, social isolation and loneliness.</a:t>
            </a:r>
          </a:p>
          <a:p>
            <a:r>
              <a:rPr lang="en-GB" dirty="0"/>
              <a:t>Technology itself cannot solve these problems, but it can empower older adults and make them more capable, resourceful and independent. It helps to connect people and thus help to combat the loneliness and social isolation.</a:t>
            </a:r>
          </a:p>
          <a:p>
            <a:pPr>
              <a:defRPr/>
            </a:pPr>
            <a:r>
              <a:rPr lang="en-GB" dirty="0"/>
              <a:t>Although the effectiveness of ‘brain training’ is contested (Simons et al 2016), there is some evidence of the cognitive benefits of language learning and bilingualism in later life (</a:t>
            </a:r>
            <a:r>
              <a:rPr lang="en-GB" dirty="0" err="1"/>
              <a:t>Bak</a:t>
            </a:r>
            <a:r>
              <a:rPr lang="en-GB" dirty="0"/>
              <a:t> et al 2014; Li et al 2014), </a:t>
            </a:r>
          </a:p>
          <a:p>
            <a:pPr>
              <a:defRPr/>
            </a:pPr>
            <a:r>
              <a:rPr lang="en-GB" dirty="0"/>
              <a:t>Our interest is the role these ideas play in motivating older second language learners, and the social benefits that learning can bring (Jenkins 2011; </a:t>
            </a:r>
            <a:r>
              <a:rPr lang="en-GB" dirty="0" err="1"/>
              <a:t>Narushima</a:t>
            </a:r>
            <a:r>
              <a:rPr lang="en-GB" dirty="0"/>
              <a:t> 2008; </a:t>
            </a:r>
            <a:r>
              <a:rPr lang="en-GB" dirty="0" err="1"/>
              <a:t>Withnall</a:t>
            </a:r>
            <a:r>
              <a:rPr lang="en-GB" dirty="0"/>
              <a:t> 2009)</a:t>
            </a:r>
          </a:p>
          <a:p>
            <a:r>
              <a:rPr lang="en-GB" dirty="0"/>
              <a:t>In this project we take the opportunity to bring technology and language learning together by investigating older learners on Open University language modules and their interactions in our online forums.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Notes: Medicine and recent development in science has made it possible for us to live longer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Should focus on motivation,</a:t>
            </a:r>
            <a:r>
              <a:rPr lang="en-GB" baseline="0" dirty="0"/>
              <a:t> rather than cognition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Older learners can bring wisdom and patience, mutual learning: https://www.theguardian.com/society/2015/mar/30/how-why-older-people-valued-knowledge-experience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Popular dissemination of myth: https://www.theguardian.com/education/2014/sep/13/am-i-too-old-to-learn-a-language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sz="1200" b="0" i="0" u="none" strike="noStrike" kern="1200" baseline="0" dirty="0">
                <a:solidFill>
                  <a:schemeClr val="tx1"/>
                </a:solidFill>
                <a:latin typeface="+mn-lt"/>
                <a:ea typeface="+mn-ea"/>
                <a:cs typeface="+mn-cs"/>
              </a:rPr>
              <a:t>While the evidence base on the non-economic benefits of learning has been</a:t>
            </a:r>
          </a:p>
          <a:p>
            <a:r>
              <a:rPr lang="en-GB" sz="1200" b="0" i="0" u="none" strike="noStrike" kern="1200" baseline="0" dirty="0">
                <a:solidFill>
                  <a:schemeClr val="tx1"/>
                </a:solidFill>
                <a:latin typeface="+mn-lt"/>
                <a:ea typeface="+mn-ea"/>
                <a:cs typeface="+mn-cs"/>
              </a:rPr>
              <a:t>expanding in recent years, it is noticeable that research has tended to focus</a:t>
            </a:r>
          </a:p>
          <a:p>
            <a:r>
              <a:rPr lang="en-GB" sz="1200" b="0" i="0" u="none" strike="noStrike" kern="1200" baseline="0" dirty="0">
                <a:solidFill>
                  <a:schemeClr val="tx1"/>
                </a:solidFill>
                <a:latin typeface="+mn-lt"/>
                <a:ea typeface="+mn-ea"/>
                <a:cs typeface="+mn-cs"/>
              </a:rPr>
              <a:t>mainly on younger and mid-life adults. This is in part at least a consequence of</a:t>
            </a:r>
          </a:p>
          <a:p>
            <a:r>
              <a:rPr lang="en-GB" sz="1200" b="0" i="0" u="none" strike="noStrike" kern="1200" baseline="0" dirty="0">
                <a:solidFill>
                  <a:schemeClr val="tx1"/>
                </a:solidFill>
                <a:latin typeface="+mn-lt"/>
                <a:ea typeface="+mn-ea"/>
                <a:cs typeface="+mn-cs"/>
              </a:rPr>
              <a:t>data availability. For example, much of the research has been based on cohort</a:t>
            </a:r>
          </a:p>
          <a:p>
            <a:r>
              <a:rPr lang="en-GB" sz="1200" b="0" i="0" u="none" strike="noStrike" kern="1200" baseline="0" dirty="0">
                <a:solidFill>
                  <a:schemeClr val="tx1"/>
                </a:solidFill>
                <a:latin typeface="+mn-lt"/>
                <a:ea typeface="+mn-ea"/>
                <a:cs typeface="+mn-cs"/>
              </a:rPr>
              <a:t>studies of people who were aged at some point from their 20s through to their</a:t>
            </a:r>
          </a:p>
          <a:p>
            <a:r>
              <a:rPr lang="en-GB" sz="1200" b="0" i="0" u="none" strike="noStrike" kern="1200" baseline="0" dirty="0">
                <a:solidFill>
                  <a:schemeClr val="tx1"/>
                </a:solidFill>
                <a:latin typeface="+mn-lt"/>
                <a:ea typeface="+mn-ea"/>
                <a:cs typeface="+mn-cs"/>
              </a:rPr>
              <a:t>early 40s at the time the research was carried out. There is, of course, some</a:t>
            </a:r>
          </a:p>
          <a:p>
            <a:r>
              <a:rPr lang="en-GB" sz="1200" b="0" i="0" u="none" strike="noStrike" kern="1200" baseline="0" dirty="0">
                <a:solidFill>
                  <a:schemeClr val="tx1"/>
                </a:solidFill>
                <a:latin typeface="+mn-lt"/>
                <a:ea typeface="+mn-ea"/>
                <a:cs typeface="+mn-cs"/>
              </a:rPr>
              <a:t>qualitative research on older adults. Notable qualitative studies include </a:t>
            </a:r>
            <a:r>
              <a:rPr lang="en-GB" sz="1200" b="0" i="0" u="none" strike="noStrike" kern="1200" baseline="0" dirty="0" err="1">
                <a:solidFill>
                  <a:schemeClr val="tx1"/>
                </a:solidFill>
                <a:latin typeface="+mn-lt"/>
                <a:ea typeface="+mn-ea"/>
                <a:cs typeface="+mn-cs"/>
              </a:rPr>
              <a:t>Narushima</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(2008) and </a:t>
            </a:r>
            <a:r>
              <a:rPr lang="en-GB" sz="1200" b="0" i="0" u="none" strike="noStrike" kern="1200" baseline="0" dirty="0" err="1">
                <a:solidFill>
                  <a:schemeClr val="tx1"/>
                </a:solidFill>
                <a:latin typeface="+mn-lt"/>
                <a:ea typeface="+mn-ea"/>
                <a:cs typeface="+mn-cs"/>
              </a:rPr>
              <a:t>Withnall</a:t>
            </a:r>
            <a:r>
              <a:rPr lang="en-GB" sz="1200" b="0" i="0" u="none" strike="noStrike" kern="1200" baseline="0" dirty="0">
                <a:solidFill>
                  <a:schemeClr val="tx1"/>
                </a:solidFill>
                <a:latin typeface="+mn-lt"/>
                <a:ea typeface="+mn-ea"/>
                <a:cs typeface="+mn-cs"/>
              </a:rPr>
              <a:t> (2009). Both conducted in-depth interviews with older</a:t>
            </a:r>
          </a:p>
          <a:p>
            <a:r>
              <a:rPr lang="en-GB" sz="1200" b="0" i="0" u="none" strike="noStrike" kern="1200" baseline="0" dirty="0">
                <a:solidFill>
                  <a:schemeClr val="tx1"/>
                </a:solidFill>
                <a:latin typeface="+mn-lt"/>
                <a:ea typeface="+mn-ea"/>
                <a:cs typeface="+mn-cs"/>
              </a:rPr>
              <a:t>adults who were post-work, </a:t>
            </a:r>
            <a:r>
              <a:rPr lang="en-GB" sz="1200" b="0" i="0" u="none" strike="noStrike" kern="1200" baseline="0" dirty="0" err="1">
                <a:solidFill>
                  <a:schemeClr val="tx1"/>
                </a:solidFill>
                <a:latin typeface="+mn-lt"/>
                <a:ea typeface="+mn-ea"/>
                <a:cs typeface="+mn-cs"/>
              </a:rPr>
              <a:t>Withnall</a:t>
            </a:r>
            <a:r>
              <a:rPr lang="en-GB" sz="1200" b="0" i="0" u="none" strike="noStrike" kern="1200" baseline="0" dirty="0">
                <a:solidFill>
                  <a:schemeClr val="tx1"/>
                </a:solidFill>
                <a:latin typeface="+mn-lt"/>
                <a:ea typeface="+mn-ea"/>
                <a:cs typeface="+mn-cs"/>
              </a:rPr>
              <a:t> in the UK and </a:t>
            </a:r>
            <a:r>
              <a:rPr lang="en-GB" sz="1200" b="0" i="0" u="none" strike="noStrike" kern="1200" baseline="0" dirty="0" err="1">
                <a:solidFill>
                  <a:schemeClr val="tx1"/>
                </a:solidFill>
                <a:latin typeface="+mn-lt"/>
                <a:ea typeface="+mn-ea"/>
                <a:cs typeface="+mn-cs"/>
              </a:rPr>
              <a:t>Narushima</a:t>
            </a:r>
            <a:r>
              <a:rPr lang="en-GB" sz="1200" b="0" i="0" u="none" strike="noStrike" kern="1200" baseline="0" dirty="0">
                <a:solidFill>
                  <a:schemeClr val="tx1"/>
                </a:solidFill>
                <a:latin typeface="+mn-lt"/>
                <a:ea typeface="+mn-ea"/>
                <a:cs typeface="+mn-cs"/>
              </a:rPr>
              <a:t> in Canada. Both</a:t>
            </a:r>
          </a:p>
          <a:p>
            <a:r>
              <a:rPr lang="en-GB" sz="1200" b="0" i="0" u="none" strike="noStrike" kern="1200" baseline="0" dirty="0">
                <a:solidFill>
                  <a:schemeClr val="tx1"/>
                </a:solidFill>
                <a:latin typeface="+mn-lt"/>
                <a:ea typeface="+mn-ea"/>
                <a:cs typeface="+mn-cs"/>
              </a:rPr>
              <a:t>found their respondents reporting that participation in learning had a range of</a:t>
            </a:r>
          </a:p>
          <a:p>
            <a:r>
              <a:rPr lang="en-GB" sz="1200" b="0" i="0" u="none" strike="noStrike" kern="1200" baseline="0" dirty="0">
                <a:solidFill>
                  <a:schemeClr val="tx1"/>
                </a:solidFill>
                <a:latin typeface="+mn-lt"/>
                <a:ea typeface="+mn-ea"/>
                <a:cs typeface="+mn-cs"/>
              </a:rPr>
              <a:t>benefits including intellectual stimulation and increased wellbeing and motivation.</a:t>
            </a:r>
          </a:p>
          <a:p>
            <a:r>
              <a:rPr lang="en-GB" sz="1200" b="0" i="0" u="none" strike="noStrike" kern="1200" baseline="0" dirty="0">
                <a:solidFill>
                  <a:schemeClr val="tx1"/>
                </a:solidFill>
                <a:latin typeface="+mn-lt"/>
                <a:ea typeface="+mn-ea"/>
                <a:cs typeface="+mn-cs"/>
              </a:rPr>
              <a:t>These are important findings, but there remains a lack of research evidence</a:t>
            </a:r>
          </a:p>
          <a:p>
            <a:r>
              <a:rPr lang="en-GB" sz="1200" b="0" i="0" u="none" strike="noStrike" kern="1200" baseline="0" dirty="0">
                <a:solidFill>
                  <a:schemeClr val="tx1"/>
                </a:solidFill>
                <a:latin typeface="+mn-lt"/>
                <a:ea typeface="+mn-ea"/>
                <a:cs typeface="+mn-cs"/>
              </a:rPr>
              <a:t>from the analysis of large-scale, nationally representative data on the</a:t>
            </a:r>
          </a:p>
          <a:p>
            <a:r>
              <a:rPr lang="en-GB" sz="1200" b="0" i="0" u="none" strike="noStrike" kern="1200" baseline="0" dirty="0">
                <a:solidFill>
                  <a:schemeClr val="tx1"/>
                </a:solidFill>
                <a:latin typeface="+mn-lt"/>
                <a:ea typeface="+mn-ea"/>
                <a:cs typeface="+mn-cs"/>
              </a:rPr>
              <a:t>effects of learning among adults in their 50s and beyond. The rest of this paper</a:t>
            </a:r>
          </a:p>
          <a:p>
            <a:r>
              <a:rPr lang="en-GB" sz="1200" b="0" i="0" u="none" strike="noStrike" kern="1200" baseline="0" dirty="0">
                <a:solidFill>
                  <a:schemeClr val="tx1"/>
                </a:solidFill>
                <a:latin typeface="+mn-lt"/>
                <a:ea typeface="+mn-ea"/>
                <a:cs typeface="+mn-cs"/>
              </a:rPr>
              <a:t>summarises some new research that contributes to filling that gap. (Jenkins, p. 405)</a:t>
            </a:r>
            <a:endParaRPr lang="en-GB" baseline="0" dirty="0"/>
          </a:p>
          <a:p>
            <a:endParaRPr lang="en-GB" dirty="0"/>
          </a:p>
        </p:txBody>
      </p:sp>
      <p:sp>
        <p:nvSpPr>
          <p:cNvPr id="4" name="Slide Number Placeholder 3"/>
          <p:cNvSpPr>
            <a:spLocks noGrp="1"/>
          </p:cNvSpPr>
          <p:nvPr>
            <p:ph type="sldNum" sz="quarter" idx="10"/>
          </p:nvPr>
        </p:nvSpPr>
        <p:spPr/>
        <p:txBody>
          <a:bodyPr/>
          <a:lstStyle/>
          <a:p>
            <a:fld id="{DA94108A-6AC9-4161-B4DF-49F315E21EAB}" type="slidenum">
              <a:rPr lang="en-GB" smtClean="0"/>
              <a:t>6</a:t>
            </a:fld>
            <a:endParaRPr lang="en-GB"/>
          </a:p>
        </p:txBody>
      </p:sp>
    </p:spTree>
    <p:extLst>
      <p:ext uri="{BB962C8B-B14F-4D97-AF65-F5344CB8AC3E}">
        <p14:creationId xmlns:p14="http://schemas.microsoft.com/office/powerpoint/2010/main" val="428748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Go to Mentimeter online. Select correct survey. Go on Present mode and click forward for results of second question.</a:t>
            </a:r>
          </a:p>
          <a:p>
            <a:endParaRPr lang="en-GB"/>
          </a:p>
        </p:txBody>
      </p:sp>
      <p:sp>
        <p:nvSpPr>
          <p:cNvPr id="4" name="Slide Number Placeholder 3"/>
          <p:cNvSpPr>
            <a:spLocks noGrp="1"/>
          </p:cNvSpPr>
          <p:nvPr>
            <p:ph type="sldNum" sz="quarter" idx="10"/>
          </p:nvPr>
        </p:nvSpPr>
        <p:spPr/>
        <p:txBody>
          <a:bodyPr/>
          <a:lstStyle/>
          <a:p>
            <a:fld id="{C1D18707-3EC2-4E98-87C5-8AA75CB8717C}" type="slidenum">
              <a:rPr lang="en-GB" smtClean="0"/>
              <a:t>9</a:t>
            </a:fld>
            <a:endParaRPr lang="en-GB"/>
          </a:p>
        </p:txBody>
      </p:sp>
    </p:spTree>
    <p:extLst>
      <p:ext uri="{BB962C8B-B14F-4D97-AF65-F5344CB8AC3E}">
        <p14:creationId xmlns:p14="http://schemas.microsoft.com/office/powerpoint/2010/main" val="58025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D18707-3EC2-4E98-87C5-8AA75CB8717C}" type="slidenum">
              <a:rPr lang="en-GB" smtClean="0"/>
              <a:t>10</a:t>
            </a:fld>
            <a:endParaRPr lang="en-GB"/>
          </a:p>
        </p:txBody>
      </p:sp>
    </p:spTree>
    <p:extLst>
      <p:ext uri="{BB962C8B-B14F-4D97-AF65-F5344CB8AC3E}">
        <p14:creationId xmlns:p14="http://schemas.microsoft.com/office/powerpoint/2010/main" val="168993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702945" y="4824474"/>
            <a:ext cx="5623560" cy="4570555"/>
          </a:xfrm>
          <a:prstGeom prst="rect">
            <a:avLst/>
          </a:prstGeom>
        </p:spPr>
        <p:txBody>
          <a:bodyPr wrap="square" lIns="91425" tIns="91425" rIns="91425" bIns="91425" anchor="t" anchorCtr="0">
            <a:noAutofit/>
          </a:bodyPr>
          <a:lstStyle/>
          <a:p>
            <a:pPr lvl="0">
              <a:spcBef>
                <a:spcPts val="0"/>
              </a:spcBef>
              <a:buNone/>
            </a:pPr>
            <a:endParaRPr/>
          </a:p>
        </p:txBody>
      </p:sp>
      <p:sp>
        <p:nvSpPr>
          <p:cNvPr id="610" name="Shape 610"/>
          <p:cNvSpPr>
            <a:spLocks noGrp="1" noRot="1" noChangeAspect="1"/>
          </p:cNvSpPr>
          <p:nvPr>
            <p:ph type="sldImg" idx="2"/>
          </p:nvPr>
        </p:nvSpPr>
        <p:spPr>
          <a:xfrm>
            <a:off x="974725"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69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73ccf3784_0_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73ccf3784_0_3:notes"/>
          <p:cNvSpPr txBox="1">
            <a:spLocks noGrp="1"/>
          </p:cNvSpPr>
          <p:nvPr>
            <p:ph type="body" idx="1"/>
          </p:nvPr>
        </p:nvSpPr>
        <p:spPr>
          <a:xfrm>
            <a:off x="679768" y="4714399"/>
            <a:ext cx="5438068" cy="4466274"/>
          </a:xfrm>
          <a:prstGeom prst="rect">
            <a:avLst/>
          </a:prstGeom>
        </p:spPr>
        <p:txBody>
          <a:bodyPr spcFirstLastPara="1" wrap="square" lIns="92431" tIns="46203" rIns="92431" bIns="46203" anchor="t" anchorCtr="0">
            <a:noAutofit/>
          </a:bodyPr>
          <a:lstStyle/>
          <a:p>
            <a:r>
              <a:rPr lang="en-GB"/>
              <a:t>ECML Webinars during Corona Crisis: May 2020</a:t>
            </a:r>
            <a:endParaRPr/>
          </a:p>
        </p:txBody>
      </p:sp>
      <p:sp>
        <p:nvSpPr>
          <p:cNvPr id="114" name="Google Shape;114;g773ccf3784_0_3:notes"/>
          <p:cNvSpPr txBox="1">
            <a:spLocks noGrp="1"/>
          </p:cNvSpPr>
          <p:nvPr>
            <p:ph type="sldNum" idx="12"/>
          </p:nvPr>
        </p:nvSpPr>
        <p:spPr>
          <a:xfrm>
            <a:off x="3850443" y="9427075"/>
            <a:ext cx="2945620" cy="496119"/>
          </a:xfrm>
          <a:prstGeom prst="rect">
            <a:avLst/>
          </a:prstGeom>
        </p:spPr>
        <p:txBody>
          <a:bodyPr spcFirstLastPara="1" wrap="square" lIns="92431" tIns="46203" rIns="92431" bIns="46203" anchor="b" anchorCtr="0">
            <a:noAutofit/>
          </a:bodyPr>
          <a:lstStyle/>
          <a:p>
            <a:pPr>
              <a:buClr>
                <a:srgbClr val="000000"/>
              </a:buClr>
              <a:buSzPts val="1200"/>
            </a:pPr>
            <a:fld id="{00000000-1234-1234-1234-123412341234}" type="slidenum">
              <a:rPr lang="en-US"/>
              <a:pPr>
                <a:buClr>
                  <a:srgbClr val="000000"/>
                </a:buClr>
                <a:buSzPts val="1200"/>
              </a:pPr>
              <a:t>29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59350" cy="3721100"/>
          </a:xfrm>
        </p:spPr>
      </p:sp>
      <p:sp>
        <p:nvSpPr>
          <p:cNvPr id="3" name="Notes Placeholder 2"/>
          <p:cNvSpPr>
            <a:spLocks noGrp="1"/>
          </p:cNvSpPr>
          <p:nvPr>
            <p:ph type="body" idx="1"/>
          </p:nvPr>
        </p:nvSpPr>
        <p:spPr/>
        <p:txBody>
          <a:bodyPr/>
          <a:lstStyle/>
          <a:p>
            <a:r>
              <a:rPr lang="en-GB" dirty="0"/>
              <a:t>The world is ageing. Living longer means encountering a wide range of long term conditions, sensory, motor, cognitive and social challenges, including vision loss, poor hearing, mobility difficulties, memory loss, social isolation and loneliness.</a:t>
            </a:r>
          </a:p>
          <a:p>
            <a:r>
              <a:rPr lang="en-GB" dirty="0"/>
              <a:t>Technology itself cannot solve these problems, but it can empower older adults and make them more capable, resourceful and independent. It helps to connect people and thus help to combat the loneliness and social isolation.</a:t>
            </a:r>
          </a:p>
          <a:p>
            <a:pPr>
              <a:defRPr/>
            </a:pPr>
            <a:r>
              <a:rPr lang="en-GB" dirty="0"/>
              <a:t>Although the effectiveness of ‘brain training’ is contested (Simons et al 2016), there is some evidence of the cognitive benefits of language learning and bilingualism in later life (</a:t>
            </a:r>
            <a:r>
              <a:rPr lang="en-GB" dirty="0" err="1"/>
              <a:t>Bak</a:t>
            </a:r>
            <a:r>
              <a:rPr lang="en-GB" dirty="0"/>
              <a:t> et al 2014; Li et al 2014), </a:t>
            </a:r>
          </a:p>
          <a:p>
            <a:pPr>
              <a:defRPr/>
            </a:pPr>
            <a:r>
              <a:rPr lang="en-GB" dirty="0"/>
              <a:t>Our interest is the role these ideas play in motivating older second language learners, and the social benefits that learning can bring (Jenkins 2011; </a:t>
            </a:r>
            <a:r>
              <a:rPr lang="en-GB" dirty="0" err="1"/>
              <a:t>Narushima</a:t>
            </a:r>
            <a:r>
              <a:rPr lang="en-GB" dirty="0"/>
              <a:t> 2008; </a:t>
            </a:r>
            <a:r>
              <a:rPr lang="en-GB" dirty="0" err="1"/>
              <a:t>Withnall</a:t>
            </a:r>
            <a:r>
              <a:rPr lang="en-GB" dirty="0"/>
              <a:t> 2009)</a:t>
            </a:r>
          </a:p>
          <a:p>
            <a:r>
              <a:rPr lang="en-GB" dirty="0"/>
              <a:t>In this project we take the opportunity to bring technology and language learning together by investigating older learners on Open University language modules and their interactions in our online forums.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Notes: Medicine and recent development in science has made it possible for us to live longer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Should focus on motivation,</a:t>
            </a:r>
            <a:r>
              <a:rPr lang="en-GB" baseline="0" dirty="0"/>
              <a:t> rather than cognition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Older learners can bring wisdom and patience, mutual learning: https://www.theguardian.com/society/2015/mar/30/how-why-older-people-valued-knowledge-experience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Popular dissemination of myth: https://www.theguardian.com/education/2014/sep/13/am-i-too-old-to-learn-a-language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sz="1200" b="0" i="0" u="none" strike="noStrike" kern="1200" baseline="0" dirty="0">
                <a:solidFill>
                  <a:schemeClr val="tx1"/>
                </a:solidFill>
                <a:latin typeface="+mn-lt"/>
                <a:ea typeface="+mn-ea"/>
                <a:cs typeface="+mn-cs"/>
              </a:rPr>
              <a:t>While the evidence base on the non-economic benefits of learning has been</a:t>
            </a:r>
          </a:p>
          <a:p>
            <a:r>
              <a:rPr lang="en-GB" sz="1200" b="0" i="0" u="none" strike="noStrike" kern="1200" baseline="0" dirty="0">
                <a:solidFill>
                  <a:schemeClr val="tx1"/>
                </a:solidFill>
                <a:latin typeface="+mn-lt"/>
                <a:ea typeface="+mn-ea"/>
                <a:cs typeface="+mn-cs"/>
              </a:rPr>
              <a:t>expanding in recent years, it is noticeable that research has tended to focus</a:t>
            </a:r>
          </a:p>
          <a:p>
            <a:r>
              <a:rPr lang="en-GB" sz="1200" b="0" i="0" u="none" strike="noStrike" kern="1200" baseline="0" dirty="0">
                <a:solidFill>
                  <a:schemeClr val="tx1"/>
                </a:solidFill>
                <a:latin typeface="+mn-lt"/>
                <a:ea typeface="+mn-ea"/>
                <a:cs typeface="+mn-cs"/>
              </a:rPr>
              <a:t>mainly on younger and mid-life adults. This is in part at least a consequence of</a:t>
            </a:r>
          </a:p>
          <a:p>
            <a:r>
              <a:rPr lang="en-GB" sz="1200" b="0" i="0" u="none" strike="noStrike" kern="1200" baseline="0" dirty="0">
                <a:solidFill>
                  <a:schemeClr val="tx1"/>
                </a:solidFill>
                <a:latin typeface="+mn-lt"/>
                <a:ea typeface="+mn-ea"/>
                <a:cs typeface="+mn-cs"/>
              </a:rPr>
              <a:t>data availability. For example, much of the research has been based on cohort</a:t>
            </a:r>
          </a:p>
          <a:p>
            <a:r>
              <a:rPr lang="en-GB" sz="1200" b="0" i="0" u="none" strike="noStrike" kern="1200" baseline="0" dirty="0">
                <a:solidFill>
                  <a:schemeClr val="tx1"/>
                </a:solidFill>
                <a:latin typeface="+mn-lt"/>
                <a:ea typeface="+mn-ea"/>
                <a:cs typeface="+mn-cs"/>
              </a:rPr>
              <a:t>studies of people who were aged at some point from their 20s through to their</a:t>
            </a:r>
          </a:p>
          <a:p>
            <a:r>
              <a:rPr lang="en-GB" sz="1200" b="0" i="0" u="none" strike="noStrike" kern="1200" baseline="0" dirty="0">
                <a:solidFill>
                  <a:schemeClr val="tx1"/>
                </a:solidFill>
                <a:latin typeface="+mn-lt"/>
                <a:ea typeface="+mn-ea"/>
                <a:cs typeface="+mn-cs"/>
              </a:rPr>
              <a:t>early 40s at the time the research was carried out. There is, of course, some</a:t>
            </a:r>
          </a:p>
          <a:p>
            <a:r>
              <a:rPr lang="en-GB" sz="1200" b="0" i="0" u="none" strike="noStrike" kern="1200" baseline="0" dirty="0">
                <a:solidFill>
                  <a:schemeClr val="tx1"/>
                </a:solidFill>
                <a:latin typeface="+mn-lt"/>
                <a:ea typeface="+mn-ea"/>
                <a:cs typeface="+mn-cs"/>
              </a:rPr>
              <a:t>qualitative research on older adults. Notable qualitative studies include </a:t>
            </a:r>
            <a:r>
              <a:rPr lang="en-GB" sz="1200" b="0" i="0" u="none" strike="noStrike" kern="1200" baseline="0" dirty="0" err="1">
                <a:solidFill>
                  <a:schemeClr val="tx1"/>
                </a:solidFill>
                <a:latin typeface="+mn-lt"/>
                <a:ea typeface="+mn-ea"/>
                <a:cs typeface="+mn-cs"/>
              </a:rPr>
              <a:t>Narushima</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(2008) and </a:t>
            </a:r>
            <a:r>
              <a:rPr lang="en-GB" sz="1200" b="0" i="0" u="none" strike="noStrike" kern="1200" baseline="0" dirty="0" err="1">
                <a:solidFill>
                  <a:schemeClr val="tx1"/>
                </a:solidFill>
                <a:latin typeface="+mn-lt"/>
                <a:ea typeface="+mn-ea"/>
                <a:cs typeface="+mn-cs"/>
              </a:rPr>
              <a:t>Withnall</a:t>
            </a:r>
            <a:r>
              <a:rPr lang="en-GB" sz="1200" b="0" i="0" u="none" strike="noStrike" kern="1200" baseline="0" dirty="0">
                <a:solidFill>
                  <a:schemeClr val="tx1"/>
                </a:solidFill>
                <a:latin typeface="+mn-lt"/>
                <a:ea typeface="+mn-ea"/>
                <a:cs typeface="+mn-cs"/>
              </a:rPr>
              <a:t> (2009). Both conducted in-depth interviews with older</a:t>
            </a:r>
          </a:p>
          <a:p>
            <a:r>
              <a:rPr lang="en-GB" sz="1200" b="0" i="0" u="none" strike="noStrike" kern="1200" baseline="0" dirty="0">
                <a:solidFill>
                  <a:schemeClr val="tx1"/>
                </a:solidFill>
                <a:latin typeface="+mn-lt"/>
                <a:ea typeface="+mn-ea"/>
                <a:cs typeface="+mn-cs"/>
              </a:rPr>
              <a:t>adults who were post-work, </a:t>
            </a:r>
            <a:r>
              <a:rPr lang="en-GB" sz="1200" b="0" i="0" u="none" strike="noStrike" kern="1200" baseline="0" dirty="0" err="1">
                <a:solidFill>
                  <a:schemeClr val="tx1"/>
                </a:solidFill>
                <a:latin typeface="+mn-lt"/>
                <a:ea typeface="+mn-ea"/>
                <a:cs typeface="+mn-cs"/>
              </a:rPr>
              <a:t>Withnall</a:t>
            </a:r>
            <a:r>
              <a:rPr lang="en-GB" sz="1200" b="0" i="0" u="none" strike="noStrike" kern="1200" baseline="0" dirty="0">
                <a:solidFill>
                  <a:schemeClr val="tx1"/>
                </a:solidFill>
                <a:latin typeface="+mn-lt"/>
                <a:ea typeface="+mn-ea"/>
                <a:cs typeface="+mn-cs"/>
              </a:rPr>
              <a:t> in the UK and </a:t>
            </a:r>
            <a:r>
              <a:rPr lang="en-GB" sz="1200" b="0" i="0" u="none" strike="noStrike" kern="1200" baseline="0" dirty="0" err="1">
                <a:solidFill>
                  <a:schemeClr val="tx1"/>
                </a:solidFill>
                <a:latin typeface="+mn-lt"/>
                <a:ea typeface="+mn-ea"/>
                <a:cs typeface="+mn-cs"/>
              </a:rPr>
              <a:t>Narushima</a:t>
            </a:r>
            <a:r>
              <a:rPr lang="en-GB" sz="1200" b="0" i="0" u="none" strike="noStrike" kern="1200" baseline="0" dirty="0">
                <a:solidFill>
                  <a:schemeClr val="tx1"/>
                </a:solidFill>
                <a:latin typeface="+mn-lt"/>
                <a:ea typeface="+mn-ea"/>
                <a:cs typeface="+mn-cs"/>
              </a:rPr>
              <a:t> in Canada. Both</a:t>
            </a:r>
          </a:p>
          <a:p>
            <a:r>
              <a:rPr lang="en-GB" sz="1200" b="0" i="0" u="none" strike="noStrike" kern="1200" baseline="0" dirty="0">
                <a:solidFill>
                  <a:schemeClr val="tx1"/>
                </a:solidFill>
                <a:latin typeface="+mn-lt"/>
                <a:ea typeface="+mn-ea"/>
                <a:cs typeface="+mn-cs"/>
              </a:rPr>
              <a:t>found their respondents reporting that participation in learning had a range of</a:t>
            </a:r>
          </a:p>
          <a:p>
            <a:r>
              <a:rPr lang="en-GB" sz="1200" b="0" i="0" u="none" strike="noStrike" kern="1200" baseline="0" dirty="0">
                <a:solidFill>
                  <a:schemeClr val="tx1"/>
                </a:solidFill>
                <a:latin typeface="+mn-lt"/>
                <a:ea typeface="+mn-ea"/>
                <a:cs typeface="+mn-cs"/>
              </a:rPr>
              <a:t>benefits including intellectual stimulation and increased wellbeing and motivation.</a:t>
            </a:r>
          </a:p>
          <a:p>
            <a:r>
              <a:rPr lang="en-GB" sz="1200" b="0" i="0" u="none" strike="noStrike" kern="1200" baseline="0" dirty="0">
                <a:solidFill>
                  <a:schemeClr val="tx1"/>
                </a:solidFill>
                <a:latin typeface="+mn-lt"/>
                <a:ea typeface="+mn-ea"/>
                <a:cs typeface="+mn-cs"/>
              </a:rPr>
              <a:t>These are important findings, but there remains a lack of research evidence</a:t>
            </a:r>
          </a:p>
          <a:p>
            <a:r>
              <a:rPr lang="en-GB" sz="1200" b="0" i="0" u="none" strike="noStrike" kern="1200" baseline="0" dirty="0">
                <a:solidFill>
                  <a:schemeClr val="tx1"/>
                </a:solidFill>
                <a:latin typeface="+mn-lt"/>
                <a:ea typeface="+mn-ea"/>
                <a:cs typeface="+mn-cs"/>
              </a:rPr>
              <a:t>from the analysis of large-scale, nationally representative data on the</a:t>
            </a:r>
          </a:p>
          <a:p>
            <a:r>
              <a:rPr lang="en-GB" sz="1200" b="0" i="0" u="none" strike="noStrike" kern="1200" baseline="0" dirty="0">
                <a:solidFill>
                  <a:schemeClr val="tx1"/>
                </a:solidFill>
                <a:latin typeface="+mn-lt"/>
                <a:ea typeface="+mn-ea"/>
                <a:cs typeface="+mn-cs"/>
              </a:rPr>
              <a:t>effects of learning among adults in their 50s and beyond. The rest of this paper</a:t>
            </a:r>
          </a:p>
          <a:p>
            <a:r>
              <a:rPr lang="en-GB" sz="1200" b="0" i="0" u="none" strike="noStrike" kern="1200" baseline="0" dirty="0">
                <a:solidFill>
                  <a:schemeClr val="tx1"/>
                </a:solidFill>
                <a:latin typeface="+mn-lt"/>
                <a:ea typeface="+mn-ea"/>
                <a:cs typeface="+mn-cs"/>
              </a:rPr>
              <a:t>summarises some new research that contributes to filling that gap. (Jenkins, p. 405)</a:t>
            </a:r>
            <a:endParaRPr lang="en-GB" baseline="0" dirty="0"/>
          </a:p>
          <a:p>
            <a:endParaRPr lang="en-GB" dirty="0"/>
          </a:p>
        </p:txBody>
      </p:sp>
      <p:sp>
        <p:nvSpPr>
          <p:cNvPr id="4" name="Slide Number Placeholder 3"/>
          <p:cNvSpPr>
            <a:spLocks noGrp="1"/>
          </p:cNvSpPr>
          <p:nvPr>
            <p:ph type="sldNum" sz="quarter" idx="10"/>
          </p:nvPr>
        </p:nvSpPr>
        <p:spPr/>
        <p:txBody>
          <a:bodyPr/>
          <a:lstStyle/>
          <a:p>
            <a:fld id="{DA94108A-6AC9-4161-B4DF-49F315E21EAB}" type="slidenum">
              <a:rPr lang="en-GB" smtClean="0"/>
              <a:t>33</a:t>
            </a:fld>
            <a:endParaRPr lang="en-GB"/>
          </a:p>
        </p:txBody>
      </p:sp>
    </p:spTree>
    <p:extLst>
      <p:ext uri="{BB962C8B-B14F-4D97-AF65-F5344CB8AC3E}">
        <p14:creationId xmlns:p14="http://schemas.microsoft.com/office/powerpoint/2010/main" val="4287483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59350"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94108A-6AC9-4161-B4DF-49F315E21EAB}"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2596306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59350"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94108A-6AC9-4161-B4DF-49F315E21EAB}"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259630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DC5EB07-C2F8-2C48-8B7E-66B2468E546C}" type="slidenum">
              <a:rPr lang="en-GB" smtClean="0"/>
              <a:t>46</a:t>
            </a:fld>
            <a:endParaRPr lang="en-GB"/>
          </a:p>
        </p:txBody>
      </p:sp>
    </p:spTree>
    <p:extLst>
      <p:ext uri="{BB962C8B-B14F-4D97-AF65-F5344CB8AC3E}">
        <p14:creationId xmlns:p14="http://schemas.microsoft.com/office/powerpoint/2010/main" val="193325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E3E0A05-53DE-4CB3-85F9-0F31FABA7889}"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545715-8504-49D9-8B15-CCF4CB156F2D}" type="slidenum">
              <a:rPr lang="en-GB" smtClean="0"/>
              <a:t>‹#›</a:t>
            </a:fld>
            <a:endParaRPr lang="en-GB"/>
          </a:p>
        </p:txBody>
      </p:sp>
    </p:spTree>
    <p:extLst>
      <p:ext uri="{BB962C8B-B14F-4D97-AF65-F5344CB8AC3E}">
        <p14:creationId xmlns:p14="http://schemas.microsoft.com/office/powerpoint/2010/main" val="99286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3E0A05-53DE-4CB3-85F9-0F31FABA7889}"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545715-8504-49D9-8B15-CCF4CB156F2D}" type="slidenum">
              <a:rPr lang="en-GB" smtClean="0"/>
              <a:t>‹#›</a:t>
            </a:fld>
            <a:endParaRPr lang="en-GB"/>
          </a:p>
        </p:txBody>
      </p:sp>
    </p:spTree>
    <p:extLst>
      <p:ext uri="{BB962C8B-B14F-4D97-AF65-F5344CB8AC3E}">
        <p14:creationId xmlns:p14="http://schemas.microsoft.com/office/powerpoint/2010/main" val="333417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0"/>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3E0A05-53DE-4CB3-85F9-0F31FABA7889}"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545715-8504-49D9-8B15-CCF4CB156F2D}" type="slidenum">
              <a:rPr lang="en-GB" smtClean="0"/>
              <a:t>‹#›</a:t>
            </a:fld>
            <a:endParaRPr lang="en-GB"/>
          </a:p>
        </p:txBody>
      </p:sp>
    </p:spTree>
    <p:extLst>
      <p:ext uri="{BB962C8B-B14F-4D97-AF65-F5344CB8AC3E}">
        <p14:creationId xmlns:p14="http://schemas.microsoft.com/office/powerpoint/2010/main" val="4099993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_Divider Building White">
    <p:spTree>
      <p:nvGrpSpPr>
        <p:cNvPr id="1" name=""/>
        <p:cNvGrpSpPr/>
        <p:nvPr/>
      </p:nvGrpSpPr>
      <p:grpSpPr>
        <a:xfrm>
          <a:off x="0" y="0"/>
          <a:ext cx="0" cy="0"/>
          <a:chOff x="0" y="0"/>
          <a:chExt cx="0" cy="0"/>
        </a:xfrm>
      </p:grpSpPr>
      <p:pic>
        <p:nvPicPr>
          <p:cNvPr id="3" name="Picture 6" descr="Divider-Sky-Building_whit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OU-Logo-whit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9375" y="207963"/>
            <a:ext cx="1189038"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53266" y="214290"/>
            <a:ext cx="8194089" cy="642942"/>
          </a:xfrm>
        </p:spPr>
        <p:txBody>
          <a:bodyPr/>
          <a:lstStyle>
            <a:lvl1pPr>
              <a:defRPr>
                <a:solidFill>
                  <a:schemeClr val="tx1"/>
                </a:solidFill>
              </a:defRPr>
            </a:lvl1pPr>
          </a:lstStyle>
          <a:p>
            <a:r>
              <a:rPr lang="en-US" dirty="0"/>
              <a:t>Click to edit Master title style</a:t>
            </a:r>
          </a:p>
        </p:txBody>
      </p:sp>
      <p:sp>
        <p:nvSpPr>
          <p:cNvPr id="5" name="Slide Number Placeholder 5"/>
          <p:cNvSpPr>
            <a:spLocks noGrp="1"/>
          </p:cNvSpPr>
          <p:nvPr>
            <p:ph type="sldNum" sz="quarter" idx="10"/>
          </p:nvPr>
        </p:nvSpPr>
        <p:spPr/>
        <p:txBody>
          <a:bodyPr/>
          <a:lstStyle>
            <a:lvl1pPr algn="r">
              <a:defRPr sz="1200">
                <a:solidFill>
                  <a:schemeClr val="bg1"/>
                </a:solidFill>
                <a:latin typeface="Arial" pitchFamily="34" charset="0"/>
                <a:cs typeface="Arial" pitchFamily="34" charset="0"/>
              </a:defRPr>
            </a:lvl1pPr>
          </a:lstStyle>
          <a:p>
            <a:pPr>
              <a:defRPr/>
            </a:pPr>
            <a:fld id="{4E9F214B-CC2B-4599-A286-EC3E97BA2B6D}" type="slidenum">
              <a:rPr lang="en-US"/>
              <a:pPr>
                <a:defRPr/>
              </a:pPr>
              <a:t>‹#›</a:t>
            </a:fld>
            <a:endParaRPr lang="en-US" dirty="0"/>
          </a:p>
        </p:txBody>
      </p:sp>
    </p:spTree>
    <p:extLst>
      <p:ext uri="{BB962C8B-B14F-4D97-AF65-F5344CB8AC3E}">
        <p14:creationId xmlns:p14="http://schemas.microsoft.com/office/powerpoint/2010/main" val="1097181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Content_red">
    <p:spTree>
      <p:nvGrpSpPr>
        <p:cNvPr id="1" name=""/>
        <p:cNvGrpSpPr/>
        <p:nvPr/>
      </p:nvGrpSpPr>
      <p:grpSpPr>
        <a:xfrm>
          <a:off x="0" y="0"/>
          <a:ext cx="0" cy="0"/>
          <a:chOff x="0" y="0"/>
          <a:chExt cx="0" cy="0"/>
        </a:xfrm>
      </p:grpSpPr>
      <p:sp>
        <p:nvSpPr>
          <p:cNvPr id="10" name="Oval 9"/>
          <p:cNvSpPr/>
          <p:nvPr userDrawn="1"/>
        </p:nvSpPr>
        <p:spPr>
          <a:xfrm>
            <a:off x="8531259" y="6484198"/>
            <a:ext cx="205900" cy="20580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64234" tIns="32117" rIns="64234" bIns="32117" rtlCol="0" anchor="ctr"/>
          <a:lstStyle/>
          <a:p>
            <a:pPr algn="ctr"/>
            <a:endParaRPr lang="en-GB"/>
          </a:p>
        </p:txBody>
      </p:sp>
      <p:sp>
        <p:nvSpPr>
          <p:cNvPr id="9" name="Slide Number Placeholder 5"/>
          <p:cNvSpPr>
            <a:spLocks noGrp="1"/>
          </p:cNvSpPr>
          <p:nvPr>
            <p:ph type="sldNum" sz="quarter" idx="4"/>
          </p:nvPr>
        </p:nvSpPr>
        <p:spPr>
          <a:xfrm>
            <a:off x="8462625" y="6398506"/>
            <a:ext cx="353919" cy="365125"/>
          </a:xfrm>
          <a:prstGeom prst="rect">
            <a:avLst/>
          </a:prstGeom>
        </p:spPr>
        <p:txBody>
          <a:bodyPr vert="horz" lIns="91360" tIns="45680" rIns="91360" bIns="45680" rtlCol="0" anchor="ctr"/>
          <a:lstStyle>
            <a:lvl1pPr algn="r">
              <a:defRPr sz="700">
                <a:solidFill>
                  <a:srgbClr val="FFFFFF"/>
                </a:solidFill>
              </a:defRPr>
            </a:lvl1pPr>
          </a:lstStyle>
          <a:p>
            <a:pPr algn="ctr"/>
            <a:fld id="{C0BADC3D-1509-2C4E-AB5E-AF0356668A88}" type="slidenum">
              <a:rPr lang="en-GB" smtClean="0"/>
              <a:pPr algn="ctr"/>
              <a:t>‹#›</a:t>
            </a:fld>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3584" y="0"/>
            <a:ext cx="2100415" cy="2091078"/>
          </a:xfrm>
          <a:prstGeom prst="rect">
            <a:avLst/>
          </a:prstGeom>
        </p:spPr>
      </p:pic>
      <p:pic>
        <p:nvPicPr>
          <p:cNvPr id="7" name="Picture 6" descr="OU ICO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25717" y="255157"/>
            <a:ext cx="534312" cy="623886"/>
          </a:xfrm>
          <a:prstGeom prst="rect">
            <a:avLst/>
          </a:prstGeom>
        </p:spPr>
      </p:pic>
      <p:sp>
        <p:nvSpPr>
          <p:cNvPr id="11" name="Title 1"/>
          <p:cNvSpPr>
            <a:spLocks noGrp="1"/>
          </p:cNvSpPr>
          <p:nvPr>
            <p:ph type="title"/>
          </p:nvPr>
        </p:nvSpPr>
        <p:spPr>
          <a:xfrm>
            <a:off x="503242" y="293043"/>
            <a:ext cx="6687665" cy="581174"/>
          </a:xfrm>
        </p:spPr>
        <p:txBody>
          <a:bodyPr/>
          <a:lstStyle>
            <a:lvl1pPr>
              <a:defRPr>
                <a:solidFill>
                  <a:schemeClr val="accent3"/>
                </a:solidFill>
              </a:defRPr>
            </a:lvl1pPr>
          </a:lstStyle>
          <a:p>
            <a:r>
              <a:rPr lang="en-US"/>
              <a:t>Click to edit Master title style</a:t>
            </a:r>
            <a:endParaRPr lang="en-GB" dirty="0"/>
          </a:p>
        </p:txBody>
      </p:sp>
      <p:sp>
        <p:nvSpPr>
          <p:cNvPr id="13" name="Subtitle 2"/>
          <p:cNvSpPr>
            <a:spLocks noGrp="1"/>
          </p:cNvSpPr>
          <p:nvPr>
            <p:ph type="subTitle" idx="13"/>
          </p:nvPr>
        </p:nvSpPr>
        <p:spPr>
          <a:xfrm>
            <a:off x="506957" y="1087056"/>
            <a:ext cx="6685086" cy="476973"/>
          </a:xfrm>
        </p:spPr>
        <p:txBody>
          <a:bodyPr wrap="square">
            <a:spAutoFit/>
          </a:bodyPr>
          <a:lstStyle>
            <a:lvl1pPr marL="0" indent="0" algn="l">
              <a:lnSpc>
                <a:spcPct val="100000"/>
              </a:lnSpc>
              <a:spcBef>
                <a:spcPts val="0"/>
              </a:spcBef>
              <a:spcAft>
                <a:spcPts val="0"/>
              </a:spcAft>
              <a:buNone/>
              <a:defRPr sz="2500">
                <a:solidFill>
                  <a:schemeClr val="tx1"/>
                </a:solidFill>
              </a:defRPr>
            </a:lvl1pPr>
            <a:lvl2pPr marL="456808" indent="0" algn="ctr">
              <a:buNone/>
              <a:defRPr>
                <a:solidFill>
                  <a:schemeClr val="tx1">
                    <a:tint val="75000"/>
                  </a:schemeClr>
                </a:solidFill>
              </a:defRPr>
            </a:lvl2pPr>
            <a:lvl3pPr marL="913612" indent="0" algn="ctr">
              <a:buNone/>
              <a:defRPr>
                <a:solidFill>
                  <a:schemeClr val="tx1">
                    <a:tint val="75000"/>
                  </a:schemeClr>
                </a:solidFill>
              </a:defRPr>
            </a:lvl3pPr>
            <a:lvl4pPr marL="1370419" indent="0" algn="ctr">
              <a:buNone/>
              <a:defRPr>
                <a:solidFill>
                  <a:schemeClr val="tx1">
                    <a:tint val="75000"/>
                  </a:schemeClr>
                </a:solidFill>
              </a:defRPr>
            </a:lvl4pPr>
            <a:lvl5pPr marL="1827225" indent="0" algn="ctr">
              <a:buNone/>
              <a:defRPr>
                <a:solidFill>
                  <a:schemeClr val="tx1">
                    <a:tint val="75000"/>
                  </a:schemeClr>
                </a:solidFill>
              </a:defRPr>
            </a:lvl5pPr>
            <a:lvl6pPr marL="2284031" indent="0" algn="ctr">
              <a:buNone/>
              <a:defRPr>
                <a:solidFill>
                  <a:schemeClr val="tx1">
                    <a:tint val="75000"/>
                  </a:schemeClr>
                </a:solidFill>
              </a:defRPr>
            </a:lvl6pPr>
            <a:lvl7pPr marL="2740837" indent="0" algn="ctr">
              <a:buNone/>
              <a:defRPr>
                <a:solidFill>
                  <a:schemeClr val="tx1">
                    <a:tint val="75000"/>
                  </a:schemeClr>
                </a:solidFill>
              </a:defRPr>
            </a:lvl7pPr>
            <a:lvl8pPr marL="3197643" indent="0" algn="ctr">
              <a:buNone/>
              <a:defRPr>
                <a:solidFill>
                  <a:schemeClr val="tx1">
                    <a:tint val="75000"/>
                  </a:schemeClr>
                </a:solidFill>
              </a:defRPr>
            </a:lvl8pPr>
            <a:lvl9pPr marL="3654449" indent="0" algn="ctr">
              <a:buNone/>
              <a:defRPr>
                <a:solidFill>
                  <a:schemeClr val="tx1">
                    <a:tint val="75000"/>
                  </a:schemeClr>
                </a:solidFill>
              </a:defRPr>
            </a:lvl9pPr>
          </a:lstStyle>
          <a:p>
            <a:r>
              <a:rPr lang="en-US" dirty="0"/>
              <a:t>Click to edit Master subtitle style</a:t>
            </a:r>
            <a:endParaRPr lang="en-GB" dirty="0"/>
          </a:p>
        </p:txBody>
      </p:sp>
      <p:sp>
        <p:nvSpPr>
          <p:cNvPr id="14" name="Content Placeholder 2"/>
          <p:cNvSpPr>
            <a:spLocks noGrp="1"/>
          </p:cNvSpPr>
          <p:nvPr>
            <p:ph idx="1"/>
          </p:nvPr>
        </p:nvSpPr>
        <p:spPr>
          <a:xfrm>
            <a:off x="506962" y="1915050"/>
            <a:ext cx="8139757" cy="4373902"/>
          </a:xfrm>
        </p:spPr>
        <p:txBody>
          <a:bodyPr/>
          <a:lstStyle>
            <a:lvl1pPr>
              <a:buClr>
                <a:schemeClr val="accent3"/>
              </a:buClr>
              <a:defRPr sz="2200"/>
            </a:lvl1pPr>
            <a:lvl2pPr>
              <a:buClr>
                <a:schemeClr val="accent3"/>
              </a:buClr>
              <a:defRPr/>
            </a:lvl2pPr>
            <a:lvl3pPr>
              <a:buClr>
                <a:schemeClr val="accent3"/>
              </a:buClr>
              <a:defRPr/>
            </a:lvl3pPr>
          </a:lstStyle>
          <a:p>
            <a:pPr lvl="0"/>
            <a:r>
              <a:rPr lang="en-US" dirty="0"/>
              <a:t>Click to edit Master text styles</a:t>
            </a:r>
          </a:p>
        </p:txBody>
      </p:sp>
      <p:cxnSp>
        <p:nvCxnSpPr>
          <p:cNvPr id="15" name="Straight Connector 14"/>
          <p:cNvCxnSpPr/>
          <p:nvPr userDrawn="1"/>
        </p:nvCxnSpPr>
        <p:spPr>
          <a:xfrm>
            <a:off x="500510" y="892976"/>
            <a:ext cx="6329895" cy="0"/>
          </a:xfrm>
          <a:prstGeom prst="line">
            <a:avLst/>
          </a:prstGeom>
          <a:ln w="38100" cap="rnd">
            <a:solidFill>
              <a:schemeClr val="accent3"/>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213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8F95AB5-C82E-4744-8807-A5F770AA7B64}" type="datetimeFigureOut">
              <a:rPr lang="en-GB" smtClean="0">
                <a:solidFill>
                  <a:prstClr val="black">
                    <a:tint val="75000"/>
                  </a:prstClr>
                </a:solidFill>
              </a:rPr>
              <a:pPr/>
              <a:t>02/12/2020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FF9FE6-119A-4F9E-A82B-278962A21E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8729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F95AB5-C82E-4744-8807-A5F770AA7B64}" type="datetimeFigureOut">
              <a:rPr lang="en-GB" smtClean="0">
                <a:solidFill>
                  <a:prstClr val="black">
                    <a:tint val="75000"/>
                  </a:prstClr>
                </a:solidFill>
              </a:rPr>
              <a:pPr/>
              <a:t>02/12/2020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FF9FE6-119A-4F9E-A82B-278962A21E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620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F95AB5-C82E-4744-8807-A5F770AA7B64}" type="datetimeFigureOut">
              <a:rPr lang="en-GB" smtClean="0">
                <a:solidFill>
                  <a:prstClr val="black">
                    <a:tint val="75000"/>
                  </a:prstClr>
                </a:solidFill>
              </a:rPr>
              <a:pPr/>
              <a:t>02/12/2020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FF9FE6-119A-4F9E-A82B-278962A21E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6045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F95AB5-C82E-4744-8807-A5F770AA7B64}" type="datetimeFigureOut">
              <a:rPr lang="en-GB" smtClean="0">
                <a:solidFill>
                  <a:prstClr val="black">
                    <a:tint val="75000"/>
                  </a:prstClr>
                </a:solidFill>
              </a:rPr>
              <a:pPr/>
              <a:t>02/12/2020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0FF9FE6-119A-4F9E-A82B-278962A21E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1092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F95AB5-C82E-4744-8807-A5F770AA7B64}" type="datetimeFigureOut">
              <a:rPr lang="en-GB" smtClean="0">
                <a:solidFill>
                  <a:prstClr val="black">
                    <a:tint val="75000"/>
                  </a:prstClr>
                </a:solidFill>
              </a:rPr>
              <a:pPr/>
              <a:t>02/12/2020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0FF9FE6-119A-4F9E-A82B-278962A21E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1191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F95AB5-C82E-4744-8807-A5F770AA7B64}" type="datetimeFigureOut">
              <a:rPr lang="en-GB" smtClean="0">
                <a:solidFill>
                  <a:prstClr val="black">
                    <a:tint val="75000"/>
                  </a:prstClr>
                </a:solidFill>
              </a:rPr>
              <a:pPr/>
              <a:t>02/12/2020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0FF9FE6-119A-4F9E-A82B-278962A21E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03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3E0A05-53DE-4CB3-85F9-0F31FABA7889}"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545715-8504-49D9-8B15-CCF4CB156F2D}" type="slidenum">
              <a:rPr lang="en-GB" smtClean="0"/>
              <a:t>‹#›</a:t>
            </a:fld>
            <a:endParaRPr lang="en-GB"/>
          </a:p>
        </p:txBody>
      </p:sp>
    </p:spTree>
    <p:extLst>
      <p:ext uri="{BB962C8B-B14F-4D97-AF65-F5344CB8AC3E}">
        <p14:creationId xmlns:p14="http://schemas.microsoft.com/office/powerpoint/2010/main" val="2753578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95AB5-C82E-4744-8807-A5F770AA7B64}" type="datetimeFigureOut">
              <a:rPr lang="en-GB" smtClean="0">
                <a:solidFill>
                  <a:prstClr val="black">
                    <a:tint val="75000"/>
                  </a:prstClr>
                </a:solidFill>
              </a:rPr>
              <a:pPr/>
              <a:t>02/12/2020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0FF9FE6-119A-4F9E-A82B-278962A21E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1171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F95AB5-C82E-4744-8807-A5F770AA7B64}" type="datetimeFigureOut">
              <a:rPr lang="en-GB" smtClean="0">
                <a:solidFill>
                  <a:prstClr val="black">
                    <a:tint val="75000"/>
                  </a:prstClr>
                </a:solidFill>
              </a:rPr>
              <a:pPr/>
              <a:t>02/12/2020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0FF9FE6-119A-4F9E-A82B-278962A21E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6033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F95AB5-C82E-4744-8807-A5F770AA7B64}" type="datetimeFigureOut">
              <a:rPr lang="en-GB" smtClean="0">
                <a:solidFill>
                  <a:prstClr val="black">
                    <a:tint val="75000"/>
                  </a:prstClr>
                </a:solidFill>
              </a:rPr>
              <a:pPr/>
              <a:t>02/12/2020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0FF9FE6-119A-4F9E-A82B-278962A21E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0751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F95AB5-C82E-4744-8807-A5F770AA7B64}" type="datetimeFigureOut">
              <a:rPr lang="en-GB" smtClean="0">
                <a:solidFill>
                  <a:prstClr val="black">
                    <a:tint val="75000"/>
                  </a:prstClr>
                </a:solidFill>
              </a:rPr>
              <a:pPr/>
              <a:t>02/12/2020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FF9FE6-119A-4F9E-A82B-278962A21E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2739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F95AB5-C82E-4744-8807-A5F770AA7B64}" type="datetimeFigureOut">
              <a:rPr lang="en-GB" smtClean="0">
                <a:solidFill>
                  <a:prstClr val="black">
                    <a:tint val="75000"/>
                  </a:prstClr>
                </a:solidFill>
              </a:rPr>
              <a:pPr/>
              <a:t>02/12/2020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0FF9FE6-119A-4F9E-A82B-278962A21E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3887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E0A05-53DE-4CB3-85F9-0F31FABA7889}"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545715-8504-49D9-8B15-CCF4CB156F2D}" type="slidenum">
              <a:rPr lang="en-GB" smtClean="0"/>
              <a:t>‹#›</a:t>
            </a:fld>
            <a:endParaRPr lang="en-GB"/>
          </a:p>
        </p:txBody>
      </p:sp>
    </p:spTree>
    <p:extLst>
      <p:ext uri="{BB962C8B-B14F-4D97-AF65-F5344CB8AC3E}">
        <p14:creationId xmlns:p14="http://schemas.microsoft.com/office/powerpoint/2010/main" val="264785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E3E0A05-53DE-4CB3-85F9-0F31FABA7889}"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545715-8504-49D9-8B15-CCF4CB156F2D}" type="slidenum">
              <a:rPr lang="en-GB" smtClean="0"/>
              <a:t>‹#›</a:t>
            </a:fld>
            <a:endParaRPr lang="en-GB"/>
          </a:p>
        </p:txBody>
      </p:sp>
    </p:spTree>
    <p:extLst>
      <p:ext uri="{BB962C8B-B14F-4D97-AF65-F5344CB8AC3E}">
        <p14:creationId xmlns:p14="http://schemas.microsoft.com/office/powerpoint/2010/main" val="1206039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E3E0A05-53DE-4CB3-85F9-0F31FABA7889}" type="datetimeFigureOut">
              <a:rPr lang="en-GB" smtClean="0"/>
              <a:t>02/12/2020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545715-8504-49D9-8B15-CCF4CB156F2D}" type="slidenum">
              <a:rPr lang="en-GB" smtClean="0"/>
              <a:t>‹#›</a:t>
            </a:fld>
            <a:endParaRPr lang="en-GB"/>
          </a:p>
        </p:txBody>
      </p:sp>
    </p:spTree>
    <p:extLst>
      <p:ext uri="{BB962C8B-B14F-4D97-AF65-F5344CB8AC3E}">
        <p14:creationId xmlns:p14="http://schemas.microsoft.com/office/powerpoint/2010/main" val="310130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E3E0A05-53DE-4CB3-85F9-0F31FABA7889}" type="datetimeFigureOut">
              <a:rPr lang="en-GB" smtClean="0"/>
              <a:t>02/12/2020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545715-8504-49D9-8B15-CCF4CB156F2D}" type="slidenum">
              <a:rPr lang="en-GB" smtClean="0"/>
              <a:t>‹#›</a:t>
            </a:fld>
            <a:endParaRPr lang="en-GB"/>
          </a:p>
        </p:txBody>
      </p:sp>
    </p:spTree>
    <p:extLst>
      <p:ext uri="{BB962C8B-B14F-4D97-AF65-F5344CB8AC3E}">
        <p14:creationId xmlns:p14="http://schemas.microsoft.com/office/powerpoint/2010/main" val="369602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E0A05-53DE-4CB3-85F9-0F31FABA7889}" type="datetimeFigureOut">
              <a:rPr lang="en-GB" smtClean="0"/>
              <a:t>02/12/2020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545715-8504-49D9-8B15-CCF4CB156F2D}" type="slidenum">
              <a:rPr lang="en-GB" smtClean="0"/>
              <a:t>‹#›</a:t>
            </a:fld>
            <a:endParaRPr lang="en-GB"/>
          </a:p>
        </p:txBody>
      </p:sp>
    </p:spTree>
    <p:extLst>
      <p:ext uri="{BB962C8B-B14F-4D97-AF65-F5344CB8AC3E}">
        <p14:creationId xmlns:p14="http://schemas.microsoft.com/office/powerpoint/2010/main" val="36068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E0A05-53DE-4CB3-85F9-0F31FABA7889}"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545715-8504-49D9-8B15-CCF4CB156F2D}" type="slidenum">
              <a:rPr lang="en-GB" smtClean="0"/>
              <a:t>‹#›</a:t>
            </a:fld>
            <a:endParaRPr lang="en-GB"/>
          </a:p>
        </p:txBody>
      </p:sp>
    </p:spTree>
    <p:extLst>
      <p:ext uri="{BB962C8B-B14F-4D97-AF65-F5344CB8AC3E}">
        <p14:creationId xmlns:p14="http://schemas.microsoft.com/office/powerpoint/2010/main" val="86855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E0A05-53DE-4CB3-85F9-0F31FABA7889}"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545715-8504-49D9-8B15-CCF4CB156F2D}" type="slidenum">
              <a:rPr lang="en-GB" smtClean="0"/>
              <a:t>‹#›</a:t>
            </a:fld>
            <a:endParaRPr lang="en-GB"/>
          </a:p>
        </p:txBody>
      </p:sp>
    </p:spTree>
    <p:extLst>
      <p:ext uri="{BB962C8B-B14F-4D97-AF65-F5344CB8AC3E}">
        <p14:creationId xmlns:p14="http://schemas.microsoft.com/office/powerpoint/2010/main" val="305723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E0A05-53DE-4CB3-85F9-0F31FABA7889}" type="datetimeFigureOut">
              <a:rPr lang="en-GB" smtClean="0"/>
              <a:t>02/12/2020</a:t>
            </a:fld>
            <a:endParaRPr lang="en-GB"/>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45715-8504-49D9-8B15-CCF4CB156F2D}" type="slidenum">
              <a:rPr lang="en-GB" smtClean="0"/>
              <a:t>‹#›</a:t>
            </a:fld>
            <a:endParaRPr lang="en-GB"/>
          </a:p>
        </p:txBody>
      </p:sp>
    </p:spTree>
    <p:extLst>
      <p:ext uri="{BB962C8B-B14F-4D97-AF65-F5344CB8AC3E}">
        <p14:creationId xmlns:p14="http://schemas.microsoft.com/office/powerpoint/2010/main" val="122271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95AB5-C82E-4744-8807-A5F770AA7B64}" type="datetimeFigureOut">
              <a:rPr lang="en-GB" smtClean="0">
                <a:solidFill>
                  <a:prstClr val="black">
                    <a:tint val="75000"/>
                  </a:prstClr>
                </a:solidFill>
              </a:rPr>
              <a:pPr/>
              <a:t>02/12/2020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F9FE6-119A-4F9E-A82B-278962A21EE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9146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gG62zay3kc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www.mentimeter.com/s/fa6350a43362795705f17f56a8840727/ed5677d0c746/edit" TargetMode="External"/><Relationship Id="rId2" Type="http://schemas.openxmlformats.org/officeDocument/2006/relationships/hyperlink" Target="https://www.menti.com/aaq4os9k1s" TargetMode="Externa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hyperlink" Target="https://www.surveymonkey.com/r/27DBWXS"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ordo.open.ac.uk/collections/Ageing_Well_Public_Talks_2020-21/5122166"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https://ordo.open.ac.uk/collections/Ageing_Well_Public_Talks_2020-21/5122166" TargetMode="Externa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jpeg"/><Relationship Id="rId10" Type="http://schemas.openxmlformats.org/officeDocument/2006/relationships/image" Target="../media/image6.png"/><Relationship Id="rId4" Type="http://schemas.openxmlformats.org/officeDocument/2006/relationships/image" Target="../media/image25.jpeg"/><Relationship Id="rId9" Type="http://schemas.openxmlformats.org/officeDocument/2006/relationships/image" Target="../media/image30.emf"/></Relationships>
</file>

<file path=ppt/slides/_rels/slide54.xml.rels><?xml version="1.0" encoding="UTF-8" standalone="yes"?>
<Relationships xmlns="http://schemas.openxmlformats.org/package/2006/relationships"><Relationship Id="rId2" Type="http://schemas.openxmlformats.org/officeDocument/2006/relationships/hyperlink" Target="https://www.surveymonkey.com/r/27DBWXS"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enti.com/wpp165ku8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mentimeter.com/s/4385bbf528d41c0ef6e4ef7c01a427b0/72ee882d79c8/ed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4073459" y="1652960"/>
            <a:ext cx="4875873" cy="2387598"/>
          </a:xfrm>
        </p:spPr>
        <p:txBody>
          <a:bodyPr/>
          <a:lstStyle/>
          <a:p>
            <a:pPr lvl="0"/>
            <a:r>
              <a:rPr lang="en-GB" b="1" dirty="0">
                <a:solidFill>
                  <a:srgbClr val="203864"/>
                </a:solidFill>
              </a:rPr>
              <a:t>Ageing Well Series</a:t>
            </a:r>
          </a:p>
        </p:txBody>
      </p:sp>
      <p:sp>
        <p:nvSpPr>
          <p:cNvPr id="3" name="Subtitle 2"/>
          <p:cNvSpPr txBox="1">
            <a:spLocks noGrp="1"/>
          </p:cNvSpPr>
          <p:nvPr>
            <p:ph type="subTitle" idx="1"/>
          </p:nvPr>
        </p:nvSpPr>
        <p:spPr>
          <a:xfrm>
            <a:off x="3719670" y="4983491"/>
            <a:ext cx="5424328" cy="1688659"/>
          </a:xfrm>
        </p:spPr>
        <p:txBody>
          <a:bodyPr/>
          <a:lstStyle/>
          <a:p>
            <a:pPr lvl="0" fontAlgn="ctr">
              <a:lnSpc>
                <a:spcPct val="60000"/>
              </a:lnSpc>
              <a:spcBef>
                <a:spcPts val="0"/>
              </a:spcBef>
            </a:pPr>
            <a:endParaRPr lang="en-GB" sz="2000" b="1">
              <a:solidFill>
                <a:srgbClr val="203864"/>
              </a:solidFill>
            </a:endParaRPr>
          </a:p>
          <a:p>
            <a:pPr lvl="0">
              <a:lnSpc>
                <a:spcPct val="60000"/>
              </a:lnSpc>
            </a:pPr>
            <a:endParaRPr lang="en-GB" sz="2000"/>
          </a:p>
        </p:txBody>
      </p:sp>
      <p:pic>
        <p:nvPicPr>
          <p:cNvPr id="4" name="Picture 3"/>
          <p:cNvPicPr>
            <a:picLocks noChangeAspect="1"/>
          </p:cNvPicPr>
          <p:nvPr/>
        </p:nvPicPr>
        <p:blipFill>
          <a:blip r:embed="rId2"/>
          <a:stretch>
            <a:fillRect/>
          </a:stretch>
        </p:blipFill>
        <p:spPr>
          <a:xfrm>
            <a:off x="0" y="0"/>
            <a:ext cx="4183380" cy="6858000"/>
          </a:xfrm>
          <a:prstGeom prst="rect">
            <a:avLst/>
          </a:prstGeom>
          <a:noFill/>
          <a:ln>
            <a:noFill/>
          </a:ln>
        </p:spPr>
      </p:pic>
      <p:pic>
        <p:nvPicPr>
          <p:cNvPr id="5" name="Picture 4"/>
          <p:cNvPicPr>
            <a:picLocks noChangeAspect="1"/>
          </p:cNvPicPr>
          <p:nvPr/>
        </p:nvPicPr>
        <p:blipFill>
          <a:blip r:embed="rId3"/>
          <a:stretch>
            <a:fillRect/>
          </a:stretch>
        </p:blipFill>
        <p:spPr>
          <a:xfrm>
            <a:off x="7166109" y="377820"/>
            <a:ext cx="1783224" cy="1275139"/>
          </a:xfrm>
          <a:prstGeom prst="rect">
            <a:avLst/>
          </a:prstGeom>
          <a:noFill/>
          <a:ln>
            <a:noFill/>
          </a:ln>
        </p:spPr>
      </p:pic>
    </p:spTree>
    <p:extLst>
      <p:ext uri="{BB962C8B-B14F-4D97-AF65-F5344CB8AC3E}">
        <p14:creationId xmlns:p14="http://schemas.microsoft.com/office/powerpoint/2010/main" val="287834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Second question:</a:t>
            </a:r>
          </a:p>
        </p:txBody>
      </p:sp>
      <p:sp>
        <p:nvSpPr>
          <p:cNvPr id="3" name="Content Placeholder 2"/>
          <p:cNvSpPr>
            <a:spLocks noGrp="1"/>
          </p:cNvSpPr>
          <p:nvPr>
            <p:ph idx="1"/>
          </p:nvPr>
        </p:nvSpPr>
        <p:spPr/>
        <p:txBody>
          <a:bodyPr/>
          <a:lstStyle/>
          <a:p>
            <a:pPr marL="0" indent="0">
              <a:buNone/>
            </a:pPr>
            <a:r>
              <a:rPr lang="en-GB"/>
              <a:t>How much do you enjoy different languages?</a:t>
            </a:r>
          </a:p>
          <a:p>
            <a:pPr marL="0" indent="0" algn="ctr">
              <a:buNone/>
            </a:pPr>
            <a:r>
              <a:rPr lang="en-GB"/>
              <a:t>To gauge the mood amongst you and spot the keen linguists.</a:t>
            </a:r>
          </a:p>
          <a:p>
            <a:pPr marL="0" indent="0" algn="ctr">
              <a:buNone/>
            </a:pP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3573016"/>
            <a:ext cx="5004048" cy="2814777"/>
          </a:xfrm>
          <a:prstGeom prst="rect">
            <a:avLst/>
          </a:prstGeom>
        </p:spPr>
      </p:pic>
    </p:spTree>
    <p:extLst>
      <p:ext uri="{BB962C8B-B14F-4D97-AF65-F5344CB8AC3E}">
        <p14:creationId xmlns:p14="http://schemas.microsoft.com/office/powerpoint/2010/main" val="3881831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23528" y="980728"/>
            <a:ext cx="8229600" cy="1143000"/>
          </a:xfrm>
        </p:spPr>
        <p:txBody>
          <a:bodyPr>
            <a:normAutofit fontScale="90000"/>
          </a:bodyPr>
          <a:lstStyle/>
          <a:p>
            <a:br>
              <a:rPr lang="en-GB"/>
            </a:br>
            <a:r>
              <a:rPr lang="en-GB"/>
              <a:t>Learning is good for you (so they say!)</a:t>
            </a:r>
            <a:br>
              <a:rPr lang="en-GB"/>
            </a:br>
            <a:endParaRPr lang="en-GB"/>
          </a:p>
        </p:txBody>
      </p:sp>
    </p:spTree>
    <p:extLst>
      <p:ext uri="{BB962C8B-B14F-4D97-AF65-F5344CB8AC3E}">
        <p14:creationId xmlns:p14="http://schemas.microsoft.com/office/powerpoint/2010/main" val="16458508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Learning is good for you!</a:t>
            </a:r>
            <a:br>
              <a:rPr lang="en-GB"/>
            </a:br>
            <a:endParaRPr lang="en-GB"/>
          </a:p>
        </p:txBody>
      </p:sp>
      <p:sp>
        <p:nvSpPr>
          <p:cNvPr id="3" name="Content Placeholder 2"/>
          <p:cNvSpPr>
            <a:spLocks noGrp="1"/>
          </p:cNvSpPr>
          <p:nvPr>
            <p:ph idx="1"/>
          </p:nvPr>
        </p:nvSpPr>
        <p:spPr/>
        <p:txBody>
          <a:bodyPr/>
          <a:lstStyle/>
          <a:p>
            <a:r>
              <a:rPr lang="en-GB"/>
              <a:t>For young people: adapting to the world</a:t>
            </a:r>
          </a:p>
          <a:p>
            <a:r>
              <a:rPr lang="en-GB"/>
              <a:t>Now: world is changing rapidly, constantly</a:t>
            </a:r>
          </a:p>
          <a:p>
            <a:r>
              <a:rPr lang="en-GB"/>
              <a:t>Learning is needed in older life, as well:</a:t>
            </a:r>
          </a:p>
          <a:p>
            <a:pPr marL="457200" lvl="1" indent="0">
              <a:buNone/>
            </a:pPr>
            <a:r>
              <a:rPr lang="en-GB">
                <a:sym typeface="Wingdings" panose="05000000000000000000" pitchFamily="2" charset="2"/>
              </a:rPr>
              <a:t> Life-long learning =</a:t>
            </a:r>
          </a:p>
          <a:p>
            <a:pPr marL="457200" lvl="1" indent="0" algn="ctr">
              <a:buNone/>
            </a:pPr>
            <a:r>
              <a:rPr lang="en-GB" sz="3200">
                <a:solidFill>
                  <a:srgbClr val="7030A0"/>
                </a:solidFill>
                <a:effectLst>
                  <a:outerShdw blurRad="38100" dist="38100" dir="2700000" algn="tl">
                    <a:srgbClr val="000000">
                      <a:alpha val="43137"/>
                    </a:srgbClr>
                  </a:outerShdw>
                </a:effectLst>
                <a:sym typeface="Wingdings" panose="05000000000000000000" pitchFamily="2" charset="2"/>
              </a:rPr>
              <a:t>Not a luxury but a necessity</a:t>
            </a:r>
            <a:endParaRPr lang="en-GB" sz="320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754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p:txBody>
          <a:bodyPr>
            <a:normAutofit/>
          </a:bodyPr>
          <a:lstStyle/>
          <a:p>
            <a:r>
              <a:rPr lang="en-GB"/>
              <a:t>Memory games I</a:t>
            </a:r>
          </a:p>
        </p:txBody>
      </p:sp>
    </p:spTree>
    <p:extLst>
      <p:ext uri="{BB962C8B-B14F-4D97-AF65-F5344CB8AC3E}">
        <p14:creationId xmlns:p14="http://schemas.microsoft.com/office/powerpoint/2010/main" val="387027580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Let’s learn</a:t>
            </a:r>
          </a:p>
        </p:txBody>
      </p:sp>
      <p:sp>
        <p:nvSpPr>
          <p:cNvPr id="3" name="Content Placeholder 2"/>
          <p:cNvSpPr>
            <a:spLocks noGrp="1"/>
          </p:cNvSpPr>
          <p:nvPr>
            <p:ph idx="1"/>
          </p:nvPr>
        </p:nvSpPr>
        <p:spPr/>
        <p:txBody>
          <a:bodyPr/>
          <a:lstStyle/>
          <a:p>
            <a:pPr marL="0" indent="0">
              <a:buNone/>
            </a:pPr>
            <a:r>
              <a:rPr lang="en-GB"/>
              <a:t>Two useful phrases:</a:t>
            </a:r>
          </a:p>
          <a:p>
            <a:pPr marL="0" indent="0">
              <a:buNone/>
            </a:pPr>
            <a:r>
              <a:rPr lang="en-GB"/>
              <a:t>	„Zwei Bier, bitte!”</a:t>
            </a:r>
          </a:p>
          <a:p>
            <a:pPr marL="0" indent="0">
              <a:buNone/>
            </a:pPr>
            <a:r>
              <a:rPr lang="en-GB"/>
              <a:t>	„¡Dos cervesas, por favor!”</a:t>
            </a:r>
          </a:p>
          <a:p>
            <a:pPr marL="0" indent="0">
              <a:buNone/>
            </a:pPr>
            <a:r>
              <a:rPr lang="en-GB"/>
              <a:t>Guess what this means.</a:t>
            </a:r>
          </a:p>
          <a:p>
            <a:pPr marL="0" indent="0">
              <a:buNone/>
            </a:pPr>
            <a:r>
              <a:rPr lang="en-GB"/>
              <a:t>Learn by repeating.</a:t>
            </a:r>
          </a:p>
          <a:p>
            <a:pPr marL="0" indent="0">
              <a:buNone/>
            </a:pPr>
            <a:r>
              <a:rPr lang="en-GB"/>
              <a:t>Remember for later.</a:t>
            </a:r>
          </a:p>
          <a:p>
            <a:pPr marL="0" indent="0">
              <a:buNone/>
            </a:pPr>
            <a:endParaRPr lang="en-GB"/>
          </a:p>
        </p:txBody>
      </p:sp>
      <p:pic>
        <p:nvPicPr>
          <p:cNvPr id="1026" name="Picture 2" descr="Beer, Alcohol, The Drink, 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789040"/>
            <a:ext cx="3554623" cy="2374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55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23528" y="1196752"/>
            <a:ext cx="8229600" cy="1143000"/>
          </a:xfrm>
        </p:spPr>
        <p:txBody>
          <a:bodyPr>
            <a:normAutofit fontScale="90000"/>
          </a:bodyPr>
          <a:lstStyle/>
          <a:p>
            <a:r>
              <a:rPr lang="en-GB"/>
              <a:t>The five pillars of ageing well and languages</a:t>
            </a:r>
          </a:p>
        </p:txBody>
      </p:sp>
    </p:spTree>
    <p:extLst>
      <p:ext uri="{BB962C8B-B14F-4D97-AF65-F5344CB8AC3E}">
        <p14:creationId xmlns:p14="http://schemas.microsoft.com/office/powerpoint/2010/main" val="392363282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a:solidFill>
                  <a:srgbClr val="203864"/>
                </a:solidFill>
              </a:rPr>
              <a:t>Ageing well – public talk series</a:t>
            </a:r>
          </a:p>
        </p:txBody>
      </p:sp>
      <p:sp>
        <p:nvSpPr>
          <p:cNvPr id="3" name="Content Placeholder 2"/>
          <p:cNvSpPr txBox="1">
            <a:spLocks noGrp="1"/>
          </p:cNvSpPr>
          <p:nvPr>
            <p:ph idx="1"/>
          </p:nvPr>
        </p:nvSpPr>
        <p:spPr>
          <a:xfrm>
            <a:off x="432582" y="1825627"/>
            <a:ext cx="8082770" cy="4800252"/>
          </a:xfrm>
        </p:spPr>
        <p:txBody>
          <a:bodyPr>
            <a:normAutofit/>
          </a:bodyPr>
          <a:lstStyle/>
          <a:p>
            <a:pPr lvl="0">
              <a:lnSpc>
                <a:spcPct val="80000"/>
              </a:lnSpc>
            </a:pPr>
            <a:r>
              <a:rPr lang="en-GB" sz="2400"/>
              <a:t>Dr Jitka Vseteckova: </a:t>
            </a:r>
          </a:p>
          <a:p>
            <a:pPr lvl="0">
              <a:lnSpc>
                <a:spcPct val="80000"/>
              </a:lnSpc>
            </a:pPr>
            <a:r>
              <a:rPr lang="en-GB" sz="2400"/>
              <a:t>based on research  - useful for all.</a:t>
            </a:r>
          </a:p>
          <a:p>
            <a:pPr lvl="0">
              <a:lnSpc>
                <a:spcPct val="80000"/>
              </a:lnSpc>
            </a:pPr>
            <a:endParaRPr lang="en-GB" sz="2400"/>
          </a:p>
          <a:p>
            <a:pPr marL="0" lvl="0" indent="0" algn="ctr">
              <a:lnSpc>
                <a:spcPct val="80000"/>
              </a:lnSpc>
              <a:buNone/>
            </a:pPr>
            <a:r>
              <a:rPr lang="en-GB" sz="2400"/>
              <a:t>Central:</a:t>
            </a:r>
          </a:p>
          <a:p>
            <a:pPr marL="0" lvl="0" indent="0" algn="ctr">
              <a:lnSpc>
                <a:spcPct val="80000"/>
              </a:lnSpc>
              <a:buNone/>
            </a:pPr>
            <a:r>
              <a:rPr lang="en-GB" sz="2400"/>
              <a:t>‘</a:t>
            </a:r>
            <a:r>
              <a:rPr lang="en-GB" sz="2400" b="1">
                <a:solidFill>
                  <a:srgbClr val="203864"/>
                </a:solidFill>
              </a:rPr>
              <a:t>Five Pillars of Ageing Well</a:t>
            </a:r>
            <a:r>
              <a:rPr lang="en-GB" sz="2400"/>
              <a:t>’ </a:t>
            </a:r>
          </a:p>
        </p:txBody>
      </p:sp>
    </p:spTree>
    <p:extLst>
      <p:ext uri="{BB962C8B-B14F-4D97-AF65-F5344CB8AC3E}">
        <p14:creationId xmlns:p14="http://schemas.microsoft.com/office/powerpoint/2010/main" val="43538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Move="1" noResize="1"/>
          </p:cNvSpPr>
          <p:nvPr/>
        </p:nvSpPr>
        <p:spPr>
          <a:xfrm>
            <a:off x="252662" y="321173"/>
            <a:ext cx="5380684" cy="5896746"/>
          </a:xfrm>
          <a:prstGeom prst="rect">
            <a:avLst/>
          </a:prstGeom>
          <a:solidFill>
            <a:srgbClr val="000000">
              <a:alpha val="15000"/>
            </a:srgbClr>
          </a:solidFill>
          <a:ln w="127001">
            <a:solidFill>
              <a:srgbClr val="000000">
                <a:alpha val="10000"/>
              </a:srgbClr>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3" descr="A close up of text on a white background&#10;&#10;Description generated with high confidence"/>
          <p:cNvPicPr>
            <a:picLocks noChangeAspect="1"/>
          </p:cNvPicPr>
          <p:nvPr/>
        </p:nvPicPr>
        <p:blipFill>
          <a:blip r:embed="rId2"/>
          <a:stretch>
            <a:fillRect/>
          </a:stretch>
        </p:blipFill>
        <p:spPr>
          <a:xfrm>
            <a:off x="5865744" y="2690449"/>
            <a:ext cx="3155167" cy="3846377"/>
          </a:xfrm>
          <a:prstGeom prst="rect">
            <a:avLst/>
          </a:prstGeom>
          <a:noFill/>
          <a:ln>
            <a:noFill/>
          </a:ln>
        </p:spPr>
      </p:pic>
      <p:pic>
        <p:nvPicPr>
          <p:cNvPr id="4" name="Picture 4" descr="A close up of a logo&#10;&#10;Description generated with very high confidence"/>
          <p:cNvPicPr>
            <a:picLocks noChangeAspect="1"/>
          </p:cNvPicPr>
          <p:nvPr/>
        </p:nvPicPr>
        <p:blipFill>
          <a:blip r:embed="rId3"/>
          <a:stretch>
            <a:fillRect/>
          </a:stretch>
        </p:blipFill>
        <p:spPr>
          <a:xfrm>
            <a:off x="7723686" y="629583"/>
            <a:ext cx="894784" cy="1274161"/>
          </a:xfrm>
          <a:prstGeom prst="rect">
            <a:avLst/>
          </a:prstGeom>
          <a:noFill/>
          <a:ln>
            <a:noFill/>
          </a:ln>
        </p:spPr>
      </p:pic>
      <p:pic>
        <p:nvPicPr>
          <p:cNvPr id="5" name="Picture 2" descr="cid:image001.jpg@01D3B8B5.8822F4E0"/>
          <p:cNvPicPr>
            <a:picLocks noChangeAspect="1"/>
          </p:cNvPicPr>
          <p:nvPr/>
        </p:nvPicPr>
        <p:blipFill>
          <a:blip r:embed="rId4"/>
          <a:srcRect/>
          <a:stretch>
            <a:fillRect/>
          </a:stretch>
        </p:blipFill>
        <p:spPr>
          <a:xfrm>
            <a:off x="6458055" y="334424"/>
            <a:ext cx="1180179" cy="1999993"/>
          </a:xfrm>
          <a:prstGeom prst="rect">
            <a:avLst/>
          </a:prstGeom>
          <a:noFill/>
          <a:ln>
            <a:noFill/>
          </a:ln>
        </p:spPr>
      </p:pic>
      <p:pic>
        <p:nvPicPr>
          <p:cNvPr id="6" name="Content Placeholder 3"/>
          <p:cNvPicPr>
            <a:picLocks noChangeAspect="1"/>
          </p:cNvPicPr>
          <p:nvPr/>
        </p:nvPicPr>
        <p:blipFill>
          <a:blip r:embed="rId5"/>
          <a:stretch>
            <a:fillRect/>
          </a:stretch>
        </p:blipFill>
        <p:spPr>
          <a:xfrm>
            <a:off x="356087" y="524024"/>
            <a:ext cx="5191808" cy="5556735"/>
          </a:xfrm>
          <a:prstGeom prst="rect">
            <a:avLst/>
          </a:prstGeom>
          <a:noFill/>
          <a:ln>
            <a:noFill/>
          </a:ln>
        </p:spPr>
      </p:pic>
    </p:spTree>
    <p:extLst>
      <p:ext uri="{BB962C8B-B14F-4D97-AF65-F5344CB8AC3E}">
        <p14:creationId xmlns:p14="http://schemas.microsoft.com/office/powerpoint/2010/main" val="3291533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Five pillars and languages</a:t>
            </a:r>
          </a:p>
        </p:txBody>
      </p:sp>
      <p:graphicFrame>
        <p:nvGraphicFramePr>
          <p:cNvPr id="6" name="Diagram 5"/>
          <p:cNvGraphicFramePr/>
          <p:nvPr>
            <p:extLst>
              <p:ext uri="{D42A27DB-BD31-4B8C-83A1-F6EECF244321}">
                <p14:modId xmlns:p14="http://schemas.microsoft.com/office/powerpoint/2010/main" val="3233871877"/>
              </p:ext>
            </p:extLst>
          </p:nvPr>
        </p:nvGraphicFramePr>
        <p:xfrm>
          <a:off x="2123728" y="1268760"/>
          <a:ext cx="4752528"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idx="1"/>
          </p:nvPr>
        </p:nvSpPr>
        <p:spPr>
          <a:xfrm>
            <a:off x="611560" y="3717032"/>
            <a:ext cx="8280920" cy="2762537"/>
          </a:xfrm>
        </p:spPr>
        <p:txBody>
          <a:bodyPr/>
          <a:lstStyle/>
          <a:p>
            <a:r>
              <a:rPr lang="en-GB"/>
              <a:t>Nutrition: leave for last</a:t>
            </a:r>
          </a:p>
          <a:p>
            <a:r>
              <a:rPr lang="en-GB"/>
              <a:t>Hydration: remember your two phrases?</a:t>
            </a:r>
          </a:p>
          <a:p>
            <a:r>
              <a:rPr lang="en-GB"/>
              <a:t>Physical stimulation: next…</a:t>
            </a:r>
          </a:p>
        </p:txBody>
      </p:sp>
    </p:spTree>
    <p:extLst>
      <p:ext uri="{BB962C8B-B14F-4D97-AF65-F5344CB8AC3E}">
        <p14:creationId xmlns:p14="http://schemas.microsoft.com/office/powerpoint/2010/main" val="90974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23528" y="1196752"/>
            <a:ext cx="8229600" cy="1143000"/>
          </a:xfrm>
        </p:spPr>
        <p:txBody>
          <a:bodyPr>
            <a:normAutofit/>
          </a:bodyPr>
          <a:lstStyle/>
          <a:p>
            <a:r>
              <a:rPr lang="en-GB"/>
              <a:t>Body – Breath – Mind – Memory</a:t>
            </a:r>
          </a:p>
        </p:txBody>
      </p:sp>
    </p:spTree>
    <p:extLst>
      <p:ext uri="{BB962C8B-B14F-4D97-AF65-F5344CB8AC3E}">
        <p14:creationId xmlns:p14="http://schemas.microsoft.com/office/powerpoint/2010/main" val="39236328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close up of text on a white background&#10;&#10;Description generated with high confidence"/>
          <p:cNvPicPr>
            <a:picLocks noChangeAspect="1"/>
          </p:cNvPicPr>
          <p:nvPr/>
        </p:nvPicPr>
        <p:blipFill>
          <a:blip r:embed="rId2"/>
          <a:stretch>
            <a:fillRect/>
          </a:stretch>
        </p:blipFill>
        <p:spPr>
          <a:xfrm>
            <a:off x="417448" y="357805"/>
            <a:ext cx="5953862" cy="2919971"/>
          </a:xfrm>
          <a:prstGeom prst="rect">
            <a:avLst/>
          </a:prstGeom>
          <a:noFill/>
          <a:ln>
            <a:noFill/>
          </a:ln>
        </p:spPr>
      </p:pic>
      <p:pic>
        <p:nvPicPr>
          <p:cNvPr id="3" name="Picture 5" descr="A close up of a logo&#10;&#10;Description generated with very high confidence"/>
          <p:cNvPicPr>
            <a:picLocks noChangeAspect="1"/>
          </p:cNvPicPr>
          <p:nvPr/>
        </p:nvPicPr>
        <p:blipFill>
          <a:blip r:embed="rId3"/>
          <a:stretch>
            <a:fillRect/>
          </a:stretch>
        </p:blipFill>
        <p:spPr>
          <a:xfrm>
            <a:off x="6891191" y="640084"/>
            <a:ext cx="1676753" cy="1793403"/>
          </a:xfrm>
          <a:prstGeom prst="rect">
            <a:avLst/>
          </a:prstGeom>
          <a:noFill/>
          <a:ln>
            <a:noFill/>
          </a:ln>
        </p:spPr>
      </p:pic>
      <p:sp>
        <p:nvSpPr>
          <p:cNvPr id="4" name="Title 1"/>
          <p:cNvSpPr txBox="1">
            <a:spLocks noGrp="1"/>
          </p:cNvSpPr>
          <p:nvPr>
            <p:ph type="title"/>
          </p:nvPr>
        </p:nvSpPr>
        <p:spPr>
          <a:xfrm>
            <a:off x="105516" y="4943879"/>
            <a:ext cx="8598875" cy="1914131"/>
          </a:xfrm>
        </p:spPr>
        <p:txBody>
          <a:bodyPr anchor="b" anchorCtr="1">
            <a:normAutofit fontScale="90000"/>
          </a:bodyPr>
          <a:lstStyle/>
          <a:p>
            <a:pPr lvl="0"/>
            <a:br>
              <a:rPr lang="en-US" sz="3200" b="1">
                <a:solidFill>
                  <a:srgbClr val="203864"/>
                </a:solidFill>
              </a:rPr>
            </a:br>
            <a:r>
              <a:rPr lang="en-US" sz="3200" b="1">
                <a:solidFill>
                  <a:srgbClr val="203864"/>
                </a:solidFill>
              </a:rPr>
              <a:t>Series 2020/21 - Talk 4. </a:t>
            </a:r>
            <a:r>
              <a:rPr lang="en-GB" sz="3200" b="1" i="1">
                <a:solidFill>
                  <a:srgbClr val="203864"/>
                </a:solidFill>
              </a:rPr>
              <a:t>Learning languages and digital technologies in older age </a:t>
            </a:r>
            <a:br>
              <a:rPr lang="en-US" sz="3600" b="1">
                <a:solidFill>
                  <a:srgbClr val="203864"/>
                </a:solidFill>
              </a:rPr>
            </a:br>
            <a:br>
              <a:rPr lang="en-US" sz="3600" b="1">
                <a:solidFill>
                  <a:srgbClr val="203864"/>
                </a:solidFill>
              </a:rPr>
            </a:br>
            <a:r>
              <a:rPr lang="en-US" sz="2000" b="1">
                <a:solidFill>
                  <a:srgbClr val="767171"/>
                </a:solidFill>
              </a:rPr>
              <a:t>Dr Ursula Stickler, </a:t>
            </a:r>
            <a:br>
              <a:rPr lang="en-US" sz="2000" b="1">
                <a:solidFill>
                  <a:srgbClr val="767171"/>
                </a:solidFill>
              </a:rPr>
            </a:br>
            <a:r>
              <a:rPr lang="en-US" sz="2000" b="1">
                <a:solidFill>
                  <a:srgbClr val="767171"/>
                </a:solidFill>
              </a:rPr>
              <a:t>PhD, SFHEA,  Senior Lecturer in German</a:t>
            </a:r>
            <a:br>
              <a:rPr lang="en-US" sz="2000" b="1">
                <a:solidFill>
                  <a:srgbClr val="767171"/>
                </a:solidFill>
              </a:rPr>
            </a:br>
            <a:br>
              <a:rPr lang="en-US" sz="2000" b="1">
                <a:solidFill>
                  <a:srgbClr val="767171"/>
                </a:solidFill>
              </a:rPr>
            </a:br>
            <a:r>
              <a:rPr lang="en-US" sz="1600" b="1">
                <a:solidFill>
                  <a:srgbClr val="203864"/>
                </a:solidFill>
              </a:rPr>
              <a:t>School of Languages and Applied Linguistics</a:t>
            </a:r>
            <a:br>
              <a:rPr lang="en-US" sz="1600" b="1">
                <a:solidFill>
                  <a:srgbClr val="203864"/>
                </a:solidFill>
              </a:rPr>
            </a:br>
            <a:r>
              <a:rPr lang="en-US" sz="1600" b="1">
                <a:solidFill>
                  <a:srgbClr val="203864"/>
                </a:solidFill>
              </a:rPr>
              <a:t>Faculty of Wellbeing, Education and Language Studies</a:t>
            </a:r>
            <a:br>
              <a:rPr lang="en-US" sz="1600" b="1">
                <a:solidFill>
                  <a:srgbClr val="203864"/>
                </a:solidFill>
              </a:rPr>
            </a:br>
            <a:r>
              <a:rPr lang="en-US" sz="1600" b="1">
                <a:solidFill>
                  <a:srgbClr val="203864"/>
                </a:solidFill>
              </a:rPr>
              <a:t>The Open University</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1191" y="4451243"/>
            <a:ext cx="1403511" cy="2071268"/>
          </a:xfrm>
          <a:prstGeom prst="rect">
            <a:avLst/>
          </a:prstGeom>
        </p:spPr>
      </p:pic>
    </p:spTree>
    <p:extLst>
      <p:ext uri="{BB962C8B-B14F-4D97-AF65-F5344CB8AC3E}">
        <p14:creationId xmlns:p14="http://schemas.microsoft.com/office/powerpoint/2010/main" val="306725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Body – Breath – Mind – Memory</a:t>
            </a:r>
            <a:br>
              <a:rPr lang="en-GB"/>
            </a:br>
            <a:endParaRPr lang="en-GB"/>
          </a:p>
        </p:txBody>
      </p:sp>
      <p:sp>
        <p:nvSpPr>
          <p:cNvPr id="3" name="Content Placeholder 2"/>
          <p:cNvSpPr>
            <a:spLocks noGrp="1"/>
          </p:cNvSpPr>
          <p:nvPr>
            <p:ph idx="1"/>
          </p:nvPr>
        </p:nvSpPr>
        <p:spPr/>
        <p:txBody>
          <a:bodyPr/>
          <a:lstStyle/>
          <a:p>
            <a:r>
              <a:rPr lang="en-GB"/>
              <a:t>Speaking is a physical activity: involves breath, shaping the mouth, tongue, facial expression and often gesture</a:t>
            </a:r>
          </a:p>
          <a:p>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400049"/>
            <a:ext cx="4363896" cy="290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0825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Breath</a:t>
            </a:r>
          </a:p>
        </p:txBody>
      </p:sp>
      <p:sp>
        <p:nvSpPr>
          <p:cNvPr id="3" name="Content Placeholder 2"/>
          <p:cNvSpPr>
            <a:spLocks noGrp="1"/>
          </p:cNvSpPr>
          <p:nvPr>
            <p:ph idx="1"/>
          </p:nvPr>
        </p:nvSpPr>
        <p:spPr/>
        <p:txBody>
          <a:bodyPr/>
          <a:lstStyle/>
          <a:p>
            <a:r>
              <a:rPr lang="en-GB"/>
              <a:t>Bees’ breath: soothing and calming</a:t>
            </a:r>
          </a:p>
          <a:p>
            <a:pPr lvl="1"/>
            <a:r>
              <a:rPr lang="en-GB"/>
              <a:t>Open lips slightly, blow out a steady stream of air to make your lips vibrate. </a:t>
            </a:r>
          </a:p>
          <a:p>
            <a:pPr lvl="1"/>
            <a:r>
              <a:rPr lang="en-GB"/>
              <a:t>Sound of vvvvvvvvv</a:t>
            </a:r>
          </a:p>
          <a:p>
            <a:r>
              <a:rPr lang="en-GB"/>
              <a:t>Rolling Rs: stimulating</a:t>
            </a:r>
          </a:p>
          <a:p>
            <a:pPr lvl="1"/>
            <a:r>
              <a:rPr lang="en-GB"/>
              <a:t>Roll up your tongue to curl back to the top of your palate. Blow out air forcefully to make tongue vibrate very fast. Easier to start it with a T.</a:t>
            </a:r>
          </a:p>
          <a:p>
            <a:pPr lvl="1"/>
            <a:r>
              <a:rPr lang="en-GB"/>
              <a:t>Sound of Trrrrrrrr</a:t>
            </a:r>
          </a:p>
        </p:txBody>
      </p:sp>
      <p:pic>
        <p:nvPicPr>
          <p:cNvPr id="1026" name="Picture 2" descr="Bee, Insect, Sunflower, Yellow, Summ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764704"/>
            <a:ext cx="1596144" cy="10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592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Different language – different sounds</a:t>
            </a:r>
          </a:p>
        </p:txBody>
      </p:sp>
      <p:sp>
        <p:nvSpPr>
          <p:cNvPr id="3" name="Content Placeholder 2"/>
          <p:cNvSpPr>
            <a:spLocks noGrp="1"/>
          </p:cNvSpPr>
          <p:nvPr>
            <p:ph idx="1"/>
          </p:nvPr>
        </p:nvSpPr>
        <p:spPr/>
        <p:txBody>
          <a:bodyPr/>
          <a:lstStyle/>
          <a:p>
            <a:r>
              <a:rPr lang="en-GB"/>
              <a:t>Learning a language also means getting used to different sounds.</a:t>
            </a:r>
          </a:p>
          <a:p>
            <a:r>
              <a:rPr lang="en-GB"/>
              <a:t>Change of habit is “physical stimulation”</a:t>
            </a:r>
          </a:p>
          <a:p>
            <a:pPr marL="0" indent="0">
              <a:buNone/>
            </a:pPr>
            <a:endParaRPr lang="en-GB"/>
          </a:p>
          <a:p>
            <a:endParaRPr lang="en-GB"/>
          </a:p>
          <a:p>
            <a:endParaRPr lang="en-GB"/>
          </a:p>
        </p:txBody>
      </p:sp>
      <p:grpSp>
        <p:nvGrpSpPr>
          <p:cNvPr id="4" name="Group 3"/>
          <p:cNvGrpSpPr/>
          <p:nvPr/>
        </p:nvGrpSpPr>
        <p:grpSpPr>
          <a:xfrm>
            <a:off x="3635896" y="3789040"/>
            <a:ext cx="1728192" cy="2088232"/>
            <a:chOff x="1931294" y="1287227"/>
            <a:chExt cx="889938" cy="1160777"/>
          </a:xfrm>
        </p:grpSpPr>
        <p:sp>
          <p:nvSpPr>
            <p:cNvPr id="5" name="Rounded Rectangle 4"/>
            <p:cNvSpPr/>
            <p:nvPr/>
          </p:nvSpPr>
          <p:spPr>
            <a:xfrm>
              <a:off x="1931294" y="1287227"/>
              <a:ext cx="889938" cy="116077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1957359" y="1313292"/>
              <a:ext cx="837808" cy="1108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t>Physical stimulation</a:t>
              </a:r>
            </a:p>
          </p:txBody>
        </p:sp>
      </p:grpSp>
    </p:spTree>
    <p:extLst>
      <p:ext uri="{BB962C8B-B14F-4D97-AF65-F5344CB8AC3E}">
        <p14:creationId xmlns:p14="http://schemas.microsoft.com/office/powerpoint/2010/main" val="3782738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Sounds in German</a:t>
            </a:r>
          </a:p>
        </p:txBody>
      </p:sp>
      <p:sp>
        <p:nvSpPr>
          <p:cNvPr id="3" name="Text Placeholder 2"/>
          <p:cNvSpPr>
            <a:spLocks noGrp="1"/>
          </p:cNvSpPr>
          <p:nvPr>
            <p:ph type="body" idx="1"/>
          </p:nvPr>
        </p:nvSpPr>
        <p:spPr>
          <a:xfrm>
            <a:off x="467544" y="1340768"/>
            <a:ext cx="4040188" cy="639762"/>
          </a:xfrm>
        </p:spPr>
        <p:txBody>
          <a:bodyPr>
            <a:normAutofit/>
          </a:bodyPr>
          <a:lstStyle/>
          <a:p>
            <a:r>
              <a:rPr lang="en-GB" sz="2000"/>
              <a:t>Z in German: hiss like a cat “tzzz”</a:t>
            </a:r>
          </a:p>
        </p:txBody>
      </p:sp>
      <p:sp>
        <p:nvSpPr>
          <p:cNvPr id="5" name="Text Placeholder 4"/>
          <p:cNvSpPr>
            <a:spLocks noGrp="1"/>
          </p:cNvSpPr>
          <p:nvPr>
            <p:ph type="body" sz="quarter" idx="3"/>
          </p:nvPr>
        </p:nvSpPr>
        <p:spPr>
          <a:xfrm>
            <a:off x="4860032" y="1268760"/>
            <a:ext cx="4104456" cy="639762"/>
          </a:xfrm>
        </p:spPr>
        <p:txBody>
          <a:bodyPr>
            <a:normAutofit/>
          </a:bodyPr>
          <a:lstStyle/>
          <a:p>
            <a:r>
              <a:rPr lang="en-GB" sz="2000"/>
              <a:t>R in German: growl like a dog “rrrr”</a:t>
            </a:r>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3682752" cy="269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932040" y="1916832"/>
            <a:ext cx="2016224" cy="3033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39552" y="4725144"/>
            <a:ext cx="3096344" cy="646331"/>
          </a:xfrm>
          <a:prstGeom prst="rect">
            <a:avLst/>
          </a:prstGeom>
          <a:noFill/>
        </p:spPr>
        <p:txBody>
          <a:bodyPr wrap="square" rtlCol="0">
            <a:spAutoFit/>
          </a:bodyPr>
          <a:lstStyle/>
          <a:p>
            <a:r>
              <a:rPr lang="en-GB"/>
              <a:t>Zehn (10) - Zoo – Zucker (sugar) – Ziege (goat) </a:t>
            </a:r>
          </a:p>
        </p:txBody>
      </p:sp>
      <p:sp>
        <p:nvSpPr>
          <p:cNvPr id="9" name="TextBox 8"/>
          <p:cNvSpPr txBox="1"/>
          <p:nvPr/>
        </p:nvSpPr>
        <p:spPr>
          <a:xfrm>
            <a:off x="7308304" y="2403376"/>
            <a:ext cx="1512168" cy="1200329"/>
          </a:xfrm>
          <a:prstGeom prst="rect">
            <a:avLst/>
          </a:prstGeom>
          <a:noFill/>
        </p:spPr>
        <p:txBody>
          <a:bodyPr wrap="square" rtlCol="0">
            <a:spAutoFit/>
          </a:bodyPr>
          <a:lstStyle/>
          <a:p>
            <a:r>
              <a:rPr lang="en-GB"/>
              <a:t>rot (red) – </a:t>
            </a:r>
            <a:br>
              <a:rPr lang="en-GB"/>
            </a:br>
            <a:r>
              <a:rPr lang="en-GB"/>
              <a:t>Kraut (cabbage) – Braut (bride)</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629133"/>
            <a:ext cx="2860923" cy="1907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563888" y="5064013"/>
            <a:ext cx="2376264" cy="646331"/>
          </a:xfrm>
          <a:prstGeom prst="rect">
            <a:avLst/>
          </a:prstGeom>
          <a:noFill/>
        </p:spPr>
        <p:txBody>
          <a:bodyPr wrap="square" rtlCol="0">
            <a:spAutoFit/>
          </a:bodyPr>
          <a:lstStyle/>
          <a:p>
            <a:r>
              <a:rPr lang="en-GB" b="1"/>
              <a:t>Ü in German: Umlaut – kissy mouth</a:t>
            </a:r>
          </a:p>
        </p:txBody>
      </p:sp>
      <p:sp>
        <p:nvSpPr>
          <p:cNvPr id="11" name="TextBox 10"/>
          <p:cNvSpPr txBox="1"/>
          <p:nvPr/>
        </p:nvSpPr>
        <p:spPr>
          <a:xfrm>
            <a:off x="3851920" y="6093296"/>
            <a:ext cx="1944216" cy="646331"/>
          </a:xfrm>
          <a:prstGeom prst="rect">
            <a:avLst/>
          </a:prstGeom>
          <a:noFill/>
        </p:spPr>
        <p:txBody>
          <a:bodyPr wrap="square" rtlCol="0">
            <a:spAutoFit/>
          </a:bodyPr>
          <a:lstStyle/>
          <a:p>
            <a:r>
              <a:rPr lang="en-GB"/>
              <a:t>Küche (kitchen) - Müsli</a:t>
            </a:r>
          </a:p>
        </p:txBody>
      </p:sp>
    </p:spTree>
    <p:extLst>
      <p:ext uri="{BB962C8B-B14F-4D97-AF65-F5344CB8AC3E}">
        <p14:creationId xmlns:p14="http://schemas.microsoft.com/office/powerpoint/2010/main" val="1378735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Tongue twisters</a:t>
            </a:r>
          </a:p>
        </p:txBody>
      </p:sp>
      <p:sp>
        <p:nvSpPr>
          <p:cNvPr id="8" name="Content Placeholder 7"/>
          <p:cNvSpPr>
            <a:spLocks noGrp="1"/>
          </p:cNvSpPr>
          <p:nvPr>
            <p:ph idx="1"/>
          </p:nvPr>
        </p:nvSpPr>
        <p:spPr>
          <a:xfrm>
            <a:off x="457200" y="1340768"/>
            <a:ext cx="8229600" cy="4785399"/>
          </a:xfrm>
        </p:spPr>
        <p:txBody>
          <a:bodyPr>
            <a:normAutofit fontScale="62500" lnSpcReduction="20000"/>
          </a:bodyPr>
          <a:lstStyle/>
          <a:p>
            <a:pPr marL="0" indent="0">
              <a:buNone/>
            </a:pPr>
            <a:r>
              <a:rPr lang="en-GB"/>
              <a:t>For a challenge, take a few minutes to practise:</a:t>
            </a:r>
          </a:p>
          <a:p>
            <a:pPr marL="0" indent="0">
              <a:buNone/>
            </a:pPr>
            <a:endParaRPr lang="en-GB"/>
          </a:p>
          <a:p>
            <a:pPr marL="0" indent="0">
              <a:buNone/>
            </a:pPr>
            <a:r>
              <a:rPr lang="en-GB"/>
              <a:t>„Zehn Ziegen zogen zehn Zentner Zucker zum Zoo.”</a:t>
            </a:r>
          </a:p>
          <a:p>
            <a:pPr marL="0" indent="0">
              <a:buNone/>
            </a:pPr>
            <a:r>
              <a:rPr lang="en-GB"/>
              <a:t>(Ten goats pulled ten tons of sugar to the zoo.)</a:t>
            </a:r>
          </a:p>
          <a:p>
            <a:pPr marL="0" indent="0">
              <a:buNone/>
            </a:pPr>
            <a:r>
              <a:rPr lang="en-GB"/>
              <a:t>„Blaukraut bleibt Blaukraut und Brautkleid bleibt Brautkleid.”</a:t>
            </a:r>
          </a:p>
          <a:p>
            <a:pPr marL="0" indent="0">
              <a:buNone/>
            </a:pPr>
            <a:r>
              <a:rPr lang="en-GB"/>
              <a:t>(red cabbage is red cabbage and a bridal dress is a bridal dress)</a:t>
            </a:r>
          </a:p>
          <a:p>
            <a:pPr marL="0" indent="0">
              <a:buNone/>
            </a:pPr>
            <a:endParaRPr lang="en-GB"/>
          </a:p>
          <a:p>
            <a:pPr marL="0" indent="0">
              <a:buNone/>
            </a:pPr>
            <a:r>
              <a:rPr lang="en-GB"/>
              <a:t>“Erre con erre guitarra, erre con erre barril. Rápido corren los carros, cargados de azúcar del ferrocarril.”</a:t>
            </a:r>
          </a:p>
          <a:p>
            <a:pPr marL="0" indent="0">
              <a:buNone/>
            </a:pPr>
            <a:r>
              <a:rPr lang="en-GB"/>
              <a:t>(R and r guitar, r and r barrel. The carts roll along quickly, laden with sugar from the train.)</a:t>
            </a:r>
          </a:p>
          <a:p>
            <a:pPr marL="0" indent="0">
              <a:buNone/>
            </a:pPr>
            <a:endParaRPr lang="en-GB"/>
          </a:p>
          <a:p>
            <a:r>
              <a:rPr lang="en-GB"/>
              <a:t>Send me English tongue twisters in the textchat.</a:t>
            </a:r>
          </a:p>
          <a:p>
            <a:endParaRPr lang="en-GB"/>
          </a:p>
          <a:p>
            <a:pPr marL="0" indent="0">
              <a:buNone/>
            </a:pPr>
            <a:r>
              <a:rPr lang="en-GB"/>
              <a:t>And if you’d like more:</a:t>
            </a:r>
          </a:p>
          <a:p>
            <a:pPr marL="0" indent="0">
              <a:buNone/>
            </a:pPr>
            <a:r>
              <a:rPr lang="en-GB">
                <a:hlinkClick r:id="rId2"/>
              </a:rPr>
              <a:t>https://www.youtube.com/watch?v=gG62zay3kck</a:t>
            </a:r>
            <a:endParaRPr lang="en-GB"/>
          </a:p>
          <a:p>
            <a:endParaRPr lang="en-GB"/>
          </a:p>
        </p:txBody>
      </p:sp>
    </p:spTree>
    <p:extLst>
      <p:ext uri="{BB962C8B-B14F-4D97-AF65-F5344CB8AC3E}">
        <p14:creationId xmlns:p14="http://schemas.microsoft.com/office/powerpoint/2010/main" val="118577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67544" y="908720"/>
            <a:ext cx="8229600" cy="1143000"/>
          </a:xfrm>
        </p:spPr>
        <p:txBody>
          <a:bodyPr>
            <a:normAutofit/>
          </a:bodyPr>
          <a:lstStyle/>
          <a:p>
            <a:r>
              <a:rPr lang="en-GB"/>
              <a:t>Stress – in a good sense </a:t>
            </a:r>
          </a:p>
        </p:txBody>
      </p:sp>
    </p:spTree>
    <p:extLst>
      <p:ext uri="{BB962C8B-B14F-4D97-AF65-F5344CB8AC3E}">
        <p14:creationId xmlns:p14="http://schemas.microsoft.com/office/powerpoint/2010/main" val="387027580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Stress in languages </a:t>
            </a:r>
          </a:p>
        </p:txBody>
      </p:sp>
      <p:sp>
        <p:nvSpPr>
          <p:cNvPr id="3" name="Content Placeholder 2"/>
          <p:cNvSpPr>
            <a:spLocks noGrp="1"/>
          </p:cNvSpPr>
          <p:nvPr>
            <p:ph idx="1"/>
          </p:nvPr>
        </p:nvSpPr>
        <p:spPr/>
        <p:txBody>
          <a:bodyPr>
            <a:normAutofit fontScale="92500" lnSpcReduction="20000"/>
          </a:bodyPr>
          <a:lstStyle/>
          <a:p>
            <a:r>
              <a:rPr lang="en-GB"/>
              <a:t>Languages are stressed. Not in a bad sense.</a:t>
            </a:r>
          </a:p>
          <a:p>
            <a:r>
              <a:rPr lang="en-GB"/>
              <a:t>Languages have rhythm patterns specific to their type.</a:t>
            </a:r>
          </a:p>
          <a:p>
            <a:r>
              <a:rPr lang="en-GB" b="1"/>
              <a:t>Stress Timed vs. Syllable Timed</a:t>
            </a:r>
          </a:p>
          <a:p>
            <a:r>
              <a:rPr lang="en-GB"/>
              <a:t>Stress times languages, like English, take longer for parts of a word that are emphasised (The rain in Spain stays mainly on the plain.)</a:t>
            </a:r>
          </a:p>
          <a:p>
            <a:r>
              <a:rPr lang="en-GB"/>
              <a:t>Syllable times languages (like Spanish or Italian) take the same time for every syllable</a:t>
            </a:r>
          </a:p>
          <a:p>
            <a:r>
              <a:rPr lang="en-GB"/>
              <a:t>Remember: ordering beer in German and Spanish</a:t>
            </a:r>
          </a:p>
        </p:txBody>
      </p:sp>
    </p:spTree>
    <p:extLst>
      <p:ext uri="{BB962C8B-B14F-4D97-AF65-F5344CB8AC3E}">
        <p14:creationId xmlns:p14="http://schemas.microsoft.com/office/powerpoint/2010/main" val="1788748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67544" y="908720"/>
            <a:ext cx="8229600" cy="1143000"/>
          </a:xfrm>
        </p:spPr>
        <p:txBody>
          <a:bodyPr>
            <a:normAutofit/>
          </a:bodyPr>
          <a:lstStyle/>
          <a:p>
            <a:r>
              <a:rPr lang="en-GB"/>
              <a:t>Digital tools in COVID times</a:t>
            </a:r>
          </a:p>
        </p:txBody>
      </p:sp>
    </p:spTree>
    <p:extLst>
      <p:ext uri="{BB962C8B-B14F-4D97-AF65-F5344CB8AC3E}">
        <p14:creationId xmlns:p14="http://schemas.microsoft.com/office/powerpoint/2010/main" val="318289783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body" idx="1"/>
          </p:nvPr>
        </p:nvSpPr>
        <p:spPr>
          <a:xfrm>
            <a:off x="167521" y="1164170"/>
            <a:ext cx="3133026" cy="5544616"/>
          </a:xfrm>
          <a:prstGeom prst="rect">
            <a:avLst/>
          </a:prstGeom>
          <a:noFill/>
          <a:ln>
            <a:noFill/>
          </a:ln>
        </p:spPr>
        <p:txBody>
          <a:bodyPr wrap="square" lIns="91425" tIns="45700" rIns="91425" bIns="45700" anchor="t" anchorCtr="0">
            <a:noAutofit/>
          </a:bodyPr>
          <a:lstStyle/>
          <a:p>
            <a:pPr marL="0" marR="0" lvl="0" indent="-152400" algn="l" rtl="0">
              <a:lnSpc>
                <a:spcPct val="90000"/>
              </a:lnSpc>
              <a:spcBef>
                <a:spcPts val="480"/>
              </a:spcBef>
              <a:spcAft>
                <a:spcPts val="0"/>
              </a:spcAft>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ct val="100000"/>
              <a:buFont typeface="Arial"/>
              <a:buChar char="•"/>
            </a:pPr>
            <a:r>
              <a:rPr lang="en-GB" sz="2400" b="0" i="0" u="none" strike="noStrike" cap="none" dirty="0">
                <a:solidFill>
                  <a:schemeClr val="dk1"/>
                </a:solidFill>
                <a:latin typeface="Calibri"/>
                <a:ea typeface="Calibri"/>
                <a:cs typeface="Calibri"/>
                <a:sym typeface="Calibri"/>
              </a:rPr>
              <a:t>Plethora of online tools and options</a:t>
            </a:r>
          </a:p>
          <a:p>
            <a:pPr marL="0" marR="0" lvl="0" indent="-152400" algn="l" rtl="0">
              <a:lnSpc>
                <a:spcPct val="90000"/>
              </a:lnSpc>
              <a:spcBef>
                <a:spcPts val="480"/>
              </a:spcBef>
              <a:spcAft>
                <a:spcPts val="0"/>
              </a:spcAft>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ct val="100000"/>
              <a:buFont typeface="Arial"/>
              <a:buChar char="•"/>
            </a:pPr>
            <a:r>
              <a:rPr lang="en-GB" sz="2400" b="0" i="0" u="none" strike="noStrike" cap="none" dirty="0">
                <a:solidFill>
                  <a:schemeClr val="dk1"/>
                </a:solidFill>
                <a:latin typeface="Calibri"/>
                <a:ea typeface="Calibri"/>
                <a:cs typeface="Calibri"/>
                <a:sym typeface="Calibri"/>
              </a:rPr>
              <a:t>New </a:t>
            </a:r>
            <a:r>
              <a:rPr lang="en-GB" sz="2400" b="0" i="0" u="none" strike="noStrike" cap="none">
                <a:solidFill>
                  <a:schemeClr val="dk1"/>
                </a:solidFill>
                <a:latin typeface="Calibri"/>
                <a:ea typeface="Calibri"/>
                <a:cs typeface="Calibri"/>
                <a:sym typeface="Calibri"/>
              </a:rPr>
              <a:t>tools every day</a:t>
            </a:r>
            <a:endParaRPr lang="en-GB" sz="2400" b="0" i="0" u="none" strike="noStrike" cap="none" dirty="0">
              <a:solidFill>
                <a:schemeClr val="dk1"/>
              </a:solidFill>
              <a:latin typeface="Calibri"/>
              <a:ea typeface="Calibri"/>
              <a:cs typeface="Calibri"/>
              <a:sym typeface="Calibri"/>
            </a:endParaRPr>
          </a:p>
          <a:p>
            <a:pPr marL="0" marR="0" lvl="0" indent="-152400" algn="l" rtl="0">
              <a:lnSpc>
                <a:spcPct val="90000"/>
              </a:lnSpc>
              <a:spcBef>
                <a:spcPts val="480"/>
              </a:spcBef>
              <a:spcAft>
                <a:spcPts val="0"/>
              </a:spcAft>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ct val="100000"/>
              <a:buFont typeface="Arial"/>
              <a:buChar char="•"/>
            </a:pPr>
            <a:r>
              <a:rPr lang="en-GB" sz="2400">
                <a:solidFill>
                  <a:schemeClr val="dk1"/>
                </a:solidFill>
                <a:latin typeface="Calibri"/>
                <a:ea typeface="Calibri"/>
                <a:cs typeface="Calibri"/>
                <a:sym typeface="Calibri"/>
              </a:rPr>
              <a:t>Particularly important in times of physical distancing</a:t>
            </a:r>
          </a:p>
          <a:p>
            <a:pPr marL="342900" marR="0" lvl="0" indent="-342900" algn="l" rtl="0">
              <a:lnSpc>
                <a:spcPct val="90000"/>
              </a:lnSpc>
              <a:spcBef>
                <a:spcPts val="480"/>
              </a:spcBef>
              <a:spcAft>
                <a:spcPts val="0"/>
              </a:spcAft>
              <a:buClr>
                <a:schemeClr val="dk1"/>
              </a:buClr>
              <a:buSzPct val="100000"/>
              <a:buFont typeface="Arial"/>
              <a:buChar char="•"/>
            </a:pPr>
            <a:endParaRPr lang="en-GB" sz="2400" b="0" i="0" u="none" strike="noStrike" cap="none">
              <a:solidFill>
                <a:schemeClr val="dk1"/>
              </a:solidFill>
              <a:latin typeface="Calibri"/>
              <a:ea typeface="Calibri"/>
              <a:cs typeface="Calibri"/>
              <a:sym typeface="Calibri"/>
            </a:endParaRPr>
          </a:p>
          <a:p>
            <a:pPr lvl="0">
              <a:lnSpc>
                <a:spcPct val="90000"/>
              </a:lnSpc>
              <a:spcBef>
                <a:spcPts val="480"/>
              </a:spcBef>
              <a:buClr>
                <a:schemeClr val="dk1"/>
              </a:buClr>
              <a:buSzPct val="100000"/>
              <a:buFont typeface="Arial"/>
              <a:buChar char="•"/>
            </a:pPr>
            <a:r>
              <a:rPr lang="en-GB" sz="2400">
                <a:solidFill>
                  <a:schemeClr val="dk1"/>
                </a:solidFill>
                <a:latin typeface="Calibri"/>
                <a:ea typeface="Calibri"/>
                <a:cs typeface="Calibri"/>
                <a:sym typeface="Calibri"/>
              </a:rPr>
              <a:t>Remain </a:t>
            </a:r>
            <a:r>
              <a:rPr lang="en-GB" sz="2400">
                <a:solidFill>
                  <a:schemeClr val="dk1"/>
                </a:solidFill>
                <a:ea typeface="Calibri"/>
                <a:cs typeface="Calibri"/>
                <a:sym typeface="Calibri"/>
              </a:rPr>
              <a:t>socially connected</a:t>
            </a:r>
            <a:endParaRPr lang="en-GB" sz="2400" b="0" i="0" u="none" strike="noStrike" cap="none" dirty="0">
              <a:solidFill>
                <a:schemeClr val="dk1"/>
              </a:solidFill>
              <a:latin typeface="Calibri"/>
              <a:ea typeface="Calibri"/>
              <a:cs typeface="Calibri"/>
              <a:sym typeface="Calibri"/>
            </a:endParaRPr>
          </a:p>
        </p:txBody>
      </p:sp>
      <p:pic>
        <p:nvPicPr>
          <p:cNvPr id="614" name="Shape 614"/>
          <p:cNvPicPr preferRelativeResize="0"/>
          <p:nvPr/>
        </p:nvPicPr>
        <p:blipFill rotWithShape="1">
          <a:blip r:embed="rId3">
            <a:alphaModFix/>
          </a:blip>
          <a:srcRect/>
          <a:stretch/>
        </p:blipFill>
        <p:spPr>
          <a:xfrm>
            <a:off x="3336365" y="476697"/>
            <a:ext cx="5443473" cy="6232114"/>
          </a:xfrm>
          <a:prstGeom prst="rect">
            <a:avLst/>
          </a:prstGeom>
          <a:noFill/>
          <a:ln>
            <a:noFill/>
          </a:ln>
        </p:spPr>
      </p:pic>
    </p:spTree>
    <p:extLst>
      <p:ext uri="{BB962C8B-B14F-4D97-AF65-F5344CB8AC3E}">
        <p14:creationId xmlns:p14="http://schemas.microsoft.com/office/powerpoint/2010/main" val="2017850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p:nvPr/>
        </p:nvSpPr>
        <p:spPr>
          <a:xfrm>
            <a:off x="245575" y="657475"/>
            <a:ext cx="8673600" cy="60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700" b="1">
                <a:solidFill>
                  <a:srgbClr val="002060"/>
                </a:solidFill>
                <a:latin typeface="Calibri"/>
                <a:ea typeface="Calibri"/>
                <a:cs typeface="Calibri"/>
                <a:sym typeface="Calibri"/>
              </a:rPr>
              <a:t>Top 10 tool types for language teaching</a:t>
            </a:r>
          </a:p>
          <a:p>
            <a:pPr marL="0" marR="0" lvl="0" indent="0" algn="ctr" rtl="0">
              <a:lnSpc>
                <a:spcPct val="100000"/>
              </a:lnSpc>
              <a:spcBef>
                <a:spcPts val="0"/>
              </a:spcBef>
              <a:spcAft>
                <a:spcPts val="0"/>
              </a:spcAft>
              <a:buClr>
                <a:srgbClr val="000000"/>
              </a:buClr>
              <a:buSzPts val="1400"/>
              <a:buFont typeface="Arial"/>
              <a:buNone/>
            </a:pPr>
            <a:r>
              <a:rPr lang="en-US" sz="2000" b="1">
                <a:solidFill>
                  <a:srgbClr val="002060"/>
                </a:solidFill>
                <a:latin typeface="Calibri"/>
                <a:ea typeface="Calibri"/>
                <a:cs typeface="Calibri"/>
                <a:sym typeface="Calibri"/>
              </a:rPr>
              <a:t>(based on responses from 1578 English teachers during Corona Crisis)</a:t>
            </a:r>
            <a:endParaRPr sz="2000" b="1">
              <a:solidFill>
                <a:srgbClr val="002060"/>
              </a:solidFill>
              <a:latin typeface="Calibri"/>
              <a:ea typeface="Calibri"/>
              <a:cs typeface="Calibri"/>
              <a:sym typeface="Calibri"/>
            </a:endParaRPr>
          </a:p>
        </p:txBody>
      </p:sp>
      <p:graphicFrame>
        <p:nvGraphicFramePr>
          <p:cNvPr id="117" name="Google Shape;117;p18"/>
          <p:cNvGraphicFramePr/>
          <p:nvPr>
            <p:extLst>
              <p:ext uri="{D42A27DB-BD31-4B8C-83A1-F6EECF244321}">
                <p14:modId xmlns:p14="http://schemas.microsoft.com/office/powerpoint/2010/main" val="1143126960"/>
              </p:ext>
            </p:extLst>
          </p:nvPr>
        </p:nvGraphicFramePr>
        <p:xfrm>
          <a:off x="914800" y="1630650"/>
          <a:ext cx="7314400" cy="4103170"/>
        </p:xfrm>
        <a:graphic>
          <a:graphicData uri="http://schemas.openxmlformats.org/drawingml/2006/table">
            <a:tbl>
              <a:tblPr>
                <a:noFill/>
              </a:tblPr>
              <a:tblGrid>
                <a:gridCol w="3042550">
                  <a:extLst>
                    <a:ext uri="{9D8B030D-6E8A-4147-A177-3AD203B41FA5}">
                      <a16:colId xmlns:a16="http://schemas.microsoft.com/office/drawing/2014/main" val="20000"/>
                    </a:ext>
                  </a:extLst>
                </a:gridCol>
                <a:gridCol w="2112675">
                  <a:extLst>
                    <a:ext uri="{9D8B030D-6E8A-4147-A177-3AD203B41FA5}">
                      <a16:colId xmlns:a16="http://schemas.microsoft.com/office/drawing/2014/main" val="20001"/>
                    </a:ext>
                  </a:extLst>
                </a:gridCol>
                <a:gridCol w="2159175">
                  <a:extLst>
                    <a:ext uri="{9D8B030D-6E8A-4147-A177-3AD203B41FA5}">
                      <a16:colId xmlns:a16="http://schemas.microsoft.com/office/drawing/2014/main" val="20002"/>
                    </a:ext>
                  </a:extLst>
                </a:gridCol>
              </a:tblGrid>
              <a:tr h="375500">
                <a:tc>
                  <a:txBody>
                    <a:bodyPr/>
                    <a:lstStyle/>
                    <a:p>
                      <a:pPr marL="0" lvl="0" indent="0" algn="ctr" rtl="0">
                        <a:spcBef>
                          <a:spcPts val="0"/>
                        </a:spcBef>
                        <a:spcAft>
                          <a:spcPts val="0"/>
                        </a:spcAft>
                        <a:buNone/>
                      </a:pPr>
                      <a:r>
                        <a:rPr lang="en-US" b="1"/>
                        <a:t>Tool type</a:t>
                      </a:r>
                      <a:endParaRPr b="1"/>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lvl="0" indent="0" algn="ctr" rtl="0">
                        <a:spcBef>
                          <a:spcPts val="0"/>
                        </a:spcBef>
                        <a:spcAft>
                          <a:spcPts val="0"/>
                        </a:spcAft>
                        <a:buNone/>
                      </a:pPr>
                      <a:r>
                        <a:rPr lang="en-US" b="1"/>
                        <a:t>Examples</a:t>
                      </a:r>
                      <a:endParaRPr b="1"/>
                    </a:p>
                  </a:txBody>
                  <a:tcPr marL="91425" marR="91425" marT="91425" marB="91425">
                    <a:lnL w="9525" cap="flat" cmpd="sng">
                      <a:solidFill>
                        <a:srgbClr val="002060"/>
                      </a:solidFill>
                      <a:prstDash val="solid"/>
                      <a:round/>
                      <a:headEnd type="none" w="sm" len="sm"/>
                      <a:tailEnd type="none" w="sm" len="sm"/>
                    </a:lnL>
                    <a:lnR w="9525" cap="flat" cmpd="sng">
                      <a:solidFill>
                        <a:srgbClr val="002060"/>
                      </a:solidFill>
                      <a:prstDash val="solid"/>
                      <a:round/>
                      <a:headEnd type="none" w="sm" len="sm"/>
                      <a:tailEnd type="none" w="sm" len="sm"/>
                    </a:lnR>
                    <a:lnT w="9525" cap="flat" cmpd="sng">
                      <a:solidFill>
                        <a:srgbClr val="00206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64600">
                <a:tc>
                  <a:txBody>
                    <a:bodyPr/>
                    <a:lstStyle/>
                    <a:p>
                      <a:pPr marL="0" marR="0" lvl="0" indent="0" algn="l" rtl="0">
                        <a:lnSpc>
                          <a:spcPct val="115000"/>
                        </a:lnSpc>
                        <a:spcBef>
                          <a:spcPts val="0"/>
                        </a:spcBef>
                        <a:spcAft>
                          <a:spcPts val="0"/>
                        </a:spcAft>
                        <a:buNone/>
                      </a:pPr>
                      <a:r>
                        <a:rPr lang="en-US" sz="1300" b="1">
                          <a:solidFill>
                            <a:srgbClr val="333E48"/>
                          </a:solidFill>
                        </a:rPr>
                        <a:t>Quiz maker</a:t>
                      </a:r>
                      <a:endParaRPr sz="13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300">
                          <a:solidFill>
                            <a:srgbClr val="333E48"/>
                          </a:solidFill>
                        </a:rPr>
                        <a:t>Mentimeter</a:t>
                      </a:r>
                      <a:endParaRPr sz="13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None/>
                      </a:pPr>
                      <a:r>
                        <a:rPr lang="en-US" sz="1300">
                          <a:solidFill>
                            <a:srgbClr val="333E48"/>
                          </a:solidFill>
                        </a:rPr>
                        <a:t>Socrative</a:t>
                      </a:r>
                      <a:endParaRPr sz="1300">
                        <a:solidFill>
                          <a:srgbClr val="333E4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64600">
                <a:tc>
                  <a:txBody>
                    <a:bodyPr/>
                    <a:lstStyle/>
                    <a:p>
                      <a:pPr marL="0" marR="0" lvl="0" indent="0" algn="l" rtl="0">
                        <a:lnSpc>
                          <a:spcPct val="115000"/>
                        </a:lnSpc>
                        <a:spcBef>
                          <a:spcPts val="0"/>
                        </a:spcBef>
                        <a:spcAft>
                          <a:spcPts val="0"/>
                        </a:spcAft>
                        <a:buNone/>
                      </a:pPr>
                      <a:r>
                        <a:rPr lang="en-US" sz="1300" b="1">
                          <a:solidFill>
                            <a:srgbClr val="333E48"/>
                          </a:solidFill>
                        </a:rPr>
                        <a:t>Games app</a:t>
                      </a:r>
                      <a:endParaRPr sz="13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300"/>
                        <a:t>Kahoot!</a:t>
                      </a:r>
                      <a:endParaRPr sz="13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Clr>
                          <a:schemeClr val="dk1"/>
                        </a:buClr>
                        <a:buSzPts val="1100"/>
                        <a:buFont typeface="Arial"/>
                        <a:buNone/>
                      </a:pPr>
                      <a:r>
                        <a:rPr lang="en-US" sz="1300" b="0" u="none">
                          <a:solidFill>
                            <a:schemeClr val="tx1"/>
                          </a:solidFill>
                        </a:rPr>
                        <a:t>Akinator</a:t>
                      </a:r>
                      <a:endParaRPr sz="1300" b="0" u="none">
                        <a:solidFill>
                          <a:schemeClr val="tx1"/>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4600">
                <a:tc>
                  <a:txBody>
                    <a:bodyPr/>
                    <a:lstStyle/>
                    <a:p>
                      <a:pPr marL="0" marR="0" lvl="0" indent="0" algn="l" rtl="0">
                        <a:lnSpc>
                          <a:spcPct val="115000"/>
                        </a:lnSpc>
                        <a:spcBef>
                          <a:spcPts val="0"/>
                        </a:spcBef>
                        <a:spcAft>
                          <a:spcPts val="0"/>
                        </a:spcAft>
                        <a:buNone/>
                      </a:pPr>
                      <a:r>
                        <a:rPr lang="en-US" sz="1300" b="1">
                          <a:solidFill>
                            <a:srgbClr val="333E48"/>
                          </a:solidFill>
                        </a:rPr>
                        <a:t>Audio record/edit/</a:t>
                      </a:r>
                      <a:r>
                        <a:rPr lang="en-US" sz="1300" b="1"/>
                        <a:t>share</a:t>
                      </a:r>
                      <a:endParaRPr sz="1300" b="1">
                        <a:solidFill>
                          <a:srgbClr val="333E4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300">
                          <a:solidFill>
                            <a:srgbClr val="333E48"/>
                          </a:solidFill>
                        </a:rPr>
                        <a:t>Audacity</a:t>
                      </a:r>
                      <a:endParaRPr sz="13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300"/>
                        <a:t>Vocaroo</a:t>
                      </a:r>
                      <a:endParaRPr sz="13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4600">
                <a:tc>
                  <a:txBody>
                    <a:bodyPr/>
                    <a:lstStyle/>
                    <a:p>
                      <a:pPr marL="0" marR="0" lvl="0" indent="0" algn="l" rtl="0">
                        <a:lnSpc>
                          <a:spcPct val="115000"/>
                        </a:lnSpc>
                        <a:spcBef>
                          <a:spcPts val="0"/>
                        </a:spcBef>
                        <a:spcAft>
                          <a:spcPts val="0"/>
                        </a:spcAft>
                        <a:buNone/>
                      </a:pPr>
                      <a:r>
                        <a:rPr lang="en-US" sz="1300" b="1"/>
                        <a:t>Question/answer management</a:t>
                      </a:r>
                      <a:endParaRPr sz="13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300">
                          <a:solidFill>
                            <a:srgbClr val="333E48"/>
                          </a:solidFill>
                        </a:rPr>
                        <a:t>Moodle</a:t>
                      </a:r>
                      <a:endParaRPr sz="1300">
                        <a:solidFill>
                          <a:srgbClr val="333E4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300"/>
                        <a:t>Google Classroom</a:t>
                      </a:r>
                      <a:endParaRPr sz="13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4600">
                <a:tc>
                  <a:txBody>
                    <a:bodyPr/>
                    <a:lstStyle/>
                    <a:p>
                      <a:pPr marL="0" marR="0" lvl="0" indent="0" algn="l" rtl="0">
                        <a:lnSpc>
                          <a:spcPct val="115000"/>
                        </a:lnSpc>
                        <a:spcBef>
                          <a:spcPts val="0"/>
                        </a:spcBef>
                        <a:spcAft>
                          <a:spcPts val="0"/>
                        </a:spcAft>
                        <a:buNone/>
                      </a:pPr>
                      <a:r>
                        <a:rPr lang="en-US" sz="1300" b="1"/>
                        <a:t>File sharing/syncing</a:t>
                      </a:r>
                      <a:endParaRPr sz="13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300">
                          <a:solidFill>
                            <a:srgbClr val="333E48"/>
                          </a:solidFill>
                        </a:rPr>
                        <a:t>Google Docs</a:t>
                      </a:r>
                      <a:endParaRPr sz="1300">
                        <a:solidFill>
                          <a:srgbClr val="333E4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300"/>
                        <a:t>Dropbox</a:t>
                      </a:r>
                      <a:endParaRPr sz="13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64600">
                <a:tc>
                  <a:txBody>
                    <a:bodyPr/>
                    <a:lstStyle/>
                    <a:p>
                      <a:pPr marL="0" marR="0" lvl="0" indent="0" algn="l" rtl="0">
                        <a:lnSpc>
                          <a:spcPct val="115000"/>
                        </a:lnSpc>
                        <a:spcBef>
                          <a:spcPts val="0"/>
                        </a:spcBef>
                        <a:spcAft>
                          <a:spcPts val="0"/>
                        </a:spcAft>
                        <a:buNone/>
                      </a:pPr>
                      <a:r>
                        <a:rPr lang="en-US" sz="1300" b="1"/>
                        <a:t>Crossword puzzle creator</a:t>
                      </a:r>
                      <a:endParaRPr sz="13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300">
                          <a:solidFill>
                            <a:srgbClr val="333E48"/>
                          </a:solidFill>
                        </a:rPr>
                        <a:t>EclipseCrossword</a:t>
                      </a:r>
                      <a:endParaRPr sz="1300">
                        <a:solidFill>
                          <a:srgbClr val="333E4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300"/>
                        <a:t>LearningApps</a:t>
                      </a:r>
                      <a:endParaRPr sz="13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64600">
                <a:tc>
                  <a:txBody>
                    <a:bodyPr/>
                    <a:lstStyle/>
                    <a:p>
                      <a:pPr marL="0" marR="0" lvl="0" indent="0" algn="l" rtl="0">
                        <a:lnSpc>
                          <a:spcPct val="115000"/>
                        </a:lnSpc>
                        <a:spcBef>
                          <a:spcPts val="0"/>
                        </a:spcBef>
                        <a:spcAft>
                          <a:spcPts val="0"/>
                        </a:spcAft>
                        <a:buNone/>
                      </a:pPr>
                      <a:r>
                        <a:rPr lang="en-US" sz="1300" b="1"/>
                        <a:t>Story creation</a:t>
                      </a:r>
                      <a:endParaRPr sz="13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300">
                          <a:solidFill>
                            <a:srgbClr val="333E48"/>
                          </a:solidFill>
                        </a:rPr>
                        <a:t>Storymaker</a:t>
                      </a:r>
                      <a:endParaRPr sz="1300">
                        <a:solidFill>
                          <a:srgbClr val="333E4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300"/>
                        <a:t>Book Creator</a:t>
                      </a:r>
                      <a:endParaRPr sz="13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64600">
                <a:tc>
                  <a:txBody>
                    <a:bodyPr/>
                    <a:lstStyle/>
                    <a:p>
                      <a:pPr marL="0" marR="0" lvl="0" indent="0" algn="l" rtl="0">
                        <a:lnSpc>
                          <a:spcPct val="115000"/>
                        </a:lnSpc>
                        <a:spcBef>
                          <a:spcPts val="0"/>
                        </a:spcBef>
                        <a:spcAft>
                          <a:spcPts val="0"/>
                        </a:spcAft>
                        <a:buNone/>
                      </a:pPr>
                      <a:r>
                        <a:rPr lang="en-US" sz="1300" b="1"/>
                        <a:t>Videoconferencing</a:t>
                      </a:r>
                      <a:endParaRPr sz="13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300">
                          <a:solidFill>
                            <a:srgbClr val="333E48"/>
                          </a:solidFill>
                        </a:rPr>
                        <a:t>Skype</a:t>
                      </a:r>
                      <a:endParaRPr sz="1300">
                        <a:solidFill>
                          <a:srgbClr val="333E4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300"/>
                        <a:t>Zoom</a:t>
                      </a:r>
                      <a:endParaRPr sz="13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64600">
                <a:tc>
                  <a:txBody>
                    <a:bodyPr/>
                    <a:lstStyle/>
                    <a:p>
                      <a:pPr marL="0" marR="0" lvl="0" indent="0" algn="l" rtl="0">
                        <a:lnSpc>
                          <a:spcPct val="115000"/>
                        </a:lnSpc>
                        <a:spcBef>
                          <a:spcPts val="0"/>
                        </a:spcBef>
                        <a:spcAft>
                          <a:spcPts val="0"/>
                        </a:spcAft>
                        <a:buNone/>
                      </a:pPr>
                      <a:r>
                        <a:rPr lang="en-US" sz="1300" b="1"/>
                        <a:t>Video record/edit/share</a:t>
                      </a:r>
                      <a:endParaRPr sz="13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300">
                          <a:solidFill>
                            <a:srgbClr val="333E48"/>
                          </a:solidFill>
                        </a:rPr>
                        <a:t>Screencast-o-matic</a:t>
                      </a:r>
                      <a:endParaRPr sz="1300">
                        <a:solidFill>
                          <a:srgbClr val="333E4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300"/>
                        <a:t>Voicethread</a:t>
                      </a:r>
                      <a:endParaRPr sz="13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64600">
                <a:tc>
                  <a:txBody>
                    <a:bodyPr/>
                    <a:lstStyle/>
                    <a:p>
                      <a:pPr marL="0" marR="0" lvl="0" indent="0" algn="l" rtl="0">
                        <a:lnSpc>
                          <a:spcPct val="115000"/>
                        </a:lnSpc>
                        <a:spcBef>
                          <a:spcPts val="0"/>
                        </a:spcBef>
                        <a:spcAft>
                          <a:spcPts val="0"/>
                        </a:spcAft>
                        <a:buNone/>
                      </a:pPr>
                      <a:r>
                        <a:rPr lang="en-US" sz="1300" b="1"/>
                        <a:t>Course management</a:t>
                      </a:r>
                      <a:endParaRPr sz="13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300">
                          <a:solidFill>
                            <a:srgbClr val="333E48"/>
                          </a:solidFill>
                        </a:rPr>
                        <a:t>Moodle</a:t>
                      </a:r>
                      <a:endParaRPr sz="1300">
                        <a:solidFill>
                          <a:srgbClr val="333E48"/>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300"/>
                        <a:t>Google Classroom</a:t>
                      </a:r>
                      <a:endParaRPr sz="13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8151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Structure of Talk</a:t>
            </a:r>
          </a:p>
        </p:txBody>
      </p:sp>
      <p:sp>
        <p:nvSpPr>
          <p:cNvPr id="5" name="Content Placeholder 4"/>
          <p:cNvSpPr>
            <a:spLocks noGrp="1"/>
          </p:cNvSpPr>
          <p:nvPr>
            <p:ph idx="1"/>
          </p:nvPr>
        </p:nvSpPr>
        <p:spPr/>
        <p:txBody>
          <a:bodyPr>
            <a:normAutofit fontScale="70000" lnSpcReduction="20000"/>
          </a:bodyPr>
          <a:lstStyle/>
          <a:p>
            <a:r>
              <a:rPr lang="en-GB"/>
              <a:t>A link between language and memory</a:t>
            </a:r>
          </a:p>
          <a:p>
            <a:r>
              <a:rPr lang="en-GB"/>
              <a:t>The myth of monolingual Britain</a:t>
            </a:r>
          </a:p>
          <a:p>
            <a:r>
              <a:rPr lang="en-GB"/>
              <a:t>Learning is good for you (so they say!)</a:t>
            </a:r>
          </a:p>
          <a:p>
            <a:r>
              <a:rPr lang="en-GB"/>
              <a:t>Memory games I</a:t>
            </a:r>
          </a:p>
          <a:p>
            <a:r>
              <a:rPr lang="en-GB"/>
              <a:t>The five pillars of ageing well and languages</a:t>
            </a:r>
          </a:p>
          <a:p>
            <a:r>
              <a:rPr lang="en-GB"/>
              <a:t>Body – Breath – Mind – Memory</a:t>
            </a:r>
          </a:p>
          <a:p>
            <a:r>
              <a:rPr lang="en-GB"/>
              <a:t>Stress – in a good sense </a:t>
            </a:r>
          </a:p>
          <a:p>
            <a:r>
              <a:rPr lang="en-GB"/>
              <a:t>Digital tools in COVID times</a:t>
            </a:r>
          </a:p>
          <a:p>
            <a:r>
              <a:rPr lang="en-GB"/>
              <a:t>The myth of the digital natives</a:t>
            </a:r>
          </a:p>
          <a:p>
            <a:r>
              <a:rPr lang="en-GB"/>
              <a:t>The social side of language learning</a:t>
            </a:r>
          </a:p>
          <a:p>
            <a:r>
              <a:rPr lang="en-GB"/>
              <a:t>Memory games II</a:t>
            </a:r>
          </a:p>
          <a:p>
            <a:r>
              <a:rPr lang="en-GB"/>
              <a:t>Expanding your horizon (and losing your North)</a:t>
            </a:r>
          </a:p>
          <a:p>
            <a:r>
              <a:rPr lang="en-GB"/>
              <a:t>Future talks</a:t>
            </a:r>
          </a:p>
          <a:p>
            <a:endParaRPr lang="en-GB"/>
          </a:p>
          <a:p>
            <a:endParaRPr lang="en-GB"/>
          </a:p>
          <a:p>
            <a:endParaRPr lang="en-GB"/>
          </a:p>
          <a:p>
            <a:endParaRPr lang="en-GB"/>
          </a:p>
          <a:p>
            <a:endParaRPr lang="en-GB"/>
          </a:p>
        </p:txBody>
      </p:sp>
    </p:spTree>
    <p:extLst>
      <p:ext uri="{BB962C8B-B14F-4D97-AF65-F5344CB8AC3E}">
        <p14:creationId xmlns:p14="http://schemas.microsoft.com/office/powerpoint/2010/main" val="2295114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23528" y="1196752"/>
            <a:ext cx="8229600" cy="1143000"/>
          </a:xfrm>
        </p:spPr>
        <p:txBody>
          <a:bodyPr>
            <a:normAutofit/>
          </a:bodyPr>
          <a:lstStyle/>
          <a:p>
            <a:r>
              <a:rPr lang="en-GB"/>
              <a:t>The myth of the digital natives</a:t>
            </a:r>
          </a:p>
        </p:txBody>
      </p:sp>
    </p:spTree>
    <p:extLst>
      <p:ext uri="{BB962C8B-B14F-4D97-AF65-F5344CB8AC3E}">
        <p14:creationId xmlns:p14="http://schemas.microsoft.com/office/powerpoint/2010/main" val="135437966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Myth: digital natives</a:t>
            </a:r>
          </a:p>
        </p:txBody>
      </p:sp>
      <p:sp>
        <p:nvSpPr>
          <p:cNvPr id="3" name="Content Placeholder 2"/>
          <p:cNvSpPr>
            <a:spLocks noGrp="1"/>
          </p:cNvSpPr>
          <p:nvPr>
            <p:ph idx="1"/>
          </p:nvPr>
        </p:nvSpPr>
        <p:spPr/>
        <p:txBody>
          <a:bodyPr>
            <a:normAutofit lnSpcReduction="10000"/>
          </a:bodyPr>
          <a:lstStyle/>
          <a:p>
            <a:r>
              <a:rPr lang="en-GB"/>
              <a:t>Expression going back to Marc Prensky who described the different learning habits of young people. For exampley, they listen to music, type in a search on their phone, and learn vocabulary at the same time.</a:t>
            </a:r>
          </a:p>
          <a:p>
            <a:r>
              <a:rPr lang="en-GB"/>
              <a:t>Truth: The “digital” natives have grown up with technology as part of their everyday life.</a:t>
            </a:r>
          </a:p>
          <a:p>
            <a:r>
              <a:rPr lang="en-GB"/>
              <a:t>Myth: Their generation is more skilled or more successful in using digital tools for learning.</a:t>
            </a:r>
          </a:p>
        </p:txBody>
      </p:sp>
    </p:spTree>
    <p:extLst>
      <p:ext uri="{BB962C8B-B14F-4D97-AF65-F5344CB8AC3E}">
        <p14:creationId xmlns:p14="http://schemas.microsoft.com/office/powerpoint/2010/main" val="2311601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79512" y="1196752"/>
            <a:ext cx="8229600" cy="1143000"/>
          </a:xfrm>
        </p:spPr>
        <p:txBody>
          <a:bodyPr>
            <a:normAutofit fontScale="90000"/>
          </a:bodyPr>
          <a:lstStyle/>
          <a:p>
            <a:br>
              <a:rPr lang="en-GB"/>
            </a:br>
            <a:r>
              <a:rPr lang="en-GB"/>
              <a:t>The social side of language learning</a:t>
            </a:r>
            <a:br>
              <a:rPr lang="en-GB"/>
            </a:br>
            <a:br>
              <a:rPr lang="en-GB"/>
            </a:br>
            <a:endParaRPr lang="en-GB"/>
          </a:p>
        </p:txBody>
      </p:sp>
    </p:spTree>
    <p:extLst>
      <p:ext uri="{BB962C8B-B14F-4D97-AF65-F5344CB8AC3E}">
        <p14:creationId xmlns:p14="http://schemas.microsoft.com/office/powerpoint/2010/main" val="387027580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latin typeface="Cambria" panose="02040503050406030204" pitchFamily="18" charset="0"/>
              </a:rPr>
              <a:t>Background: ageing and </a:t>
            </a:r>
            <a:r>
              <a:rPr lang="en-GB" sz="5300" b="1" u="sng" dirty="0">
                <a:latin typeface="Cambria" panose="02040503050406030204" pitchFamily="18" charset="0"/>
              </a:rPr>
              <a:t>online</a:t>
            </a:r>
            <a:r>
              <a:rPr lang="en-GB" sz="5300" b="1" dirty="0">
                <a:latin typeface="Cambria" panose="02040503050406030204" pitchFamily="18" charset="0"/>
              </a:rPr>
              <a:t> </a:t>
            </a:r>
            <a:r>
              <a:rPr lang="en-GB" b="1" dirty="0">
                <a:latin typeface="Cambria" panose="02040503050406030204" pitchFamily="18" charset="0"/>
              </a:rPr>
              <a:t>language learning</a:t>
            </a:r>
          </a:p>
        </p:txBody>
      </p:sp>
      <p:sp>
        <p:nvSpPr>
          <p:cNvPr id="3" name="Content Placeholder 2"/>
          <p:cNvSpPr>
            <a:spLocks noGrp="1"/>
          </p:cNvSpPr>
          <p:nvPr>
            <p:ph idx="1"/>
          </p:nvPr>
        </p:nvSpPr>
        <p:spPr>
          <a:xfrm>
            <a:off x="683568" y="1700808"/>
            <a:ext cx="7992888" cy="4680520"/>
          </a:xfrm>
        </p:spPr>
        <p:txBody>
          <a:bodyPr>
            <a:noAutofit/>
          </a:bodyPr>
          <a:lstStyle/>
          <a:p>
            <a:endParaRPr lang="en-GB" sz="2000"/>
          </a:p>
          <a:p>
            <a:r>
              <a:rPr lang="en-GB" sz="2000"/>
              <a:t>Remember: An </a:t>
            </a:r>
            <a:r>
              <a:rPr lang="en-GB" sz="2000" dirty="0"/>
              <a:t>ageing world</a:t>
            </a:r>
          </a:p>
          <a:p>
            <a:pPr lvl="1"/>
            <a:r>
              <a:rPr lang="en-GB" sz="1800" dirty="0"/>
              <a:t>living longer means encountering a wide range of long term conditions, sensory, motor, cognitive and social challenges, including vision loss, poor hearing, mobility difficulties, memory loss, </a:t>
            </a:r>
            <a:r>
              <a:rPr lang="en-GB" sz="1800" b="1" dirty="0"/>
              <a:t>social isolation </a:t>
            </a:r>
            <a:r>
              <a:rPr lang="en-GB" sz="1800" dirty="0"/>
              <a:t>and </a:t>
            </a:r>
            <a:r>
              <a:rPr lang="en-GB" sz="1800"/>
              <a:t>loneliness.</a:t>
            </a:r>
          </a:p>
          <a:p>
            <a:pPr lvl="1"/>
            <a:endParaRPr lang="en-GB" sz="1800" dirty="0"/>
          </a:p>
          <a:p>
            <a:r>
              <a:rPr lang="en-GB" sz="2000" dirty="0"/>
              <a:t>Role of technology </a:t>
            </a:r>
            <a:r>
              <a:rPr lang="en-GB" sz="1600" dirty="0"/>
              <a:t>(</a:t>
            </a:r>
            <a:r>
              <a:rPr lang="en-GB" sz="1600" dirty="0" err="1"/>
              <a:t>Baecker</a:t>
            </a:r>
            <a:r>
              <a:rPr lang="en-GB" sz="1600" dirty="0"/>
              <a:t> et al 2012)</a:t>
            </a:r>
          </a:p>
          <a:p>
            <a:pPr lvl="1"/>
            <a:r>
              <a:rPr lang="en-GB" sz="1800" dirty="0"/>
              <a:t>empower older adults and make them more capable, resourceful and independent </a:t>
            </a:r>
          </a:p>
          <a:p>
            <a:pPr lvl="1"/>
            <a:r>
              <a:rPr lang="en-GB" sz="1800" dirty="0"/>
              <a:t>connect people and thus help to combat loneliness and social isolation.</a:t>
            </a:r>
          </a:p>
          <a:p>
            <a:pPr marL="0" indent="0">
              <a:buNone/>
            </a:pPr>
            <a:endParaRPr lang="en-GB" sz="2000" dirty="0"/>
          </a:p>
        </p:txBody>
      </p:sp>
    </p:spTree>
    <p:extLst>
      <p:ext uri="{BB962C8B-B14F-4D97-AF65-F5344CB8AC3E}">
        <p14:creationId xmlns:p14="http://schemas.microsoft.com/office/powerpoint/2010/main" val="1881244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Our study</a:t>
            </a:r>
          </a:p>
        </p:txBody>
      </p:sp>
      <p:sp>
        <p:nvSpPr>
          <p:cNvPr id="3" name="Content Placeholder 2"/>
          <p:cNvSpPr>
            <a:spLocks noGrp="1"/>
          </p:cNvSpPr>
          <p:nvPr>
            <p:ph idx="1"/>
          </p:nvPr>
        </p:nvSpPr>
        <p:spPr/>
        <p:txBody>
          <a:bodyPr/>
          <a:lstStyle/>
          <a:p>
            <a:r>
              <a:rPr lang="en-GB"/>
              <a:t>We asked students in Open University language courses</a:t>
            </a:r>
          </a:p>
          <a:p>
            <a:pPr lvl="1">
              <a:buFontTx/>
              <a:buChar char="-"/>
            </a:pPr>
            <a:r>
              <a:rPr lang="en-GB"/>
              <a:t>How they use technology for learning</a:t>
            </a:r>
          </a:p>
          <a:p>
            <a:pPr lvl="1">
              <a:buFontTx/>
              <a:buChar char="-"/>
            </a:pPr>
            <a:r>
              <a:rPr lang="en-GB"/>
              <a:t>How they learn independently</a:t>
            </a:r>
          </a:p>
          <a:p>
            <a:pPr lvl="1">
              <a:buFontTx/>
              <a:buChar char="-"/>
            </a:pPr>
            <a:r>
              <a:rPr lang="en-GB"/>
              <a:t>How they use the online tools for communicating with other students.</a:t>
            </a:r>
          </a:p>
          <a:p>
            <a:pPr marL="457200" lvl="1" indent="0">
              <a:buNone/>
            </a:pPr>
            <a:endParaRPr lang="en-GB"/>
          </a:p>
          <a:p>
            <a:pPr marL="0" indent="0">
              <a:buNone/>
            </a:pPr>
            <a:r>
              <a:rPr lang="en-GB"/>
              <a:t>Here are a few examples of what they said.</a:t>
            </a:r>
          </a:p>
        </p:txBody>
      </p:sp>
    </p:spTree>
    <p:extLst>
      <p:ext uri="{BB962C8B-B14F-4D97-AF65-F5344CB8AC3E}">
        <p14:creationId xmlns:p14="http://schemas.microsoft.com/office/powerpoint/2010/main" val="3693889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6757"/>
            <a:ext cx="7886700" cy="1325563"/>
          </a:xfrm>
        </p:spPr>
        <p:txBody>
          <a:bodyPr/>
          <a:lstStyle/>
          <a:p>
            <a:pPr algn="ctr"/>
            <a:r>
              <a:rPr lang="en-GB" b="1" dirty="0">
                <a:latin typeface="Cambria" panose="02040503050406030204" pitchFamily="18" charset="0"/>
              </a:rPr>
              <a:t>Technology use and resourcefulness</a:t>
            </a:r>
          </a:p>
        </p:txBody>
      </p:sp>
      <p:sp>
        <p:nvSpPr>
          <p:cNvPr id="3" name="Content Placeholder 2"/>
          <p:cNvSpPr>
            <a:spLocks noGrp="1"/>
          </p:cNvSpPr>
          <p:nvPr>
            <p:ph idx="1"/>
          </p:nvPr>
        </p:nvSpPr>
        <p:spPr>
          <a:xfrm>
            <a:off x="827584" y="1844824"/>
            <a:ext cx="7472856" cy="4695004"/>
          </a:xfrm>
        </p:spPr>
        <p:txBody>
          <a:bodyPr>
            <a:normAutofit/>
          </a:bodyPr>
          <a:lstStyle/>
          <a:p>
            <a:pPr marL="0" indent="0">
              <a:buNone/>
            </a:pPr>
            <a:r>
              <a:rPr lang="en-GB" dirty="0"/>
              <a:t>I’m trying drama with </a:t>
            </a:r>
            <a:r>
              <a:rPr lang="en-GB" dirty="0" err="1"/>
              <a:t>Duolingo</a:t>
            </a:r>
            <a:r>
              <a:rPr lang="en-GB" dirty="0"/>
              <a:t> just for fun and I find the accent of some of the speakers are very peculiar. I can’t give you an example but not how I learned at school or from opera and so on because one learns a lot of German and Italian from opera.</a:t>
            </a:r>
          </a:p>
          <a:p>
            <a:pPr marL="0" indent="0" algn="r">
              <a:buNone/>
            </a:pPr>
            <a:r>
              <a:rPr lang="en-GB" dirty="0"/>
              <a:t>(Female, Focus group 2)</a:t>
            </a:r>
          </a:p>
          <a:p>
            <a:pPr marL="0" indent="0" algn="r">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810031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611560" y="201460"/>
            <a:ext cx="4221067" cy="4091636"/>
          </a:xfrm>
          <a:prstGeom prst="wedgeEllipseCallout">
            <a:avLst>
              <a:gd name="adj1" fmla="val 40055"/>
              <a:gd name="adj2" fmla="val 5439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b="1" dirty="0">
              <a:solidFill>
                <a:schemeClr val="accent1">
                  <a:lumMod val="50000"/>
                </a:schemeClr>
              </a:solidFill>
            </a:endParaRPr>
          </a:p>
          <a:p>
            <a:pPr lvl="1"/>
            <a:r>
              <a:rPr lang="en-GB" b="1" i="1">
                <a:solidFill>
                  <a:schemeClr val="accent1">
                    <a:lumMod val="50000"/>
                  </a:schemeClr>
                </a:solidFill>
              </a:rPr>
              <a:t>13 March, </a:t>
            </a:r>
            <a:r>
              <a:rPr lang="en-GB" b="1" i="1" dirty="0">
                <a:solidFill>
                  <a:schemeClr val="accent1">
                    <a:lumMod val="50000"/>
                  </a:schemeClr>
                </a:solidFill>
              </a:rPr>
              <a:t>09:48</a:t>
            </a:r>
          </a:p>
          <a:p>
            <a:pPr lvl="1"/>
            <a:r>
              <a:rPr lang="en-GB" b="1" dirty="0">
                <a:solidFill>
                  <a:schemeClr val="tx1"/>
                </a:solidFill>
              </a:rPr>
              <a:t>shelf stacking?</a:t>
            </a:r>
          </a:p>
          <a:p>
            <a:pPr lvl="1"/>
            <a:r>
              <a:rPr lang="en-GB" dirty="0">
                <a:solidFill>
                  <a:schemeClr val="tx1"/>
                </a:solidFill>
              </a:rPr>
              <a:t>Can anyone help with the correct expression for shelf stacking?  I want to talk about my first job which was just that in a shop, i.e. filling up the gaps where things had been bought from the display.</a:t>
            </a:r>
          </a:p>
          <a:p>
            <a:pPr lvl="1"/>
            <a:r>
              <a:rPr lang="en-GB" dirty="0">
                <a:solidFill>
                  <a:schemeClr val="tx1"/>
                </a:solidFill>
              </a:rPr>
              <a:t>thanks</a:t>
            </a:r>
          </a:p>
          <a:p>
            <a:pPr lvl="1"/>
            <a:r>
              <a:rPr lang="en-GB" dirty="0">
                <a:solidFill>
                  <a:schemeClr val="tx1"/>
                </a:solidFill>
              </a:rPr>
              <a:t>XXXXXX</a:t>
            </a:r>
          </a:p>
        </p:txBody>
      </p:sp>
      <p:sp>
        <p:nvSpPr>
          <p:cNvPr id="4" name="Oval Callout 3"/>
          <p:cNvSpPr/>
          <p:nvPr/>
        </p:nvSpPr>
        <p:spPr>
          <a:xfrm>
            <a:off x="4946075" y="2877181"/>
            <a:ext cx="2697479" cy="2529024"/>
          </a:xfrm>
          <a:prstGeom prst="wedgeEllipseCallout">
            <a:avLst>
              <a:gd name="adj1" fmla="val -56426"/>
              <a:gd name="adj2" fmla="val 394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a:solidFill>
                  <a:schemeClr val="accent4">
                    <a:lumMod val="40000"/>
                    <a:lumOff val="60000"/>
                  </a:schemeClr>
                </a:solidFill>
              </a:rPr>
              <a:t>13 March, </a:t>
            </a:r>
            <a:r>
              <a:rPr lang="en-GB" b="1" i="1" dirty="0">
                <a:solidFill>
                  <a:schemeClr val="accent4">
                    <a:lumMod val="40000"/>
                    <a:lumOff val="60000"/>
                  </a:schemeClr>
                </a:solidFill>
              </a:rPr>
              <a:t>10:46</a:t>
            </a:r>
          </a:p>
          <a:p>
            <a:r>
              <a:rPr lang="en-GB" b="1" dirty="0"/>
              <a:t>Re: shelf stacking?</a:t>
            </a:r>
          </a:p>
          <a:p>
            <a:r>
              <a:rPr lang="en-GB" dirty="0"/>
              <a:t>I think "Regale </a:t>
            </a:r>
            <a:r>
              <a:rPr lang="en-GB" dirty="0" err="1"/>
              <a:t>auffüllen</a:t>
            </a:r>
            <a:r>
              <a:rPr lang="en-GB" dirty="0"/>
              <a:t>" might do the job  </a:t>
            </a:r>
          </a:p>
        </p:txBody>
      </p:sp>
      <p:sp>
        <p:nvSpPr>
          <p:cNvPr id="5" name="Oval Callout 4"/>
          <p:cNvSpPr/>
          <p:nvPr/>
        </p:nvSpPr>
        <p:spPr>
          <a:xfrm>
            <a:off x="1115616" y="4745918"/>
            <a:ext cx="2463135" cy="1904267"/>
          </a:xfrm>
          <a:prstGeom prst="wedgeEllipseCallout">
            <a:avLst>
              <a:gd name="adj1" fmla="val 61673"/>
              <a:gd name="adj2" fmla="val -2576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a:solidFill>
                  <a:schemeClr val="tx2"/>
                </a:solidFill>
              </a:rPr>
              <a:t>14 March, </a:t>
            </a:r>
            <a:r>
              <a:rPr lang="en-GB" b="1" i="1" dirty="0">
                <a:solidFill>
                  <a:schemeClr val="tx2"/>
                </a:solidFill>
              </a:rPr>
              <a:t>10:07</a:t>
            </a:r>
          </a:p>
          <a:p>
            <a:r>
              <a:rPr lang="en-GB" b="1" dirty="0">
                <a:solidFill>
                  <a:schemeClr val="tx1"/>
                </a:solidFill>
              </a:rPr>
              <a:t>Re: shelf stacking?</a:t>
            </a:r>
          </a:p>
          <a:p>
            <a:r>
              <a:rPr lang="en-GB" dirty="0" err="1">
                <a:solidFill>
                  <a:schemeClr val="tx1"/>
                </a:solidFill>
              </a:rPr>
              <a:t>Vielen</a:t>
            </a:r>
            <a:r>
              <a:rPr lang="en-GB" dirty="0">
                <a:solidFill>
                  <a:schemeClr val="tx1"/>
                </a:solidFill>
              </a:rPr>
              <a:t> Dank XXXXX!</a:t>
            </a:r>
          </a:p>
        </p:txBody>
      </p:sp>
      <p:sp>
        <p:nvSpPr>
          <p:cNvPr id="3" name="TextBox 2"/>
          <p:cNvSpPr txBox="1"/>
          <p:nvPr/>
        </p:nvSpPr>
        <p:spPr>
          <a:xfrm>
            <a:off x="5508104" y="764704"/>
            <a:ext cx="2664296" cy="1754326"/>
          </a:xfrm>
          <a:prstGeom prst="rect">
            <a:avLst/>
          </a:prstGeom>
          <a:noFill/>
          <a:ln>
            <a:solidFill>
              <a:srgbClr val="FFFF00"/>
            </a:solidFill>
          </a:ln>
        </p:spPr>
        <p:txBody>
          <a:bodyPr wrap="square" rtlCol="0">
            <a:spAutoFit/>
          </a:bodyPr>
          <a:lstStyle/>
          <a:p>
            <a:r>
              <a:rPr lang="en-GB"/>
              <a:t>Exchange in an online forum for language learners </a:t>
            </a:r>
          </a:p>
          <a:p>
            <a:endParaRPr lang="en-GB"/>
          </a:p>
          <a:p>
            <a:r>
              <a:rPr lang="en-GB"/>
              <a:t>Participants are aged over 65 years</a:t>
            </a:r>
          </a:p>
        </p:txBody>
      </p:sp>
    </p:spTree>
    <p:extLst>
      <p:ext uri="{BB962C8B-B14F-4D97-AF65-F5344CB8AC3E}">
        <p14:creationId xmlns:p14="http://schemas.microsoft.com/office/powerpoint/2010/main" val="3875703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6757"/>
            <a:ext cx="7886700" cy="1325563"/>
          </a:xfrm>
        </p:spPr>
        <p:txBody>
          <a:bodyPr/>
          <a:lstStyle/>
          <a:p>
            <a:pPr algn="ctr"/>
            <a:r>
              <a:rPr lang="en-GB" b="1" dirty="0">
                <a:latin typeface="Cambria" panose="02040503050406030204" pitchFamily="18" charset="0"/>
              </a:rPr>
              <a:t>Technology use and resourcefulness</a:t>
            </a:r>
          </a:p>
        </p:txBody>
      </p:sp>
      <p:sp>
        <p:nvSpPr>
          <p:cNvPr id="3" name="Content Placeholder 2"/>
          <p:cNvSpPr>
            <a:spLocks noGrp="1"/>
          </p:cNvSpPr>
          <p:nvPr>
            <p:ph idx="1"/>
          </p:nvPr>
        </p:nvSpPr>
        <p:spPr>
          <a:xfrm>
            <a:off x="733097" y="1797269"/>
            <a:ext cx="7472856" cy="4695004"/>
          </a:xfrm>
        </p:spPr>
        <p:txBody>
          <a:bodyPr>
            <a:normAutofit/>
          </a:bodyPr>
          <a:lstStyle/>
          <a:p>
            <a:pPr marL="0" indent="0">
              <a:buNone/>
            </a:pPr>
            <a:r>
              <a:rPr lang="en-GB" sz="2600"/>
              <a:t>One </a:t>
            </a:r>
            <a:r>
              <a:rPr lang="en-GB" sz="2600" dirty="0"/>
              <a:t>thing, a way of getting round that I did, after about a year of Spanish was I went on a website called My Language Exchange. It’s essentially dating website you might say but without the dating. But you search or get contacted by somebody who wants to learn English whilst you want to learn Spanish. And I arranged it so that it was some or we both arranged, it was people who lived relatively close so you could meet up ...</a:t>
            </a:r>
          </a:p>
          <a:p>
            <a:pPr marL="0" indent="0" algn="r">
              <a:buNone/>
            </a:pPr>
            <a:r>
              <a:rPr lang="en-GB" sz="2600" dirty="0"/>
              <a:t>(Male, Focus group 2)</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93152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One method mentioned: </a:t>
            </a:r>
            <a:br>
              <a:rPr lang="en-GB"/>
            </a:br>
            <a:r>
              <a:rPr lang="en-GB"/>
              <a:t>(E-)Tandem learning</a:t>
            </a:r>
          </a:p>
        </p:txBody>
      </p:sp>
      <p:sp>
        <p:nvSpPr>
          <p:cNvPr id="3" name="Content Placeholder 2"/>
          <p:cNvSpPr>
            <a:spLocks noGrp="1"/>
          </p:cNvSpPr>
          <p:nvPr>
            <p:ph idx="1"/>
          </p:nvPr>
        </p:nvSpPr>
        <p:spPr>
          <a:xfrm>
            <a:off x="683568" y="2276872"/>
            <a:ext cx="7886700" cy="3888432"/>
          </a:xfrm>
        </p:spPr>
        <p:txBody>
          <a:bodyPr/>
          <a:lstStyle/>
          <a:p>
            <a:r>
              <a:rPr lang="en-GB"/>
              <a:t>Virtual language exchanges</a:t>
            </a:r>
          </a:p>
          <a:p>
            <a:r>
              <a:rPr lang="en-GB"/>
              <a:t>Tandem “pairing agencies”</a:t>
            </a:r>
          </a:p>
          <a:p>
            <a:endParaRPr lang="en-GB"/>
          </a:p>
          <a:p>
            <a:r>
              <a:rPr lang="en-GB"/>
              <a:t>Two language learners with different mother tongues team up to teach/learn each other’s language</a:t>
            </a:r>
          </a:p>
        </p:txBody>
      </p:sp>
    </p:spTree>
    <p:extLst>
      <p:ext uri="{BB962C8B-B14F-4D97-AF65-F5344CB8AC3E}">
        <p14:creationId xmlns:p14="http://schemas.microsoft.com/office/powerpoint/2010/main" val="3037200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p:txBody>
          <a:bodyPr>
            <a:normAutofit/>
          </a:bodyPr>
          <a:lstStyle/>
          <a:p>
            <a:r>
              <a:rPr lang="en-GB"/>
              <a:t>Memory games II</a:t>
            </a:r>
          </a:p>
        </p:txBody>
      </p:sp>
    </p:spTree>
    <p:extLst>
      <p:ext uri="{BB962C8B-B14F-4D97-AF65-F5344CB8AC3E}">
        <p14:creationId xmlns:p14="http://schemas.microsoft.com/office/powerpoint/2010/main" val="38702758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23528" y="980728"/>
            <a:ext cx="8229600" cy="1143000"/>
          </a:xfrm>
        </p:spPr>
        <p:txBody>
          <a:bodyPr>
            <a:normAutofit fontScale="90000"/>
          </a:bodyPr>
          <a:lstStyle/>
          <a:p>
            <a:r>
              <a:rPr lang="en-GB"/>
              <a:t>A link between language and memory</a:t>
            </a:r>
            <a:br>
              <a:rPr lang="en-GB"/>
            </a:br>
            <a:endParaRPr lang="en-US">
              <a:latin typeface="Arial" charset="0"/>
              <a:cs typeface="Arial" charset="0"/>
            </a:endParaRPr>
          </a:p>
        </p:txBody>
      </p:sp>
    </p:spTree>
    <p:extLst>
      <p:ext uri="{BB962C8B-B14F-4D97-AF65-F5344CB8AC3E}">
        <p14:creationId xmlns:p14="http://schemas.microsoft.com/office/powerpoint/2010/main" val="387027580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Mentimeter: the test</a:t>
            </a:r>
          </a:p>
        </p:txBody>
      </p:sp>
      <p:sp>
        <p:nvSpPr>
          <p:cNvPr id="3" name="Content Placeholder 2"/>
          <p:cNvSpPr>
            <a:spLocks noGrp="1"/>
          </p:cNvSpPr>
          <p:nvPr>
            <p:ph idx="1"/>
          </p:nvPr>
        </p:nvSpPr>
        <p:spPr/>
        <p:txBody>
          <a:bodyPr>
            <a:normAutofit/>
          </a:bodyPr>
          <a:lstStyle/>
          <a:p>
            <a:r>
              <a:rPr lang="en-GB"/>
              <a:t>On your phone or tablet, go to the internet and type in: </a:t>
            </a:r>
          </a:p>
          <a:p>
            <a:pPr marL="457200" lvl="1" indent="0" algn="ctr">
              <a:buNone/>
            </a:pPr>
            <a:r>
              <a:rPr lang="en-GB" sz="3600" b="1"/>
              <a:t>menti.com</a:t>
            </a:r>
          </a:p>
          <a:p>
            <a:r>
              <a:rPr lang="en-GB"/>
              <a:t>When asked for a 7-digit code, enter:</a:t>
            </a:r>
          </a:p>
          <a:p>
            <a:pPr marL="457200" lvl="1" indent="0" algn="ctr">
              <a:buNone/>
            </a:pPr>
            <a:r>
              <a:rPr lang="en-GB" sz="3600" b="1"/>
              <a:t>34 31 10 1</a:t>
            </a:r>
          </a:p>
          <a:p>
            <a:pPr marL="457200" lvl="1" indent="0" algn="ctr">
              <a:buNone/>
            </a:pPr>
            <a:r>
              <a:rPr lang="en-GB" sz="3200" b="1"/>
              <a:t> </a:t>
            </a:r>
            <a:r>
              <a:rPr lang="en-GB">
                <a:hlinkClick r:id="rId2"/>
              </a:rPr>
              <a:t>https://www.menti.com/aaq4os9k1s</a:t>
            </a:r>
            <a:endParaRPr lang="en-GB"/>
          </a:p>
          <a:p>
            <a:pPr marL="0" indent="0">
              <a:buNone/>
            </a:pPr>
            <a:endParaRPr lang="en-GB"/>
          </a:p>
          <a:p>
            <a:r>
              <a:rPr lang="en-GB"/>
              <a:t>Results: </a:t>
            </a:r>
            <a:r>
              <a:rPr lang="en-GB">
                <a:hlinkClick r:id="rId3"/>
              </a:rPr>
              <a:t>Test results</a:t>
            </a:r>
            <a:endParaRPr lang="en-GB"/>
          </a:p>
        </p:txBody>
      </p:sp>
      <p:grpSp>
        <p:nvGrpSpPr>
          <p:cNvPr id="4" name="Group 3"/>
          <p:cNvGrpSpPr/>
          <p:nvPr/>
        </p:nvGrpSpPr>
        <p:grpSpPr>
          <a:xfrm>
            <a:off x="7482148" y="4509120"/>
            <a:ext cx="1440160" cy="1880857"/>
            <a:chOff x="966601" y="1287227"/>
            <a:chExt cx="889938" cy="1160777"/>
          </a:xfrm>
        </p:grpSpPr>
        <p:sp>
          <p:nvSpPr>
            <p:cNvPr id="5" name="Rounded Rectangle 4"/>
            <p:cNvSpPr/>
            <p:nvPr/>
          </p:nvSpPr>
          <p:spPr>
            <a:xfrm>
              <a:off x="966601" y="1287227"/>
              <a:ext cx="889938" cy="116077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992666" y="1313292"/>
              <a:ext cx="837808" cy="1108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t>Hydration</a:t>
              </a:r>
            </a:p>
          </p:txBody>
        </p:sp>
      </p:grpSp>
    </p:spTree>
    <p:extLst>
      <p:ext uri="{BB962C8B-B14F-4D97-AF65-F5344CB8AC3E}">
        <p14:creationId xmlns:p14="http://schemas.microsoft.com/office/powerpoint/2010/main" val="4883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79512" y="1196752"/>
            <a:ext cx="8229600" cy="1143000"/>
          </a:xfrm>
        </p:spPr>
        <p:txBody>
          <a:bodyPr>
            <a:normAutofit fontScale="90000"/>
          </a:bodyPr>
          <a:lstStyle/>
          <a:p>
            <a:br>
              <a:rPr lang="en-GB"/>
            </a:br>
            <a:r>
              <a:rPr lang="en-GB"/>
              <a:t>Expanding your horizon (and losing your North)</a:t>
            </a:r>
            <a:br>
              <a:rPr lang="en-GB"/>
            </a:br>
            <a:endParaRPr lang="en-GB"/>
          </a:p>
        </p:txBody>
      </p:sp>
    </p:spTree>
    <p:extLst>
      <p:ext uri="{BB962C8B-B14F-4D97-AF65-F5344CB8AC3E}">
        <p14:creationId xmlns:p14="http://schemas.microsoft.com/office/powerpoint/2010/main" val="189945007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“J’ai perdu le nord”</a:t>
            </a:r>
          </a:p>
        </p:txBody>
      </p:sp>
      <p:sp>
        <p:nvSpPr>
          <p:cNvPr id="4" name="Content Placeholder 3"/>
          <p:cNvSpPr>
            <a:spLocks noGrp="1"/>
          </p:cNvSpPr>
          <p:nvPr>
            <p:ph idx="1"/>
          </p:nvPr>
        </p:nvSpPr>
        <p:spPr/>
        <p:txBody>
          <a:bodyPr>
            <a:normAutofit fontScale="92500" lnSpcReduction="10000"/>
          </a:bodyPr>
          <a:lstStyle/>
          <a:p>
            <a:pPr marL="0" indent="0">
              <a:buNone/>
            </a:pPr>
            <a:r>
              <a:rPr lang="en-GB"/>
              <a:t>I have lost the North? What does that mean?</a:t>
            </a:r>
          </a:p>
          <a:p>
            <a:pPr marL="0" indent="0">
              <a:buNone/>
            </a:pPr>
            <a:r>
              <a:rPr lang="en-GB"/>
              <a:t>Learning another language also allows you to enter another world – different mindsets</a:t>
            </a:r>
          </a:p>
          <a:p>
            <a:pPr marL="0" indent="0">
              <a:buNone/>
            </a:pPr>
            <a:r>
              <a:rPr lang="en-GB"/>
              <a:t>Language structures our thinking.</a:t>
            </a:r>
          </a:p>
          <a:p>
            <a:pPr marL="0" indent="0">
              <a:buNone/>
            </a:pPr>
            <a:r>
              <a:rPr lang="en-GB"/>
              <a:t>E.g. for me all cats are female: </a:t>
            </a:r>
            <a:r>
              <a:rPr lang="en-GB" i="1"/>
              <a:t>die Katze</a:t>
            </a:r>
          </a:p>
          <a:p>
            <a:pPr marL="0" indent="0">
              <a:buNone/>
            </a:pPr>
            <a:r>
              <a:rPr lang="en-GB"/>
              <a:t>In English you talk about “leaving the past behind you.”</a:t>
            </a:r>
          </a:p>
          <a:p>
            <a:pPr marL="0" indent="0">
              <a:buNone/>
            </a:pPr>
            <a:r>
              <a:rPr lang="en-GB"/>
              <a:t>In Chinese, the future is behind you, the past before you.</a:t>
            </a:r>
          </a:p>
        </p:txBody>
      </p:sp>
    </p:spTree>
    <p:extLst>
      <p:ext uri="{BB962C8B-B14F-4D97-AF65-F5344CB8AC3E}">
        <p14:creationId xmlns:p14="http://schemas.microsoft.com/office/powerpoint/2010/main" val="2578170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Losing your balance</a:t>
            </a:r>
          </a:p>
        </p:txBody>
      </p:sp>
      <p:sp>
        <p:nvSpPr>
          <p:cNvPr id="6" name="Text Placeholder 5"/>
          <p:cNvSpPr>
            <a:spLocks noGrp="1"/>
          </p:cNvSpPr>
          <p:nvPr>
            <p:ph type="body" idx="1"/>
          </p:nvPr>
        </p:nvSpPr>
        <p:spPr/>
        <p:txBody>
          <a:bodyPr/>
          <a:lstStyle/>
          <a:p>
            <a:r>
              <a:rPr lang="en-GB"/>
              <a:t>Learning a new language	</a:t>
            </a:r>
          </a:p>
        </p:txBody>
      </p:sp>
      <p:sp>
        <p:nvSpPr>
          <p:cNvPr id="7" name="Content Placeholder 6"/>
          <p:cNvSpPr>
            <a:spLocks noGrp="1"/>
          </p:cNvSpPr>
          <p:nvPr>
            <p:ph sz="half" idx="2"/>
          </p:nvPr>
        </p:nvSpPr>
        <p:spPr/>
        <p:txBody>
          <a:bodyPr/>
          <a:lstStyle/>
          <a:p>
            <a:pPr marL="0" indent="0">
              <a:buNone/>
            </a:pPr>
            <a:r>
              <a:rPr lang="en-GB"/>
              <a:t>also means:</a:t>
            </a:r>
          </a:p>
          <a:p>
            <a:pPr marL="0" indent="0">
              <a:buNone/>
            </a:pPr>
            <a:r>
              <a:rPr lang="en-GB"/>
              <a:t>Coping with ambiguity</a:t>
            </a:r>
          </a:p>
          <a:p>
            <a:pPr marL="0" indent="0">
              <a:buNone/>
            </a:pPr>
            <a:r>
              <a:rPr lang="en-GB"/>
              <a:t>Not being certain</a:t>
            </a:r>
          </a:p>
          <a:p>
            <a:pPr marL="0" indent="0">
              <a:buNone/>
            </a:pPr>
            <a:r>
              <a:rPr lang="en-GB"/>
              <a:t>Having to make do</a:t>
            </a:r>
          </a:p>
          <a:p>
            <a:pPr marL="0" indent="0">
              <a:buNone/>
            </a:pPr>
            <a:r>
              <a:rPr lang="en-GB"/>
              <a:t>….</a:t>
            </a:r>
          </a:p>
          <a:p>
            <a:pPr marL="0" indent="0">
              <a:buNone/>
            </a:pPr>
            <a:r>
              <a:rPr lang="en-GB"/>
              <a:t>Or losing your mental balance a bit.</a:t>
            </a:r>
          </a:p>
          <a:p>
            <a:pPr marL="0" indent="0">
              <a:buNone/>
            </a:pPr>
            <a:r>
              <a:rPr lang="en-GB"/>
              <a:t>Challenging but stimulating, as well.</a:t>
            </a:r>
          </a:p>
        </p:txBody>
      </p:sp>
      <p:sp>
        <p:nvSpPr>
          <p:cNvPr id="8" name="Text Placeholder 7"/>
          <p:cNvSpPr>
            <a:spLocks noGrp="1"/>
          </p:cNvSpPr>
          <p:nvPr>
            <p:ph type="body" sz="quarter" idx="3"/>
          </p:nvPr>
        </p:nvSpPr>
        <p:spPr/>
        <p:txBody>
          <a:bodyPr/>
          <a:lstStyle/>
          <a:p>
            <a:endParaRPr lang="en-GB"/>
          </a:p>
        </p:txBody>
      </p:sp>
      <p:pic>
        <p:nvPicPr>
          <p:cNvPr id="10" name="Content Placeholder 3"/>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5025" y="3013900"/>
            <a:ext cx="4041775" cy="2273237"/>
          </a:xfrm>
        </p:spPr>
      </p:pic>
    </p:spTree>
    <p:extLst>
      <p:ext uri="{BB962C8B-B14F-4D97-AF65-F5344CB8AC3E}">
        <p14:creationId xmlns:p14="http://schemas.microsoft.com/office/powerpoint/2010/main" val="3925336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68213" y="167929"/>
            <a:ext cx="8773062" cy="1892919"/>
          </a:xfrm>
        </p:spPr>
        <p:txBody>
          <a:bodyPr>
            <a:normAutofit fontScale="90000"/>
          </a:bodyPr>
          <a:lstStyle/>
          <a:p>
            <a:pPr lvl="0"/>
            <a:br>
              <a:rPr lang="en-GB" sz="1500" b="1"/>
            </a:br>
            <a:br>
              <a:rPr lang="en-GB" sz="1500" b="1"/>
            </a:br>
            <a:r>
              <a:rPr lang="en-GB" sz="1500" b="1"/>
              <a:t>From Jitka’s recommendations:</a:t>
            </a:r>
            <a:br>
              <a:rPr lang="en-GB" sz="1500" b="1"/>
            </a:br>
            <a:br>
              <a:rPr lang="en-GB" sz="1500" b="1"/>
            </a:br>
            <a:r>
              <a:rPr lang="en-GB" sz="1800" b="1"/>
              <a:t>Lifestyles that combine </a:t>
            </a:r>
            <a:r>
              <a:rPr lang="en-GB" sz="1800" b="1">
                <a:highlight>
                  <a:srgbClr val="FFFF00"/>
                </a:highlight>
              </a:rPr>
              <a:t>cognitively stimulating activities with physical activities and rich social networks </a:t>
            </a:r>
            <a:r>
              <a:rPr lang="en-GB" sz="1800" b="1"/>
              <a:t>may provide the best odds of preserving cognitive function in old age </a:t>
            </a:r>
            <a:r>
              <a:rPr lang="en-GB" sz="1800"/>
              <a:t>(</a:t>
            </a:r>
            <a:r>
              <a:rPr lang="en-GB" sz="1800" b="1">
                <a:solidFill>
                  <a:srgbClr val="4472C4"/>
                </a:solidFill>
              </a:rPr>
              <a:t>La Rue, 2010</a:t>
            </a:r>
            <a:r>
              <a:rPr lang="en-GB" sz="1800"/>
              <a:t>).</a:t>
            </a:r>
            <a:br>
              <a:rPr lang="en-GB" sz="1500"/>
            </a:br>
            <a:br>
              <a:rPr lang="en-GB" sz="1500"/>
            </a:br>
            <a:br>
              <a:rPr lang="en-GB" sz="2900" b="1">
                <a:solidFill>
                  <a:srgbClr val="203864"/>
                </a:solidFill>
              </a:rPr>
            </a:br>
            <a:br>
              <a:rPr lang="en-GB" sz="2100"/>
            </a:br>
            <a:endParaRPr lang="en-GB" sz="2100"/>
          </a:p>
        </p:txBody>
      </p:sp>
      <p:pic>
        <p:nvPicPr>
          <p:cNvPr id="3" name="Content Placeholder 3"/>
          <p:cNvPicPr>
            <a:picLocks noGrp="1" noChangeAspect="1"/>
          </p:cNvPicPr>
          <p:nvPr>
            <p:ph idx="1"/>
          </p:nvPr>
        </p:nvPicPr>
        <p:blipFill>
          <a:blip r:embed="rId2"/>
          <a:stretch>
            <a:fillRect/>
          </a:stretch>
        </p:blipFill>
        <p:spPr>
          <a:xfrm>
            <a:off x="168213" y="1844824"/>
            <a:ext cx="8773062" cy="4693995"/>
          </a:xfrm>
        </p:spPr>
      </p:pic>
    </p:spTree>
    <p:extLst>
      <p:ext uri="{BB962C8B-B14F-4D97-AF65-F5344CB8AC3E}">
        <p14:creationId xmlns:p14="http://schemas.microsoft.com/office/powerpoint/2010/main" val="872146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“Is monolingualism making us ill?”</a:t>
            </a:r>
          </a:p>
        </p:txBody>
      </p:sp>
      <p:sp>
        <p:nvSpPr>
          <p:cNvPr id="5" name="Text Placeholder 4"/>
          <p:cNvSpPr>
            <a:spLocks noGrp="1"/>
          </p:cNvSpPr>
          <p:nvPr>
            <p:ph type="body" idx="1"/>
          </p:nvPr>
        </p:nvSpPr>
        <p:spPr>
          <a:xfrm>
            <a:off x="323528" y="1268760"/>
            <a:ext cx="8424936" cy="576064"/>
          </a:xfrm>
        </p:spPr>
        <p:txBody>
          <a:bodyPr>
            <a:normAutofit fontScale="77500" lnSpcReduction="20000"/>
          </a:bodyPr>
          <a:lstStyle/>
          <a:p>
            <a:r>
              <a:rPr lang="en-GB" b="0"/>
              <a:t>In: The Power of Languages, A publication by the Arts and Humanities Council, 2019</a:t>
            </a:r>
          </a:p>
        </p:txBody>
      </p:sp>
      <p:pic>
        <p:nvPicPr>
          <p:cNvPr id="2050"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495" t="19468" r="31653" b="7846"/>
          <a:stretch/>
        </p:blipFill>
        <p:spPr bwMode="auto">
          <a:xfrm>
            <a:off x="251520" y="2204864"/>
            <a:ext cx="3959951" cy="272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quarter" idx="4"/>
          </p:nvPr>
        </p:nvSpPr>
        <p:spPr/>
        <p:txBody>
          <a:bodyPr/>
          <a:lstStyle/>
          <a:p>
            <a:pPr marL="0" indent="0">
              <a:buNone/>
            </a:pPr>
            <a:r>
              <a:rPr lang="en-GB"/>
              <a:t>Dr Bak, researcher in bilingualism and dementia, investigates the effect of speaking more than one language on the onset of dementia.</a:t>
            </a:r>
          </a:p>
          <a:p>
            <a:pPr marL="0" indent="0">
              <a:buNone/>
            </a:pPr>
            <a:endParaRPr lang="en-GB"/>
          </a:p>
          <a:p>
            <a:pPr marL="0" indent="0">
              <a:buNone/>
            </a:pPr>
            <a:r>
              <a:rPr lang="en-GB"/>
              <a:t>Good news: Not how well you speak a language matters but that you practise it.</a:t>
            </a:r>
          </a:p>
          <a:p>
            <a:endParaRPr lang="en-GB"/>
          </a:p>
        </p:txBody>
      </p:sp>
      <p:grpSp>
        <p:nvGrpSpPr>
          <p:cNvPr id="9" name="Group 8"/>
          <p:cNvGrpSpPr/>
          <p:nvPr/>
        </p:nvGrpSpPr>
        <p:grpSpPr>
          <a:xfrm>
            <a:off x="1979712" y="5085184"/>
            <a:ext cx="1440160" cy="1512168"/>
            <a:chOff x="3860681" y="1287227"/>
            <a:chExt cx="889938" cy="1160777"/>
          </a:xfrm>
        </p:grpSpPr>
        <p:sp>
          <p:nvSpPr>
            <p:cNvPr id="10" name="Rounded Rectangle 9"/>
            <p:cNvSpPr/>
            <p:nvPr/>
          </p:nvSpPr>
          <p:spPr>
            <a:xfrm>
              <a:off x="3860681" y="1287227"/>
              <a:ext cx="889938" cy="116077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3886746" y="1313292"/>
              <a:ext cx="837808" cy="1108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t>Cognitive stimulation</a:t>
              </a:r>
            </a:p>
          </p:txBody>
        </p:sp>
      </p:grpSp>
    </p:spTree>
    <p:extLst>
      <p:ext uri="{BB962C8B-B14F-4D97-AF65-F5344CB8AC3E}">
        <p14:creationId xmlns:p14="http://schemas.microsoft.com/office/powerpoint/2010/main" val="2281920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5212" y="188640"/>
            <a:ext cx="8229600" cy="1143000"/>
          </a:xfrm>
        </p:spPr>
        <p:txBody>
          <a:bodyPr>
            <a:noAutofit/>
          </a:bodyPr>
          <a:lstStyle/>
          <a:p>
            <a:r>
              <a:rPr lang="en-GB" altLang="en-US" sz="3200"/>
              <a:t>All the skills you learn when learning a language</a:t>
            </a:r>
            <a:endParaRPr lang="en-GB" sz="3200" dirty="0"/>
          </a:p>
        </p:txBody>
      </p:sp>
      <p:sp>
        <p:nvSpPr>
          <p:cNvPr id="2" name="Content Placeholder 1"/>
          <p:cNvSpPr>
            <a:spLocks noGrp="1"/>
          </p:cNvSpPr>
          <p:nvPr>
            <p:ph idx="1"/>
          </p:nvPr>
        </p:nvSpPr>
        <p:spPr/>
        <p:txBody>
          <a:bodyPr/>
          <a:lstStyle/>
          <a:p>
            <a:endParaRPr lang="en-GB"/>
          </a:p>
        </p:txBody>
      </p:sp>
      <p:grpSp>
        <p:nvGrpSpPr>
          <p:cNvPr id="5" name="Group 4">
            <a:extLst>
              <a:ext uri="{FF2B5EF4-FFF2-40B4-BE49-F238E27FC236}">
                <a16:creationId xmlns:a16="http://schemas.microsoft.com/office/drawing/2014/main" id="{B551FCAA-1A5D-488A-A722-C03368AC37C1}"/>
              </a:ext>
            </a:extLst>
          </p:cNvPr>
          <p:cNvGrpSpPr/>
          <p:nvPr/>
        </p:nvGrpSpPr>
        <p:grpSpPr>
          <a:xfrm>
            <a:off x="1259632" y="908720"/>
            <a:ext cx="6840760" cy="5832648"/>
            <a:chOff x="1070264" y="103055"/>
            <a:chExt cx="7344016" cy="7344016"/>
          </a:xfrm>
        </p:grpSpPr>
        <p:graphicFrame>
          <p:nvGraphicFramePr>
            <p:cNvPr id="6" name="Diagram 5">
              <a:extLst>
                <a:ext uri="{FF2B5EF4-FFF2-40B4-BE49-F238E27FC236}">
                  <a16:creationId xmlns:a16="http://schemas.microsoft.com/office/drawing/2014/main" id="{046A6D78-6657-4566-A828-A8D18B48CC09}"/>
                </a:ext>
              </a:extLst>
            </p:cNvPr>
            <p:cNvGraphicFramePr/>
            <p:nvPr>
              <p:extLst>
                <p:ext uri="{D42A27DB-BD31-4B8C-83A1-F6EECF244321}">
                  <p14:modId xmlns:p14="http://schemas.microsoft.com/office/powerpoint/2010/main" val="3882523380"/>
                </p:ext>
              </p:extLst>
            </p:nvPr>
          </p:nvGraphicFramePr>
          <p:xfrm>
            <a:off x="1269579" y="324247"/>
            <a:ext cx="6973449" cy="4648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40BD6556-C1AE-4D5C-9C47-DE92F2E6C0CF}"/>
                </a:ext>
              </a:extLst>
            </p:cNvPr>
            <p:cNvGraphicFramePr/>
            <p:nvPr>
              <p:extLst>
                <p:ext uri="{D42A27DB-BD31-4B8C-83A1-F6EECF244321}">
                  <p14:modId xmlns:p14="http://schemas.microsoft.com/office/powerpoint/2010/main" val="3085228134"/>
                </p:ext>
              </p:extLst>
            </p:nvPr>
          </p:nvGraphicFramePr>
          <p:xfrm>
            <a:off x="1352914" y="2740498"/>
            <a:ext cx="6973449" cy="46481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9" name="Group 8">
              <a:extLst>
                <a:ext uri="{FF2B5EF4-FFF2-40B4-BE49-F238E27FC236}">
                  <a16:creationId xmlns:a16="http://schemas.microsoft.com/office/drawing/2014/main" id="{F3962A31-46C3-4AAD-84A8-B48EDE22695F}"/>
                </a:ext>
              </a:extLst>
            </p:cNvPr>
            <p:cNvGrpSpPr/>
            <p:nvPr/>
          </p:nvGrpSpPr>
          <p:grpSpPr>
            <a:xfrm>
              <a:off x="3989174" y="3102243"/>
              <a:ext cx="1544421" cy="1544421"/>
              <a:chOff x="2633006" y="401326"/>
              <a:chExt cx="1544421" cy="1544421"/>
            </a:xfrm>
          </p:grpSpPr>
          <p:sp>
            <p:nvSpPr>
              <p:cNvPr id="11" name="Oval 10">
                <a:extLst>
                  <a:ext uri="{FF2B5EF4-FFF2-40B4-BE49-F238E27FC236}">
                    <a16:creationId xmlns:a16="http://schemas.microsoft.com/office/drawing/2014/main" id="{37AE86CB-77C9-4913-BA97-E0194E8C7F0E}"/>
                  </a:ext>
                </a:extLst>
              </p:cNvPr>
              <p:cNvSpPr/>
              <p:nvPr/>
            </p:nvSpPr>
            <p:spPr>
              <a:xfrm>
                <a:off x="2633006" y="401326"/>
                <a:ext cx="1544421" cy="1544421"/>
              </a:xfrm>
              <a:prstGeom prst="ellipse">
                <a:avLst/>
              </a:prstGeom>
              <a:gradFill rotWithShape="0">
                <a:gsLst>
                  <a:gs pos="0">
                    <a:srgbClr val="B30000"/>
                  </a:gs>
                  <a:gs pos="80000">
                    <a:srgbClr val="D30000"/>
                  </a:gs>
                  <a:gs pos="100000">
                    <a:srgbClr val="F80000"/>
                  </a:gs>
                </a:gsLst>
              </a:gra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6EA1C2FF-2D30-498C-8986-DDFF6053386C}"/>
                  </a:ext>
                </a:extLst>
              </p:cNvPr>
              <p:cNvSpPr/>
              <p:nvPr/>
            </p:nvSpPr>
            <p:spPr>
              <a:xfrm>
                <a:off x="2859181" y="575658"/>
                <a:ext cx="1092071" cy="12876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562470">
                  <a:lnSpc>
                    <a:spcPct val="90000"/>
                  </a:lnSpc>
                  <a:spcBef>
                    <a:spcPct val="0"/>
                  </a:spcBef>
                  <a:spcAft>
                    <a:spcPct val="35000"/>
                  </a:spcAft>
                </a:pPr>
                <a:r>
                  <a:rPr lang="en-US" sz="1300" dirty="0"/>
                  <a:t>Language studies curriculum</a:t>
                </a:r>
              </a:p>
            </p:txBody>
          </p:sp>
        </p:grpSp>
        <p:sp>
          <p:nvSpPr>
            <p:cNvPr id="10" name="Oval 9">
              <a:extLst>
                <a:ext uri="{FF2B5EF4-FFF2-40B4-BE49-F238E27FC236}">
                  <a16:creationId xmlns:a16="http://schemas.microsoft.com/office/drawing/2014/main" id="{718A059D-371E-48DD-A9C2-6E3E68BA0064}"/>
                </a:ext>
              </a:extLst>
            </p:cNvPr>
            <p:cNvSpPr>
              <a:spLocks noChangeAspect="1"/>
            </p:cNvSpPr>
            <p:nvPr/>
          </p:nvSpPr>
          <p:spPr bwMode="auto">
            <a:xfrm>
              <a:off x="1070264" y="103055"/>
              <a:ext cx="7344016" cy="7344016"/>
            </a:xfrm>
            <a:prstGeom prst="ellipse">
              <a:avLst/>
            </a:prstGeom>
            <a:noFill/>
            <a:ln w="9525" cap="flat" cmpd="sng" algn="ctr">
              <a:solidFill>
                <a:schemeClr val="tx1"/>
              </a:solidFill>
              <a:prstDash val="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069140" fontAlgn="base">
                <a:spcBef>
                  <a:spcPct val="0"/>
                </a:spcBef>
                <a:spcAft>
                  <a:spcPct val="0"/>
                </a:spcAft>
              </a:pPr>
              <a:endParaRPr lang="en-US" sz="2100">
                <a:solidFill>
                  <a:srgbClr val="E3284A"/>
                </a:solidFill>
                <a:latin typeface="Arial" charset="0"/>
              </a:endParaRPr>
            </a:p>
          </p:txBody>
        </p:sp>
      </p:grpSp>
    </p:spTree>
    <p:extLst>
      <p:ext uri="{BB962C8B-B14F-4D97-AF65-F5344CB8AC3E}">
        <p14:creationId xmlns:p14="http://schemas.microsoft.com/office/powerpoint/2010/main" val="993414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Five pillars: What we covered</a:t>
            </a:r>
          </a:p>
        </p:txBody>
      </p:sp>
      <p:sp>
        <p:nvSpPr>
          <p:cNvPr id="7" name="Content Placeholder 6"/>
          <p:cNvSpPr>
            <a:spLocks noGrp="1"/>
          </p:cNvSpPr>
          <p:nvPr>
            <p:ph idx="1"/>
          </p:nvPr>
        </p:nvSpPr>
        <p:spPr>
          <a:xfrm>
            <a:off x="467544" y="3573016"/>
            <a:ext cx="8280920" cy="2762537"/>
          </a:xfrm>
        </p:spPr>
        <p:txBody>
          <a:bodyPr>
            <a:normAutofit fontScale="92500"/>
          </a:bodyPr>
          <a:lstStyle/>
          <a:p>
            <a:r>
              <a:rPr lang="en-GB" sz="2600"/>
              <a:t>Hydration: how to stay hydrated in at least two languages</a:t>
            </a:r>
          </a:p>
          <a:p>
            <a:r>
              <a:rPr lang="en-GB" sz="2600"/>
              <a:t>Physical stimulation: breath and stress – the rhythm of languages</a:t>
            </a:r>
          </a:p>
          <a:p>
            <a:r>
              <a:rPr lang="en-GB" sz="2600"/>
              <a:t>Social stimulation: make the most of online social tools</a:t>
            </a:r>
          </a:p>
          <a:p>
            <a:r>
              <a:rPr lang="en-GB" sz="2600"/>
              <a:t>Cognitive stimulation: use language learning as a brain gym</a:t>
            </a:r>
          </a:p>
          <a:p>
            <a:r>
              <a:rPr lang="en-GB" sz="2600"/>
              <a:t>And last: nutrition</a:t>
            </a:r>
          </a:p>
          <a:p>
            <a:endParaRPr lang="en-GB"/>
          </a:p>
        </p:txBody>
      </p:sp>
      <p:pic>
        <p:nvPicPr>
          <p:cNvPr id="5" name="Content Placeholder 3"/>
          <p:cNvPicPr>
            <a:picLocks noChangeAspect="1"/>
          </p:cNvPicPr>
          <p:nvPr/>
        </p:nvPicPr>
        <p:blipFill>
          <a:blip r:embed="rId2"/>
          <a:stretch>
            <a:fillRect/>
          </a:stretch>
        </p:blipFill>
        <p:spPr>
          <a:xfrm>
            <a:off x="2051720" y="1196752"/>
            <a:ext cx="4752528" cy="2363727"/>
          </a:xfrm>
          <a:prstGeom prst="rect">
            <a:avLst/>
          </a:prstGeom>
          <a:noFill/>
          <a:ln>
            <a:noFill/>
          </a:ln>
        </p:spPr>
      </p:pic>
    </p:spTree>
    <p:extLst>
      <p:ext uri="{BB962C8B-B14F-4D97-AF65-F5344CB8AC3E}">
        <p14:creationId xmlns:p14="http://schemas.microsoft.com/office/powerpoint/2010/main" val="794986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Nutrition: Language and food</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303" t="1718" r="14833"/>
          <a:stretch/>
        </p:blipFill>
        <p:spPr>
          <a:xfrm rot="5400000">
            <a:off x="384075" y="1590186"/>
            <a:ext cx="4343401" cy="4276613"/>
          </a:xfrm>
        </p:spPr>
      </p:pic>
      <p:sp>
        <p:nvSpPr>
          <p:cNvPr id="5" name="Rectangle 4"/>
          <p:cNvSpPr/>
          <p:nvPr/>
        </p:nvSpPr>
        <p:spPr>
          <a:xfrm>
            <a:off x="2555776" y="6182418"/>
            <a:ext cx="6552998" cy="369332"/>
          </a:xfrm>
          <a:prstGeom prst="rect">
            <a:avLst/>
          </a:prstGeom>
        </p:spPr>
        <p:txBody>
          <a:bodyPr wrap="square">
            <a:spAutoFit/>
          </a:bodyPr>
          <a:lstStyle/>
          <a:p>
            <a:r>
              <a:rPr lang="en-GB"/>
              <a:t>https://www.strudelandschnitzel.com/altwiener-gugelhupf/</a:t>
            </a:r>
          </a:p>
        </p:txBody>
      </p:sp>
      <p:sp>
        <p:nvSpPr>
          <p:cNvPr id="6" name="TextBox 5"/>
          <p:cNvSpPr txBox="1"/>
          <p:nvPr/>
        </p:nvSpPr>
        <p:spPr>
          <a:xfrm>
            <a:off x="5106178" y="1590107"/>
            <a:ext cx="3456384" cy="2308324"/>
          </a:xfrm>
          <a:prstGeom prst="rect">
            <a:avLst/>
          </a:prstGeom>
          <a:noFill/>
        </p:spPr>
        <p:txBody>
          <a:bodyPr wrap="square" rtlCol="0">
            <a:spAutoFit/>
          </a:bodyPr>
          <a:lstStyle/>
          <a:p>
            <a:r>
              <a:rPr lang="en-GB" sz="2400"/>
              <a:t>Enjoy a little virtual trip abroad with cooking recipes from different countries. </a:t>
            </a:r>
          </a:p>
          <a:p>
            <a:r>
              <a:rPr lang="en-GB" sz="2400"/>
              <a:t>Experiment and experience.</a:t>
            </a:r>
          </a:p>
        </p:txBody>
      </p:sp>
      <p:grpSp>
        <p:nvGrpSpPr>
          <p:cNvPr id="7" name="Group 6"/>
          <p:cNvGrpSpPr/>
          <p:nvPr/>
        </p:nvGrpSpPr>
        <p:grpSpPr>
          <a:xfrm>
            <a:off x="6834370" y="3861048"/>
            <a:ext cx="1482046" cy="1664833"/>
            <a:chOff x="1907" y="1287227"/>
            <a:chExt cx="889938" cy="1160777"/>
          </a:xfrm>
        </p:grpSpPr>
        <p:sp>
          <p:nvSpPr>
            <p:cNvPr id="8" name="Rounded Rectangle 7"/>
            <p:cNvSpPr/>
            <p:nvPr/>
          </p:nvSpPr>
          <p:spPr>
            <a:xfrm>
              <a:off x="1907" y="1287227"/>
              <a:ext cx="889938" cy="116077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27972" y="1313292"/>
              <a:ext cx="837808" cy="1108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t>Nutrition</a:t>
              </a:r>
            </a:p>
          </p:txBody>
        </p:sp>
      </p:grpSp>
    </p:spTree>
    <p:extLst>
      <p:ext uri="{BB962C8B-B14F-4D97-AF65-F5344CB8AC3E}">
        <p14:creationId xmlns:p14="http://schemas.microsoft.com/office/powerpoint/2010/main" val="4248110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Evaluation and Feedback</a:t>
            </a:r>
          </a:p>
        </p:txBody>
      </p:sp>
      <p:sp>
        <p:nvSpPr>
          <p:cNvPr id="3" name="Content Placeholder 2"/>
          <p:cNvSpPr>
            <a:spLocks noGrp="1"/>
          </p:cNvSpPr>
          <p:nvPr>
            <p:ph idx="1"/>
          </p:nvPr>
        </p:nvSpPr>
        <p:spPr/>
        <p:txBody>
          <a:bodyPr/>
          <a:lstStyle/>
          <a:p>
            <a:pPr marL="0" indent="0" algn="ctr">
              <a:buNone/>
            </a:pPr>
            <a:r>
              <a:rPr lang="en-GB" sz="3600">
                <a:solidFill>
                  <a:schemeClr val="accent5">
                    <a:lumMod val="75000"/>
                  </a:schemeClr>
                </a:solidFill>
                <a:effectLst>
                  <a:outerShdw blurRad="38100" dist="38100" dir="2700000" algn="tl">
                    <a:srgbClr val="000000">
                      <a:alpha val="43137"/>
                    </a:srgbClr>
                  </a:outerShdw>
                </a:effectLst>
              </a:rPr>
              <a:t>Thank you for listening and participating!</a:t>
            </a:r>
          </a:p>
          <a:p>
            <a:pPr marL="0" indent="0" algn="ctr">
              <a:buNone/>
            </a:pPr>
            <a:endParaRPr lang="en-GB"/>
          </a:p>
          <a:p>
            <a:pPr marL="0" indent="0" algn="ctr">
              <a:buNone/>
            </a:pPr>
            <a:endParaRPr lang="en-GB"/>
          </a:p>
          <a:p>
            <a:pPr marL="0" indent="0">
              <a:buNone/>
            </a:pPr>
            <a:r>
              <a:rPr lang="en-GB"/>
              <a:t>Please let me know how you experienced this talk by filling in our survey:</a:t>
            </a:r>
          </a:p>
          <a:p>
            <a:r>
              <a:rPr lang="en-GB">
                <a:hlinkClick r:id="rId2"/>
              </a:rPr>
              <a:t>https://www.surveymonkey.com/r/27DBWXS</a:t>
            </a:r>
            <a:endParaRPr lang="en-GB"/>
          </a:p>
          <a:p>
            <a:endParaRPr lang="en-GB"/>
          </a:p>
        </p:txBody>
      </p:sp>
    </p:spTree>
    <p:extLst>
      <p:ext uri="{BB962C8B-B14F-4D97-AF65-F5344CB8AC3E}">
        <p14:creationId xmlns:p14="http://schemas.microsoft.com/office/powerpoint/2010/main" val="38968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01" t="8464" r="37708" b="4037"/>
          <a:stretch/>
        </p:blipFill>
        <p:spPr>
          <a:xfrm>
            <a:off x="3724275" y="30480"/>
            <a:ext cx="4191000" cy="6827520"/>
          </a:xfrm>
          <a:prstGeom prst="rect">
            <a:avLst/>
          </a:prstGeom>
        </p:spPr>
      </p:pic>
      <p:sp>
        <p:nvSpPr>
          <p:cNvPr id="3" name="Title 2"/>
          <p:cNvSpPr>
            <a:spLocks noGrp="1"/>
          </p:cNvSpPr>
          <p:nvPr>
            <p:ph type="title"/>
          </p:nvPr>
        </p:nvSpPr>
        <p:spPr/>
        <p:txBody>
          <a:bodyPr/>
          <a:lstStyle/>
          <a:p>
            <a:r>
              <a:rPr lang="en-GB"/>
              <a:t>Dementia and language learning in the news</a:t>
            </a:r>
          </a:p>
        </p:txBody>
      </p:sp>
      <p:sp>
        <p:nvSpPr>
          <p:cNvPr id="5" name="Text Placeholder 4"/>
          <p:cNvSpPr>
            <a:spLocks noGrp="1"/>
          </p:cNvSpPr>
          <p:nvPr>
            <p:ph type="body" sz="half" idx="2"/>
          </p:nvPr>
        </p:nvSpPr>
        <p:spPr/>
        <p:txBody>
          <a:bodyPr/>
          <a:lstStyle/>
          <a:p>
            <a:r>
              <a:rPr lang="en-GB"/>
              <a:t>- Slightly sensational representation</a:t>
            </a:r>
          </a:p>
          <a:p>
            <a:r>
              <a:rPr lang="en-GB"/>
              <a:t>- Linked to “Call to action”</a:t>
            </a:r>
          </a:p>
          <a:p>
            <a:endParaRPr lang="en-GB"/>
          </a:p>
          <a:p>
            <a:endParaRPr lang="en-GB"/>
          </a:p>
        </p:txBody>
      </p:sp>
      <p:pic>
        <p:nvPicPr>
          <p:cNvPr id="6" name="Picture 5"/>
          <p:cNvPicPr>
            <a:picLocks noChangeAspect="1"/>
          </p:cNvPicPr>
          <p:nvPr/>
        </p:nvPicPr>
        <p:blipFill rotWithShape="1">
          <a:blip r:embed="rId3"/>
          <a:srcRect l="5971" t="7399" r="35375" b="16969"/>
          <a:stretch/>
        </p:blipFill>
        <p:spPr>
          <a:xfrm>
            <a:off x="431602" y="2420888"/>
            <a:ext cx="3063072" cy="4212944"/>
          </a:xfrm>
          <a:prstGeom prst="rect">
            <a:avLst/>
          </a:prstGeom>
        </p:spPr>
      </p:pic>
    </p:spTree>
    <p:extLst>
      <p:ext uri="{BB962C8B-B14F-4D97-AF65-F5344CB8AC3E}">
        <p14:creationId xmlns:p14="http://schemas.microsoft.com/office/powerpoint/2010/main" val="17123690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p:txBody>
          <a:bodyPr>
            <a:normAutofit fontScale="90000"/>
          </a:bodyPr>
          <a:lstStyle/>
          <a:p>
            <a:br>
              <a:rPr lang="en-GB"/>
            </a:br>
            <a:r>
              <a:rPr lang="en-GB"/>
              <a:t>Future talks</a:t>
            </a:r>
          </a:p>
        </p:txBody>
      </p:sp>
    </p:spTree>
    <p:extLst>
      <p:ext uri="{BB962C8B-B14F-4D97-AF65-F5344CB8AC3E}">
        <p14:creationId xmlns:p14="http://schemas.microsoft.com/office/powerpoint/2010/main" val="387027580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close up of text on a white background&#10;&#10;Description generated with high confidence"/>
          <p:cNvPicPr>
            <a:picLocks noChangeAspect="1"/>
          </p:cNvPicPr>
          <p:nvPr/>
        </p:nvPicPr>
        <p:blipFill>
          <a:blip r:embed="rId2"/>
          <a:stretch>
            <a:fillRect/>
          </a:stretch>
        </p:blipFill>
        <p:spPr>
          <a:xfrm>
            <a:off x="417440" y="357804"/>
            <a:ext cx="6192081" cy="3071195"/>
          </a:xfrm>
          <a:prstGeom prst="rect">
            <a:avLst/>
          </a:prstGeom>
          <a:noFill/>
          <a:ln>
            <a:noFill/>
          </a:ln>
        </p:spPr>
      </p:pic>
      <p:pic>
        <p:nvPicPr>
          <p:cNvPr id="3" name="Picture 5" descr="A close up of a logo&#10;&#10;Description generated with very high confidence"/>
          <p:cNvPicPr>
            <a:picLocks noChangeAspect="1"/>
          </p:cNvPicPr>
          <p:nvPr/>
        </p:nvPicPr>
        <p:blipFill>
          <a:blip r:embed="rId3"/>
          <a:stretch>
            <a:fillRect/>
          </a:stretch>
        </p:blipFill>
        <p:spPr>
          <a:xfrm>
            <a:off x="7129762" y="357804"/>
            <a:ext cx="1680121" cy="1944096"/>
          </a:xfrm>
          <a:prstGeom prst="rect">
            <a:avLst/>
          </a:prstGeom>
          <a:noFill/>
          <a:ln>
            <a:noFill/>
          </a:ln>
        </p:spPr>
      </p:pic>
      <p:sp>
        <p:nvSpPr>
          <p:cNvPr id="4" name="Title 1"/>
          <p:cNvSpPr txBox="1">
            <a:spLocks noGrp="1"/>
          </p:cNvSpPr>
          <p:nvPr>
            <p:ph type="title"/>
          </p:nvPr>
        </p:nvSpPr>
        <p:spPr>
          <a:xfrm>
            <a:off x="333031" y="3429000"/>
            <a:ext cx="7891672" cy="3370132"/>
          </a:xfrm>
        </p:spPr>
        <p:txBody>
          <a:bodyPr anchor="b" anchorCtr="1">
            <a:normAutofit fontScale="90000"/>
          </a:bodyPr>
          <a:lstStyle/>
          <a:p>
            <a:pPr marL="0" lvl="0" indent="0" hangingPunct="0">
              <a:lnSpc>
                <a:spcPct val="70000"/>
              </a:lnSpc>
            </a:pPr>
            <a:r>
              <a:rPr lang="en-US" b="1">
                <a:solidFill>
                  <a:srgbClr val="203864"/>
                </a:solidFill>
              </a:rPr>
              <a:t>Series 2020/21 - 5. </a:t>
            </a:r>
            <a:r>
              <a:rPr lang="en-GB" b="1" i="1">
                <a:solidFill>
                  <a:srgbClr val="203864"/>
                </a:solidFill>
              </a:rPr>
              <a:t>Care and caring in older age </a:t>
            </a:r>
            <a:br>
              <a:rPr lang="en-US" b="1">
                <a:solidFill>
                  <a:srgbClr val="203864"/>
                </a:solidFill>
              </a:rPr>
            </a:br>
            <a:br>
              <a:rPr lang="en-US" b="1">
                <a:solidFill>
                  <a:srgbClr val="203864"/>
                </a:solidFill>
              </a:rPr>
            </a:br>
            <a:r>
              <a:rPr lang="en-GB" sz="2800" i="1">
                <a:solidFill>
                  <a:srgbClr val="203864"/>
                </a:solidFill>
              </a:rPr>
              <a:t>Mary Larkin</a:t>
            </a:r>
            <a:br>
              <a:rPr lang="en-GB" sz="2800" i="1">
                <a:solidFill>
                  <a:srgbClr val="203864"/>
                </a:solidFill>
              </a:rPr>
            </a:br>
            <a:r>
              <a:rPr lang="en-GB" sz="2800" i="1">
                <a:solidFill>
                  <a:srgbClr val="203864"/>
                </a:solidFill>
              </a:rPr>
              <a:t> </a:t>
            </a:r>
            <a:r>
              <a:rPr lang="en-GB" sz="2800" b="1" i="1">
                <a:solidFill>
                  <a:srgbClr val="203864"/>
                </a:solidFill>
              </a:rPr>
              <a:t>January 20</a:t>
            </a:r>
            <a:r>
              <a:rPr lang="en-GB" sz="2800" b="1" i="1" baseline="30000">
                <a:solidFill>
                  <a:srgbClr val="203864"/>
                </a:solidFill>
              </a:rPr>
              <a:t>th</a:t>
            </a:r>
            <a:r>
              <a:rPr lang="en-GB" sz="2800" b="1" i="1">
                <a:solidFill>
                  <a:srgbClr val="203864"/>
                </a:solidFill>
              </a:rPr>
              <a:t> 2021</a:t>
            </a:r>
            <a:br>
              <a:rPr lang="en-GB" sz="2800" b="1" i="1">
                <a:solidFill>
                  <a:srgbClr val="203864"/>
                </a:solidFill>
              </a:rPr>
            </a:br>
            <a:br>
              <a:rPr lang="en-GB" sz="2800" b="1" i="1">
                <a:solidFill>
                  <a:srgbClr val="203864"/>
                </a:solidFill>
              </a:rPr>
            </a:br>
            <a:r>
              <a:rPr lang="en-GB" sz="2800" b="1" i="1" u="sng" kern="0">
                <a:solidFill>
                  <a:srgbClr val="002060"/>
                </a:solidFill>
                <a:hlinkClick r:id="rId4"/>
              </a:rPr>
              <a:t>For more information and live streaming links follow:</a:t>
            </a:r>
            <a:br>
              <a:rPr lang="en-GB" sz="2800" b="1" i="1" u="sng" kern="0">
                <a:solidFill>
                  <a:srgbClr val="002060"/>
                </a:solidFill>
                <a:hlinkClick r:id="rId4"/>
              </a:rPr>
            </a:br>
            <a:r>
              <a:rPr lang="en-GB" sz="2800" b="1" i="1" u="sng" kern="0">
                <a:solidFill>
                  <a:srgbClr val="002060"/>
                </a:solidFill>
                <a:hlinkClick r:id="rId4"/>
              </a:rPr>
              <a:t> </a:t>
            </a:r>
            <a:r>
              <a:rPr lang="en-GB" sz="2800" b="1" i="1" kern="0">
                <a:solidFill>
                  <a:srgbClr val="0563C1"/>
                </a:solidFill>
                <a:hlinkClick r:id="rId4"/>
              </a:rPr>
              <a:t>https://ordo.open.ac.uk/collections/Ageing_Well_Public_Talks_2020-21/5122166</a:t>
            </a:r>
            <a:r>
              <a:rPr lang="en-GB" sz="2800" b="1" i="1" kern="0">
                <a:solidFill>
                  <a:srgbClr val="203864"/>
                </a:solidFill>
              </a:rPr>
              <a:t> </a:t>
            </a:r>
            <a:endParaRPr lang="en-US" sz="4800" b="1">
              <a:solidFill>
                <a:srgbClr val="203864"/>
              </a:solidFill>
            </a:endParaRPr>
          </a:p>
        </p:txBody>
      </p:sp>
    </p:spTree>
    <p:extLst>
      <p:ext uri="{BB962C8B-B14F-4D97-AF65-F5344CB8AC3E}">
        <p14:creationId xmlns:p14="http://schemas.microsoft.com/office/powerpoint/2010/main" val="3491038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0" y="0"/>
            <a:ext cx="9143997" cy="6858000"/>
          </a:xfrm>
        </p:spPr>
        <p:txBody>
          <a:bodyPr/>
          <a:lstStyle/>
          <a:p>
            <a:pPr marL="0" lvl="0" indent="0">
              <a:lnSpc>
                <a:spcPct val="70000"/>
              </a:lnSpc>
              <a:buNone/>
            </a:pPr>
            <a:endParaRPr lang="en-GB" sz="2600" b="1" i="1">
              <a:solidFill>
                <a:srgbClr val="203864"/>
              </a:solidFill>
            </a:endParaRPr>
          </a:p>
          <a:p>
            <a:pPr marL="0" lvl="0" indent="0">
              <a:lnSpc>
                <a:spcPct val="70000"/>
              </a:lnSpc>
              <a:buNone/>
            </a:pPr>
            <a:r>
              <a:rPr lang="en-GB" sz="2600" b="1" i="1">
                <a:solidFill>
                  <a:srgbClr val="203864"/>
                </a:solidFill>
              </a:rPr>
              <a:t>2020/21 Series plan</a:t>
            </a:r>
          </a:p>
          <a:p>
            <a:pPr lvl="0">
              <a:lnSpc>
                <a:spcPct val="70000"/>
              </a:lnSpc>
            </a:pPr>
            <a:endParaRPr lang="en-GB" sz="2600" b="1" i="1">
              <a:solidFill>
                <a:srgbClr val="203864"/>
              </a:solidFill>
            </a:endParaRPr>
          </a:p>
          <a:p>
            <a:pPr lvl="0">
              <a:lnSpc>
                <a:spcPct val="70000"/>
              </a:lnSpc>
            </a:pPr>
            <a:r>
              <a:rPr lang="en-GB" sz="2000" b="1" i="1">
                <a:solidFill>
                  <a:srgbClr val="203864"/>
                </a:solidFill>
              </a:rPr>
              <a:t>Are we prepared to live longer? </a:t>
            </a:r>
            <a:r>
              <a:rPr lang="en-GB" sz="2000" i="1">
                <a:solidFill>
                  <a:srgbClr val="203864"/>
                </a:solidFill>
              </a:rPr>
              <a:t>(Jitka Vseteckova) </a:t>
            </a:r>
            <a:r>
              <a:rPr lang="en-GB" sz="2000" b="1" i="1">
                <a:solidFill>
                  <a:srgbClr val="203864"/>
                </a:solidFill>
              </a:rPr>
              <a:t>September 23</a:t>
            </a:r>
            <a:r>
              <a:rPr lang="en-GB" sz="2000" b="1" i="1" baseline="30000">
                <a:solidFill>
                  <a:srgbClr val="203864"/>
                </a:solidFill>
              </a:rPr>
              <a:t>rd</a:t>
            </a:r>
            <a:r>
              <a:rPr lang="en-GB" sz="2000" b="1" i="1">
                <a:solidFill>
                  <a:srgbClr val="203864"/>
                </a:solidFill>
              </a:rPr>
              <a:t> 2020 </a:t>
            </a:r>
          </a:p>
          <a:p>
            <a:pPr lvl="0">
              <a:lnSpc>
                <a:spcPct val="70000"/>
              </a:lnSpc>
            </a:pPr>
            <a:r>
              <a:rPr lang="en-GB" sz="2000" b="1" i="1">
                <a:solidFill>
                  <a:srgbClr val="203864"/>
                </a:solidFill>
              </a:rPr>
              <a:t>Advanced Care Planning  </a:t>
            </a:r>
            <a:r>
              <a:rPr lang="en-GB" sz="2000" i="1">
                <a:solidFill>
                  <a:srgbClr val="203864"/>
                </a:solidFill>
              </a:rPr>
              <a:t>(Barbara Gale &amp; Erica Borgstrom) </a:t>
            </a:r>
            <a:r>
              <a:rPr lang="en-GB" sz="2000" b="1" i="1">
                <a:solidFill>
                  <a:srgbClr val="203864"/>
                </a:solidFill>
              </a:rPr>
              <a:t>October 21st 2020 </a:t>
            </a:r>
          </a:p>
          <a:p>
            <a:pPr lvl="0">
              <a:lnSpc>
                <a:spcPct val="70000"/>
              </a:lnSpc>
            </a:pPr>
            <a:r>
              <a:rPr lang="en-GB" sz="2000" b="1" i="1">
                <a:solidFill>
                  <a:srgbClr val="203864"/>
                </a:solidFill>
              </a:rPr>
              <a:t>Ageing brain </a:t>
            </a:r>
            <a:r>
              <a:rPr lang="en-GB" sz="2000" i="1">
                <a:solidFill>
                  <a:srgbClr val="203864"/>
                </a:solidFill>
              </a:rPr>
              <a:t>(Jitka Vseteckova &amp; Stephanie Warren) </a:t>
            </a:r>
            <a:r>
              <a:rPr lang="en-GB" sz="2000" b="1" i="1">
                <a:solidFill>
                  <a:srgbClr val="203864"/>
                </a:solidFill>
              </a:rPr>
              <a:t>November 18</a:t>
            </a:r>
            <a:r>
              <a:rPr lang="en-GB" sz="2000" b="1" i="1" baseline="30000">
                <a:solidFill>
                  <a:srgbClr val="203864"/>
                </a:solidFill>
              </a:rPr>
              <a:t>th</a:t>
            </a:r>
            <a:r>
              <a:rPr lang="en-GB" sz="2000" b="1" i="1">
                <a:solidFill>
                  <a:srgbClr val="203864"/>
                </a:solidFill>
              </a:rPr>
              <a:t> 2020 </a:t>
            </a:r>
          </a:p>
          <a:p>
            <a:pPr lvl="0">
              <a:lnSpc>
                <a:spcPct val="70000"/>
              </a:lnSpc>
            </a:pPr>
            <a:r>
              <a:rPr lang="en-GB" sz="2000" b="1" i="1">
                <a:solidFill>
                  <a:srgbClr val="203864"/>
                </a:solidFill>
              </a:rPr>
              <a:t>Learning languages and digital technologies in older age </a:t>
            </a:r>
            <a:r>
              <a:rPr lang="en-GB" sz="2000" i="1">
                <a:solidFill>
                  <a:srgbClr val="203864"/>
                </a:solidFill>
              </a:rPr>
              <a:t>(Ursula Stickler) </a:t>
            </a:r>
            <a:r>
              <a:rPr lang="en-GB" sz="2000" b="1" i="1">
                <a:solidFill>
                  <a:srgbClr val="203864"/>
                </a:solidFill>
              </a:rPr>
              <a:t>December 2</a:t>
            </a:r>
            <a:r>
              <a:rPr lang="en-GB" sz="2000" b="1" i="1" baseline="30000">
                <a:solidFill>
                  <a:srgbClr val="203864"/>
                </a:solidFill>
              </a:rPr>
              <a:t>nd</a:t>
            </a:r>
            <a:r>
              <a:rPr lang="en-GB" sz="2000" b="1" i="1">
                <a:solidFill>
                  <a:srgbClr val="203864"/>
                </a:solidFill>
              </a:rPr>
              <a:t> 2020 </a:t>
            </a:r>
          </a:p>
          <a:p>
            <a:pPr lvl="0">
              <a:lnSpc>
                <a:spcPct val="70000"/>
              </a:lnSpc>
            </a:pPr>
            <a:r>
              <a:rPr lang="en-GB" sz="2000" b="1" i="1">
                <a:solidFill>
                  <a:srgbClr val="203864"/>
                </a:solidFill>
              </a:rPr>
              <a:t>Care and caring in older age </a:t>
            </a:r>
            <a:r>
              <a:rPr lang="en-GB" sz="2000" i="1">
                <a:solidFill>
                  <a:srgbClr val="203864"/>
                </a:solidFill>
              </a:rPr>
              <a:t>(Mary Larkin) </a:t>
            </a:r>
            <a:r>
              <a:rPr lang="en-GB" sz="2000" b="1" i="1">
                <a:solidFill>
                  <a:srgbClr val="203864"/>
                </a:solidFill>
              </a:rPr>
              <a:t>January 20</a:t>
            </a:r>
            <a:r>
              <a:rPr lang="en-GB" sz="2000" b="1" i="1" baseline="30000">
                <a:solidFill>
                  <a:srgbClr val="203864"/>
                </a:solidFill>
              </a:rPr>
              <a:t>th</a:t>
            </a:r>
            <a:r>
              <a:rPr lang="en-GB" sz="2000" b="1" i="1">
                <a:solidFill>
                  <a:srgbClr val="203864"/>
                </a:solidFill>
              </a:rPr>
              <a:t> 2021</a:t>
            </a:r>
          </a:p>
          <a:p>
            <a:pPr lvl="0" hangingPunct="0">
              <a:lnSpc>
                <a:spcPct val="70000"/>
              </a:lnSpc>
            </a:pPr>
            <a:r>
              <a:rPr lang="en-GB" sz="2000" b="1" i="1" kern="0">
                <a:solidFill>
                  <a:srgbClr val="203864"/>
                </a:solidFill>
              </a:rPr>
              <a:t>Nutritional needs while ageing </a:t>
            </a:r>
            <a:r>
              <a:rPr lang="en-GB" sz="2000" i="1" kern="0">
                <a:solidFill>
                  <a:srgbClr val="203864"/>
                </a:solidFill>
              </a:rPr>
              <a:t>(Jitka Vseteckova &amp; Alan Hastings) </a:t>
            </a:r>
            <a:r>
              <a:rPr lang="en-GB" sz="2000" b="1" i="1" kern="0">
                <a:solidFill>
                  <a:srgbClr val="203864"/>
                </a:solidFill>
              </a:rPr>
              <a:t>February 24</a:t>
            </a:r>
            <a:r>
              <a:rPr lang="en-GB" sz="2000" b="1" i="1" kern="0" baseline="30000">
                <a:solidFill>
                  <a:srgbClr val="203864"/>
                </a:solidFill>
              </a:rPr>
              <a:t>th</a:t>
            </a:r>
            <a:r>
              <a:rPr lang="en-GB" sz="2000" b="1" i="1" kern="0">
                <a:solidFill>
                  <a:srgbClr val="203864"/>
                </a:solidFill>
              </a:rPr>
              <a:t> 2021 </a:t>
            </a:r>
          </a:p>
          <a:p>
            <a:pPr lvl="0" hangingPunct="0">
              <a:lnSpc>
                <a:spcPct val="70000"/>
              </a:lnSpc>
            </a:pPr>
            <a:r>
              <a:rPr lang="en-GB" sz="2000" b="1" i="1" kern="0">
                <a:solidFill>
                  <a:srgbClr val="203864"/>
                </a:solidFill>
              </a:rPr>
              <a:t>Pharmacotherapy while ageing </a:t>
            </a:r>
            <a:r>
              <a:rPr lang="en-GB" sz="2000" i="1" kern="0">
                <a:solidFill>
                  <a:srgbClr val="203864"/>
                </a:solidFill>
              </a:rPr>
              <a:t>(Jitka Vseteckova &amp; Sonal Mehta) </a:t>
            </a:r>
            <a:r>
              <a:rPr lang="en-GB" sz="2000" b="1" i="1" kern="0">
                <a:solidFill>
                  <a:srgbClr val="203864"/>
                </a:solidFill>
              </a:rPr>
              <a:t>March 24</a:t>
            </a:r>
            <a:r>
              <a:rPr lang="en-GB" sz="2000" b="1" i="1" kern="0" baseline="30000">
                <a:solidFill>
                  <a:srgbClr val="203864"/>
                </a:solidFill>
              </a:rPr>
              <a:t>th</a:t>
            </a:r>
            <a:r>
              <a:rPr lang="en-GB" sz="2000" b="1" i="1" kern="0">
                <a:solidFill>
                  <a:srgbClr val="203864"/>
                </a:solidFill>
              </a:rPr>
              <a:t> 2021 </a:t>
            </a:r>
          </a:p>
          <a:p>
            <a:pPr lvl="0" hangingPunct="0">
              <a:lnSpc>
                <a:spcPct val="70000"/>
              </a:lnSpc>
            </a:pPr>
            <a:r>
              <a:rPr lang="en-GB" sz="2000" b="1" i="1" kern="0">
                <a:solidFill>
                  <a:srgbClr val="203864"/>
                </a:solidFill>
              </a:rPr>
              <a:t>Mindfulness and ageing </a:t>
            </a:r>
            <a:r>
              <a:rPr lang="en-GB" sz="2000" i="1" kern="0">
                <a:solidFill>
                  <a:srgbClr val="203864"/>
                </a:solidFill>
              </a:rPr>
              <a:t>(Adele Pacini) </a:t>
            </a:r>
            <a:r>
              <a:rPr lang="en-GB" sz="2000" b="1" i="1" kern="0">
                <a:solidFill>
                  <a:srgbClr val="203864"/>
                </a:solidFill>
              </a:rPr>
              <a:t>April 14</a:t>
            </a:r>
            <a:r>
              <a:rPr lang="en-GB" sz="2000" b="1" i="1" kern="0" baseline="30000">
                <a:solidFill>
                  <a:srgbClr val="203864"/>
                </a:solidFill>
              </a:rPr>
              <a:t>th</a:t>
            </a:r>
            <a:r>
              <a:rPr lang="en-GB" sz="2000" b="1" i="1" kern="0">
                <a:solidFill>
                  <a:srgbClr val="203864"/>
                </a:solidFill>
              </a:rPr>
              <a:t> 2021 </a:t>
            </a:r>
          </a:p>
          <a:p>
            <a:pPr lvl="0" hangingPunct="0">
              <a:lnSpc>
                <a:spcPct val="70000"/>
              </a:lnSpc>
            </a:pPr>
            <a:r>
              <a:rPr lang="en-GB" sz="2000" b="1" i="1" kern="0">
                <a:solidFill>
                  <a:srgbClr val="203864"/>
                </a:solidFill>
              </a:rPr>
              <a:t>Move it and breathe </a:t>
            </a:r>
            <a:r>
              <a:rPr lang="en-GB" sz="2000" i="1" kern="0">
                <a:solidFill>
                  <a:srgbClr val="203864"/>
                </a:solidFill>
              </a:rPr>
              <a:t>(Jitka Vseteckova &amp; Declan Ryan) </a:t>
            </a:r>
            <a:r>
              <a:rPr lang="en-GB" sz="2000" b="1" i="1" kern="0">
                <a:solidFill>
                  <a:srgbClr val="203864"/>
                </a:solidFill>
              </a:rPr>
              <a:t>May 19</a:t>
            </a:r>
            <a:r>
              <a:rPr lang="en-GB" sz="2000" b="1" i="1" kern="0" baseline="30000">
                <a:solidFill>
                  <a:srgbClr val="203864"/>
                </a:solidFill>
              </a:rPr>
              <a:t>th</a:t>
            </a:r>
            <a:r>
              <a:rPr lang="en-GB" sz="2000" b="1" i="1" kern="0">
                <a:solidFill>
                  <a:srgbClr val="203864"/>
                </a:solidFill>
              </a:rPr>
              <a:t> 2021 </a:t>
            </a:r>
          </a:p>
          <a:p>
            <a:pPr lvl="0" hangingPunct="0">
              <a:lnSpc>
                <a:spcPct val="70000"/>
              </a:lnSpc>
            </a:pPr>
            <a:r>
              <a:rPr lang="en-GB" sz="2000" b="1" i="1" kern="0">
                <a:solidFill>
                  <a:srgbClr val="203864"/>
                </a:solidFill>
              </a:rPr>
              <a:t>Standing tall </a:t>
            </a:r>
            <a:r>
              <a:rPr lang="en-GB" sz="2000" i="1" kern="0">
                <a:solidFill>
                  <a:srgbClr val="203864"/>
                </a:solidFill>
              </a:rPr>
              <a:t>(Jitka Vseteckova &amp; Jason Gibb) </a:t>
            </a:r>
            <a:r>
              <a:rPr lang="en-GB" sz="2000" b="1" i="1" kern="0">
                <a:solidFill>
                  <a:srgbClr val="203864"/>
                </a:solidFill>
              </a:rPr>
              <a:t>June 16</a:t>
            </a:r>
            <a:r>
              <a:rPr lang="en-GB" sz="2000" b="1" i="1" kern="0" baseline="30000">
                <a:solidFill>
                  <a:srgbClr val="203864"/>
                </a:solidFill>
              </a:rPr>
              <a:t>th</a:t>
            </a:r>
            <a:r>
              <a:rPr lang="en-GB" sz="2000" b="1" i="1" kern="0">
                <a:solidFill>
                  <a:srgbClr val="203864"/>
                </a:solidFill>
              </a:rPr>
              <a:t> 2021 </a:t>
            </a:r>
          </a:p>
          <a:p>
            <a:pPr lvl="0" hangingPunct="0">
              <a:lnSpc>
                <a:spcPct val="70000"/>
              </a:lnSpc>
            </a:pPr>
            <a:r>
              <a:rPr lang="en-GB" sz="2000" b="1" i="1" kern="0">
                <a:solidFill>
                  <a:srgbClr val="203864"/>
                </a:solidFill>
              </a:rPr>
              <a:t>The things we don’t talk about – Intimacy and ageing </a:t>
            </a:r>
            <a:r>
              <a:rPr lang="en-GB" sz="2000" i="1" kern="0">
                <a:solidFill>
                  <a:srgbClr val="203864"/>
                </a:solidFill>
              </a:rPr>
              <a:t>(Andreas Vossler) </a:t>
            </a:r>
            <a:r>
              <a:rPr lang="en-GB" sz="2000" b="1" i="1" kern="0">
                <a:solidFill>
                  <a:srgbClr val="203864"/>
                </a:solidFill>
              </a:rPr>
              <a:t>July 14</a:t>
            </a:r>
            <a:r>
              <a:rPr lang="en-GB" sz="2000" b="1" i="1" kern="0" baseline="30000">
                <a:solidFill>
                  <a:srgbClr val="203864"/>
                </a:solidFill>
              </a:rPr>
              <a:t>th</a:t>
            </a:r>
            <a:r>
              <a:rPr lang="en-GB" sz="2000" b="1" i="1" kern="0">
                <a:solidFill>
                  <a:srgbClr val="203864"/>
                </a:solidFill>
              </a:rPr>
              <a:t> 2021 </a:t>
            </a:r>
          </a:p>
          <a:p>
            <a:pPr marL="0" lvl="0" indent="0" hangingPunct="0">
              <a:lnSpc>
                <a:spcPct val="70000"/>
              </a:lnSpc>
              <a:buNone/>
            </a:pPr>
            <a:endParaRPr lang="en-GB" sz="2000" b="1" i="1" kern="0">
              <a:solidFill>
                <a:srgbClr val="203864"/>
              </a:solidFill>
            </a:endParaRPr>
          </a:p>
          <a:p>
            <a:pPr marL="0" lvl="0" indent="0" hangingPunct="0">
              <a:lnSpc>
                <a:spcPct val="70000"/>
              </a:lnSpc>
              <a:buNone/>
            </a:pPr>
            <a:r>
              <a:rPr lang="en-GB" sz="1800" b="1" i="1" u="sng" kern="0">
                <a:solidFill>
                  <a:srgbClr val="002060"/>
                </a:solidFill>
                <a:hlinkClick r:id="rId2"/>
              </a:rPr>
              <a:t>For more information and live streaming links follow:</a:t>
            </a:r>
          </a:p>
          <a:p>
            <a:pPr marL="0" lvl="0" indent="0" hangingPunct="0">
              <a:lnSpc>
                <a:spcPct val="70000"/>
              </a:lnSpc>
              <a:buNone/>
            </a:pPr>
            <a:r>
              <a:rPr lang="en-GB" sz="1800" b="1" i="1" u="sng" kern="0">
                <a:solidFill>
                  <a:srgbClr val="002060"/>
                </a:solidFill>
                <a:hlinkClick r:id="rId2"/>
              </a:rPr>
              <a:t> </a:t>
            </a:r>
            <a:r>
              <a:rPr lang="en-GB" sz="1800" b="1" i="1" kern="0">
                <a:solidFill>
                  <a:srgbClr val="0563C1"/>
                </a:solidFill>
                <a:hlinkClick r:id="rId2"/>
              </a:rPr>
              <a:t>https://ordo.open.ac.uk/collections/Ageing_Well_Public_Talks_2020-21/5122166</a:t>
            </a:r>
            <a:r>
              <a:rPr lang="en-GB" sz="1800" b="1" i="1" kern="0">
                <a:solidFill>
                  <a:srgbClr val="203864"/>
                </a:solidFill>
              </a:rPr>
              <a:t> </a:t>
            </a:r>
          </a:p>
          <a:p>
            <a:pPr marL="0" lvl="0" indent="0">
              <a:lnSpc>
                <a:spcPct val="70000"/>
              </a:lnSpc>
              <a:buNone/>
            </a:pPr>
            <a:endParaRPr lang="en-GB" sz="2400" b="1" i="1">
              <a:solidFill>
                <a:srgbClr val="203864"/>
              </a:solidFill>
            </a:endParaRPr>
          </a:p>
          <a:p>
            <a:pPr lvl="0">
              <a:lnSpc>
                <a:spcPct val="70000"/>
              </a:lnSpc>
            </a:pPr>
            <a:endParaRPr lang="en-GB" sz="2400"/>
          </a:p>
        </p:txBody>
      </p:sp>
    </p:spTree>
    <p:extLst>
      <p:ext uri="{BB962C8B-B14F-4D97-AF65-F5344CB8AC3E}">
        <p14:creationId xmlns:p14="http://schemas.microsoft.com/office/powerpoint/2010/main" val="3033757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57250" y="5149845"/>
            <a:ext cx="4906562" cy="965204"/>
          </a:xfrm>
        </p:spPr>
        <p:txBody>
          <a:bodyPr>
            <a:normAutofit fontScale="90000"/>
          </a:bodyPr>
          <a:lstStyle/>
          <a:p>
            <a:pPr lvl="0" defTabSz="603650" hangingPunct="1"/>
            <a:r>
              <a:rPr lang="en-GB" sz="4400"/>
              <a:t>Thank you for supporting the ‘</a:t>
            </a:r>
            <a:r>
              <a:rPr lang="en-GB" sz="4400">
                <a:solidFill>
                  <a:srgbClr val="456867"/>
                </a:solidFill>
              </a:rPr>
              <a:t>Ageing Well Public talk</a:t>
            </a:r>
            <a:r>
              <a:rPr lang="en-GB" sz="4400"/>
              <a:t>’ series</a:t>
            </a:r>
          </a:p>
        </p:txBody>
      </p:sp>
      <p:pic>
        <p:nvPicPr>
          <p:cNvPr id="3" name="Picture 3"/>
          <p:cNvPicPr>
            <a:picLocks noChangeAspect="1"/>
          </p:cNvPicPr>
          <p:nvPr/>
        </p:nvPicPr>
        <p:blipFill>
          <a:blip r:embed="rId2"/>
          <a:srcRect/>
          <a:stretch>
            <a:fillRect/>
          </a:stretch>
        </p:blipFill>
        <p:spPr>
          <a:xfrm>
            <a:off x="6156256" y="4797975"/>
            <a:ext cx="2793866" cy="1814754"/>
          </a:xfrm>
          <a:prstGeom prst="rect">
            <a:avLst/>
          </a:prstGeom>
          <a:noFill/>
          <a:ln>
            <a:noFill/>
          </a:ln>
        </p:spPr>
      </p:pic>
      <p:pic>
        <p:nvPicPr>
          <p:cNvPr id="4" name="Picture 4"/>
          <p:cNvPicPr>
            <a:picLocks noChangeAspect="1"/>
          </p:cNvPicPr>
          <p:nvPr/>
        </p:nvPicPr>
        <p:blipFill>
          <a:blip r:embed="rId3"/>
          <a:srcRect/>
          <a:stretch>
            <a:fillRect/>
          </a:stretch>
        </p:blipFill>
        <p:spPr>
          <a:xfrm>
            <a:off x="2884886" y="2774947"/>
            <a:ext cx="2205039" cy="1624010"/>
          </a:xfrm>
          <a:prstGeom prst="rect">
            <a:avLst/>
          </a:prstGeom>
          <a:noFill/>
          <a:ln>
            <a:noFill/>
          </a:ln>
        </p:spPr>
      </p:pic>
      <p:pic>
        <p:nvPicPr>
          <p:cNvPr id="5" name="Picture 5"/>
          <p:cNvPicPr>
            <a:picLocks noChangeAspect="1"/>
          </p:cNvPicPr>
          <p:nvPr/>
        </p:nvPicPr>
        <p:blipFill>
          <a:blip r:embed="rId4"/>
          <a:srcRect/>
          <a:stretch>
            <a:fillRect/>
          </a:stretch>
        </p:blipFill>
        <p:spPr>
          <a:xfrm>
            <a:off x="7340796" y="245269"/>
            <a:ext cx="1700331" cy="2381646"/>
          </a:xfrm>
          <a:prstGeom prst="rect">
            <a:avLst/>
          </a:prstGeom>
          <a:noFill/>
          <a:ln>
            <a:noFill/>
          </a:ln>
        </p:spPr>
      </p:pic>
      <p:pic>
        <p:nvPicPr>
          <p:cNvPr id="6" name="Picture 6"/>
          <p:cNvPicPr>
            <a:picLocks noChangeAspect="1"/>
          </p:cNvPicPr>
          <p:nvPr/>
        </p:nvPicPr>
        <p:blipFill>
          <a:blip r:embed="rId5"/>
          <a:srcRect/>
          <a:stretch>
            <a:fillRect/>
          </a:stretch>
        </p:blipFill>
        <p:spPr>
          <a:xfrm>
            <a:off x="5382817" y="2709860"/>
            <a:ext cx="3567305" cy="1644648"/>
          </a:xfrm>
          <a:prstGeom prst="rect">
            <a:avLst/>
          </a:prstGeom>
          <a:noFill/>
          <a:ln>
            <a:noFill/>
          </a:ln>
        </p:spPr>
      </p:pic>
      <p:pic>
        <p:nvPicPr>
          <p:cNvPr id="7" name="Picture 9"/>
          <p:cNvPicPr>
            <a:picLocks noChangeAspect="1"/>
          </p:cNvPicPr>
          <p:nvPr/>
        </p:nvPicPr>
        <p:blipFill>
          <a:blip r:embed="rId6"/>
          <a:srcRect/>
          <a:stretch>
            <a:fillRect/>
          </a:stretch>
        </p:blipFill>
        <p:spPr>
          <a:xfrm>
            <a:off x="4367805" y="367981"/>
            <a:ext cx="1356121" cy="990596"/>
          </a:xfrm>
          <a:prstGeom prst="rect">
            <a:avLst/>
          </a:prstGeom>
          <a:noFill/>
          <a:ln>
            <a:noFill/>
          </a:ln>
        </p:spPr>
      </p:pic>
      <p:pic>
        <p:nvPicPr>
          <p:cNvPr id="8" name="Picture 11"/>
          <p:cNvPicPr>
            <a:picLocks noChangeAspect="1"/>
          </p:cNvPicPr>
          <p:nvPr/>
        </p:nvPicPr>
        <p:blipFill>
          <a:blip r:embed="rId7"/>
          <a:srcRect/>
          <a:stretch>
            <a:fillRect/>
          </a:stretch>
        </p:blipFill>
        <p:spPr>
          <a:xfrm>
            <a:off x="193875" y="2774948"/>
            <a:ext cx="2396919" cy="1579561"/>
          </a:xfrm>
          <a:prstGeom prst="rect">
            <a:avLst/>
          </a:prstGeom>
          <a:noFill/>
          <a:ln>
            <a:noFill/>
          </a:ln>
        </p:spPr>
      </p:pic>
      <p:pic>
        <p:nvPicPr>
          <p:cNvPr id="9" name="Picture 1"/>
          <p:cNvPicPr>
            <a:picLocks noChangeAspect="1"/>
          </p:cNvPicPr>
          <p:nvPr/>
        </p:nvPicPr>
        <p:blipFill>
          <a:blip r:embed="rId8"/>
          <a:srcRect/>
          <a:stretch>
            <a:fillRect/>
          </a:stretch>
        </p:blipFill>
        <p:spPr>
          <a:xfrm>
            <a:off x="5876922" y="367981"/>
            <a:ext cx="1310879" cy="1296984"/>
          </a:xfrm>
          <a:prstGeom prst="rect">
            <a:avLst/>
          </a:prstGeom>
          <a:noFill/>
          <a:ln>
            <a:noFill/>
          </a:ln>
        </p:spPr>
      </p:pic>
      <p:pic>
        <p:nvPicPr>
          <p:cNvPr id="10" name="Picture 9"/>
          <p:cNvPicPr>
            <a:picLocks noChangeAspect="1"/>
          </p:cNvPicPr>
          <p:nvPr/>
        </p:nvPicPr>
        <p:blipFill>
          <a:blip r:embed="rId9"/>
          <a:srcRect/>
          <a:stretch>
            <a:fillRect/>
          </a:stretch>
        </p:blipFill>
        <p:spPr>
          <a:xfrm>
            <a:off x="193875" y="330198"/>
            <a:ext cx="4851986" cy="2508254"/>
          </a:xfrm>
          <a:prstGeom prst="rect">
            <a:avLst/>
          </a:prstGeom>
          <a:noFill/>
          <a:ln>
            <a:noFill/>
          </a:ln>
        </p:spPr>
      </p:pic>
      <p:pic>
        <p:nvPicPr>
          <p:cNvPr id="11" name="Picture 6"/>
          <p:cNvPicPr>
            <a:picLocks noChangeAspect="1"/>
          </p:cNvPicPr>
          <p:nvPr/>
        </p:nvPicPr>
        <p:blipFill>
          <a:blip r:embed="rId10"/>
          <a:srcRect/>
          <a:stretch>
            <a:fillRect/>
          </a:stretch>
        </p:blipFill>
        <p:spPr>
          <a:xfrm>
            <a:off x="1863325" y="330198"/>
            <a:ext cx="2205039" cy="2078038"/>
          </a:xfrm>
          <a:prstGeom prst="rect">
            <a:avLst/>
          </a:prstGeom>
          <a:noFill/>
          <a:ln>
            <a:noFill/>
          </a:ln>
        </p:spPr>
      </p:pic>
      <p:pic>
        <p:nvPicPr>
          <p:cNvPr id="12" name="Picture 3" descr="A picture containing drawing&#10;&#10;Description automatically generated"/>
          <p:cNvPicPr>
            <a:picLocks noChangeAspect="1"/>
          </p:cNvPicPr>
          <p:nvPr/>
        </p:nvPicPr>
        <p:blipFill>
          <a:blip r:embed="rId11"/>
          <a:srcRect/>
          <a:stretch>
            <a:fillRect/>
          </a:stretch>
        </p:blipFill>
        <p:spPr>
          <a:xfrm>
            <a:off x="3829055" y="1417009"/>
            <a:ext cx="3059312" cy="1344616"/>
          </a:xfrm>
          <a:prstGeom prst="rect">
            <a:avLst/>
          </a:prstGeom>
          <a:noFill/>
          <a:ln>
            <a:noFill/>
          </a:ln>
        </p:spPr>
      </p:pic>
    </p:spTree>
    <p:extLst>
      <p:ext uri="{BB962C8B-B14F-4D97-AF65-F5344CB8AC3E}">
        <p14:creationId xmlns:p14="http://schemas.microsoft.com/office/powerpoint/2010/main" val="23561122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Evaluation and Feedback</a:t>
            </a:r>
          </a:p>
        </p:txBody>
      </p:sp>
      <p:sp>
        <p:nvSpPr>
          <p:cNvPr id="3" name="Content Placeholder 2"/>
          <p:cNvSpPr>
            <a:spLocks noGrp="1"/>
          </p:cNvSpPr>
          <p:nvPr>
            <p:ph idx="1"/>
          </p:nvPr>
        </p:nvSpPr>
        <p:spPr/>
        <p:txBody>
          <a:bodyPr/>
          <a:lstStyle/>
          <a:p>
            <a:pPr marL="0" indent="0" algn="ctr">
              <a:buNone/>
            </a:pPr>
            <a:r>
              <a:rPr lang="en-GB" sz="3600">
                <a:solidFill>
                  <a:schemeClr val="accent5">
                    <a:lumMod val="75000"/>
                  </a:schemeClr>
                </a:solidFill>
                <a:effectLst>
                  <a:outerShdw blurRad="38100" dist="38100" dir="2700000" algn="tl">
                    <a:srgbClr val="000000">
                      <a:alpha val="43137"/>
                    </a:srgbClr>
                  </a:outerShdw>
                </a:effectLst>
              </a:rPr>
              <a:t>Thank you for listening and participating!</a:t>
            </a:r>
          </a:p>
          <a:p>
            <a:pPr marL="0" indent="0" algn="ctr">
              <a:buNone/>
            </a:pPr>
            <a:endParaRPr lang="en-GB"/>
          </a:p>
          <a:p>
            <a:pPr marL="0" indent="0" algn="ctr">
              <a:buNone/>
            </a:pPr>
            <a:endParaRPr lang="en-GB"/>
          </a:p>
          <a:p>
            <a:pPr marL="0" indent="0">
              <a:buNone/>
            </a:pPr>
            <a:r>
              <a:rPr lang="en-GB"/>
              <a:t>Please let me know how you experienced this talk by filling in our survey:</a:t>
            </a:r>
          </a:p>
          <a:p>
            <a:r>
              <a:rPr lang="en-GB">
                <a:hlinkClick r:id="rId2"/>
              </a:rPr>
              <a:t>https://www.surveymonkey.com/r/27DBWXS</a:t>
            </a:r>
            <a:endParaRPr lang="en-GB"/>
          </a:p>
          <a:p>
            <a:endParaRPr lang="en-GB"/>
          </a:p>
        </p:txBody>
      </p:sp>
    </p:spTree>
    <p:extLst>
      <p:ext uri="{BB962C8B-B14F-4D97-AF65-F5344CB8AC3E}">
        <p14:creationId xmlns:p14="http://schemas.microsoft.com/office/powerpoint/2010/main" val="40950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latin typeface="Cambria" panose="02040503050406030204" pitchFamily="18" charset="0"/>
              </a:rPr>
              <a:t>Background: ageing </a:t>
            </a:r>
            <a:r>
              <a:rPr lang="en-GB" b="1">
                <a:latin typeface="Cambria" panose="02040503050406030204" pitchFamily="18" charset="0"/>
              </a:rPr>
              <a:t>and language </a:t>
            </a:r>
            <a:r>
              <a:rPr lang="en-GB" b="1" dirty="0">
                <a:latin typeface="Cambria" panose="02040503050406030204" pitchFamily="18" charset="0"/>
              </a:rPr>
              <a:t>learning</a:t>
            </a:r>
          </a:p>
        </p:txBody>
      </p:sp>
      <p:sp>
        <p:nvSpPr>
          <p:cNvPr id="3" name="Content Placeholder 2"/>
          <p:cNvSpPr>
            <a:spLocks noGrp="1"/>
          </p:cNvSpPr>
          <p:nvPr>
            <p:ph idx="1"/>
          </p:nvPr>
        </p:nvSpPr>
        <p:spPr>
          <a:xfrm>
            <a:off x="683568" y="1700808"/>
            <a:ext cx="7992888" cy="4680520"/>
          </a:xfrm>
        </p:spPr>
        <p:txBody>
          <a:bodyPr>
            <a:noAutofit/>
          </a:bodyPr>
          <a:lstStyle/>
          <a:p>
            <a:r>
              <a:rPr lang="en-GB" sz="2000" dirty="0"/>
              <a:t>An ageing world</a:t>
            </a:r>
          </a:p>
          <a:p>
            <a:pPr lvl="1"/>
            <a:r>
              <a:rPr lang="en-GB" sz="1800" dirty="0"/>
              <a:t>living longer means encountering a wide range of long term conditions, sensory, motor, cognitive and social challenges, including vision loss, poor hearing, mobility difficulties, memory loss, social isolation and loneliness.</a:t>
            </a:r>
          </a:p>
          <a:p>
            <a:pPr>
              <a:defRPr/>
            </a:pPr>
            <a:r>
              <a:rPr lang="en-GB" sz="2000"/>
              <a:t>Language </a:t>
            </a:r>
            <a:r>
              <a:rPr lang="en-GB" sz="2000" dirty="0"/>
              <a:t>learning</a:t>
            </a:r>
          </a:p>
          <a:p>
            <a:pPr lvl="1">
              <a:defRPr/>
            </a:pPr>
            <a:r>
              <a:rPr lang="en-GB" sz="1800" dirty="0"/>
              <a:t>although the effectiveness of ‘brain training’ is contested (Simons et al. 2016), there is evidence of the cognitive benefits of language learning and bilingualism in later life (</a:t>
            </a:r>
            <a:r>
              <a:rPr lang="en-GB" sz="1800" dirty="0" err="1"/>
              <a:t>Bak</a:t>
            </a:r>
            <a:r>
              <a:rPr lang="en-GB" sz="1800" dirty="0"/>
              <a:t> et al. 2014; Li et al. 2014</a:t>
            </a:r>
            <a:r>
              <a:rPr lang="en-GB" sz="1800"/>
              <a:t>) </a:t>
            </a:r>
          </a:p>
          <a:p>
            <a:pPr lvl="1">
              <a:defRPr/>
            </a:pPr>
            <a:endParaRPr lang="en-GB" sz="1800"/>
          </a:p>
          <a:p>
            <a:pPr marL="457200" lvl="1" indent="0">
              <a:buNone/>
              <a:defRPr/>
            </a:pPr>
            <a:r>
              <a:rPr lang="en-GB" sz="1800"/>
              <a:t>Together with colleagues (Caroline Tagg, Nathaniel Owen), I conducted a small research study amongst Open University students aged 65 and above. We asked for </a:t>
            </a:r>
            <a:r>
              <a:rPr lang="en-GB" sz="1800" dirty="0"/>
              <a:t>the role these </a:t>
            </a:r>
            <a:r>
              <a:rPr lang="en-GB" sz="1800"/>
              <a:t>ideas  (memory aid / fighting dementia) play </a:t>
            </a:r>
            <a:r>
              <a:rPr lang="en-GB" sz="1800" dirty="0"/>
              <a:t>in motivating older second language learners, and the social benefits that learning </a:t>
            </a:r>
            <a:r>
              <a:rPr lang="en-GB" sz="1800"/>
              <a:t>can bring. </a:t>
            </a:r>
            <a:endParaRPr lang="en-GB" sz="1800" dirty="0"/>
          </a:p>
          <a:p>
            <a:endParaRPr lang="en-GB" sz="2000" dirty="0"/>
          </a:p>
        </p:txBody>
      </p:sp>
    </p:spTree>
    <p:extLst>
      <p:ext uri="{BB962C8B-B14F-4D97-AF65-F5344CB8AC3E}">
        <p14:creationId xmlns:p14="http://schemas.microsoft.com/office/powerpoint/2010/main" val="338578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23528" y="1196752"/>
            <a:ext cx="8229600" cy="1143000"/>
          </a:xfrm>
        </p:spPr>
        <p:txBody>
          <a:bodyPr>
            <a:normAutofit/>
          </a:bodyPr>
          <a:lstStyle/>
          <a:p>
            <a:r>
              <a:rPr lang="en-GB"/>
              <a:t>The myth of monolingual Britain</a:t>
            </a:r>
          </a:p>
        </p:txBody>
      </p:sp>
    </p:spTree>
    <p:extLst>
      <p:ext uri="{BB962C8B-B14F-4D97-AF65-F5344CB8AC3E}">
        <p14:creationId xmlns:p14="http://schemas.microsoft.com/office/powerpoint/2010/main" val="38702758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a:t>The myth of monolingual Britain</a:t>
            </a:r>
            <a:br>
              <a:rPr lang="en-GB"/>
            </a:br>
            <a:endParaRPr lang="en-GB"/>
          </a:p>
        </p:txBody>
      </p:sp>
      <p:sp>
        <p:nvSpPr>
          <p:cNvPr id="5" name="Content Placeholder 4"/>
          <p:cNvSpPr>
            <a:spLocks noGrp="1"/>
          </p:cNvSpPr>
          <p:nvPr>
            <p:ph idx="1"/>
          </p:nvPr>
        </p:nvSpPr>
        <p:spPr/>
        <p:txBody>
          <a:bodyPr/>
          <a:lstStyle/>
          <a:p>
            <a:r>
              <a:rPr lang="en-GB"/>
              <a:t>Rumor has it that Britons are not good at learning languages.</a:t>
            </a:r>
          </a:p>
          <a:p>
            <a:r>
              <a:rPr lang="en-GB"/>
              <a:t>Why?</a:t>
            </a:r>
          </a:p>
          <a:p>
            <a:pPr lvl="1"/>
            <a:r>
              <a:rPr lang="en-GB"/>
              <a:t>Dominance of English</a:t>
            </a:r>
          </a:p>
          <a:p>
            <a:pPr lvl="1"/>
            <a:r>
              <a:rPr lang="en-GB"/>
              <a:t>Shyness</a:t>
            </a:r>
          </a:p>
          <a:p>
            <a:pPr lvl="1"/>
            <a:r>
              <a:rPr lang="en-GB"/>
              <a:t>Perfectionism?</a:t>
            </a:r>
          </a:p>
          <a:p>
            <a:r>
              <a:rPr lang="en-GB"/>
              <a:t>… or just a false rumor?</a:t>
            </a:r>
          </a:p>
          <a:p>
            <a:r>
              <a:rPr lang="en-GB"/>
              <a:t>Let’s find out.</a:t>
            </a:r>
          </a:p>
        </p:txBody>
      </p:sp>
    </p:spTree>
    <p:extLst>
      <p:ext uri="{BB962C8B-B14F-4D97-AF65-F5344CB8AC3E}">
        <p14:creationId xmlns:p14="http://schemas.microsoft.com/office/powerpoint/2010/main" val="4152514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Your answers: Mentimeter</a:t>
            </a:r>
          </a:p>
        </p:txBody>
      </p:sp>
      <p:sp>
        <p:nvSpPr>
          <p:cNvPr id="7" name="Content Placeholder 6"/>
          <p:cNvSpPr>
            <a:spLocks noGrp="1"/>
          </p:cNvSpPr>
          <p:nvPr>
            <p:ph idx="1"/>
          </p:nvPr>
        </p:nvSpPr>
        <p:spPr/>
        <p:txBody>
          <a:bodyPr>
            <a:normAutofit lnSpcReduction="10000"/>
          </a:bodyPr>
          <a:lstStyle/>
          <a:p>
            <a:r>
              <a:rPr lang="en-GB"/>
              <a:t>On your phone or tablet, go to the internet and type in: </a:t>
            </a:r>
          </a:p>
          <a:p>
            <a:pPr marL="457200" lvl="1" indent="0" algn="ctr">
              <a:buNone/>
            </a:pPr>
            <a:r>
              <a:rPr lang="en-GB" sz="3600" b="1"/>
              <a:t>menti.com</a:t>
            </a:r>
          </a:p>
          <a:p>
            <a:r>
              <a:rPr lang="en-GB"/>
              <a:t>When asked for a 7-digit code, enter:</a:t>
            </a:r>
          </a:p>
          <a:p>
            <a:pPr marL="457200" lvl="1" indent="0" algn="ctr">
              <a:buNone/>
            </a:pPr>
            <a:r>
              <a:rPr lang="en-GB" sz="3200" b="1"/>
              <a:t>67 16 14 5 </a:t>
            </a:r>
            <a:r>
              <a:rPr lang="en-GB" sz="3200"/>
              <a:t>(code only works for 48 hours)</a:t>
            </a:r>
          </a:p>
          <a:p>
            <a:r>
              <a:rPr lang="en-GB"/>
              <a:t>What languages are spoken in your wider family? Type up to five answers</a:t>
            </a:r>
          </a:p>
          <a:p>
            <a:pPr marL="0" indent="0">
              <a:buNone/>
            </a:pPr>
            <a:endParaRPr lang="en-GB" sz="2200"/>
          </a:p>
          <a:p>
            <a:pPr algn="ctr"/>
            <a:r>
              <a:rPr lang="en-GB" sz="2200">
                <a:hlinkClick r:id="rId3"/>
              </a:rPr>
              <a:t>https://www.menti.com/wpp165ku8y</a:t>
            </a:r>
            <a:r>
              <a:rPr lang="en-GB" sz="2200"/>
              <a:t> </a:t>
            </a:r>
          </a:p>
        </p:txBody>
      </p:sp>
      <p:sp>
        <p:nvSpPr>
          <p:cNvPr id="5" name="Rectangle 4"/>
          <p:cNvSpPr/>
          <p:nvPr/>
        </p:nvSpPr>
        <p:spPr>
          <a:xfrm>
            <a:off x="2627784" y="6237312"/>
            <a:ext cx="1941814" cy="369332"/>
          </a:xfrm>
          <a:prstGeom prst="rect">
            <a:avLst/>
          </a:prstGeom>
        </p:spPr>
        <p:txBody>
          <a:bodyPr wrap="none">
            <a:spAutoFit/>
          </a:bodyPr>
          <a:lstStyle/>
          <a:p>
            <a:r>
              <a:rPr lang="en-GB">
                <a:hlinkClick r:id="rId4"/>
              </a:rPr>
              <a:t>Languages spoken</a:t>
            </a:r>
            <a:endParaRPr lang="en-GB"/>
          </a:p>
        </p:txBody>
      </p:sp>
    </p:spTree>
    <p:extLst>
      <p:ext uri="{BB962C8B-B14F-4D97-AF65-F5344CB8AC3E}">
        <p14:creationId xmlns:p14="http://schemas.microsoft.com/office/powerpoint/2010/main" val="2426718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1548</TotalTime>
  <Words>3365</Words>
  <Application>Microsoft Office PowerPoint</Application>
  <PresentationFormat>On-screen Show (4:3)</PresentationFormat>
  <Paragraphs>381</Paragraphs>
  <Slides>54</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54</vt:i4>
      </vt:variant>
    </vt:vector>
  </HeadingPairs>
  <TitlesOfParts>
    <vt:vector size="60" baseType="lpstr">
      <vt:lpstr>Arial</vt:lpstr>
      <vt:lpstr>Calibri</vt:lpstr>
      <vt:lpstr>Calibri Light</vt:lpstr>
      <vt:lpstr>Cambria</vt:lpstr>
      <vt:lpstr>Office Theme</vt:lpstr>
      <vt:lpstr>1_Office Theme</vt:lpstr>
      <vt:lpstr>Ageing Well Series</vt:lpstr>
      <vt:lpstr> Series 2020/21 - Talk 4. Learning languages and digital technologies in older age   Dr Ursula Stickler,  PhD, SFHEA,  Senior Lecturer in German  School of Languages and Applied Linguistics Faculty of Wellbeing, Education and Language Studies The Open University</vt:lpstr>
      <vt:lpstr>Structure of Talk</vt:lpstr>
      <vt:lpstr>A link between language and memory </vt:lpstr>
      <vt:lpstr>Dementia and language learning in the news</vt:lpstr>
      <vt:lpstr>Background: ageing and language learning</vt:lpstr>
      <vt:lpstr>The myth of monolingual Britain</vt:lpstr>
      <vt:lpstr>The myth of monolingual Britain </vt:lpstr>
      <vt:lpstr>Your answers: Mentimeter</vt:lpstr>
      <vt:lpstr>Second question:</vt:lpstr>
      <vt:lpstr> Learning is good for you (so they say!) </vt:lpstr>
      <vt:lpstr>Learning is good for you! </vt:lpstr>
      <vt:lpstr>Memory games I</vt:lpstr>
      <vt:lpstr>Let’s learn</vt:lpstr>
      <vt:lpstr>The five pillars of ageing well and languages</vt:lpstr>
      <vt:lpstr>Ageing well – public talk series</vt:lpstr>
      <vt:lpstr>PowerPoint Presentation</vt:lpstr>
      <vt:lpstr>Five pillars and languages</vt:lpstr>
      <vt:lpstr>Body – Breath – Mind – Memory</vt:lpstr>
      <vt:lpstr>Body – Breath – Mind – Memory </vt:lpstr>
      <vt:lpstr>Breath</vt:lpstr>
      <vt:lpstr>Different language – different sounds</vt:lpstr>
      <vt:lpstr>Sounds in German</vt:lpstr>
      <vt:lpstr>Tongue twisters</vt:lpstr>
      <vt:lpstr>Stress – in a good sense </vt:lpstr>
      <vt:lpstr>Stress in languages </vt:lpstr>
      <vt:lpstr>Digital tools in COVID times</vt:lpstr>
      <vt:lpstr>PowerPoint Presentation</vt:lpstr>
      <vt:lpstr>PowerPoint Presentation</vt:lpstr>
      <vt:lpstr>The myth of the digital natives</vt:lpstr>
      <vt:lpstr>Myth: digital natives</vt:lpstr>
      <vt:lpstr> The social side of language learning  </vt:lpstr>
      <vt:lpstr>Background: ageing and online language learning</vt:lpstr>
      <vt:lpstr>Our study</vt:lpstr>
      <vt:lpstr>Technology use and resourcefulness</vt:lpstr>
      <vt:lpstr>PowerPoint Presentation</vt:lpstr>
      <vt:lpstr>Technology use and resourcefulness</vt:lpstr>
      <vt:lpstr>One method mentioned:  (E-)Tandem learning</vt:lpstr>
      <vt:lpstr>Memory games II</vt:lpstr>
      <vt:lpstr>Mentimeter: the test</vt:lpstr>
      <vt:lpstr> Expanding your horizon (and losing your North) </vt:lpstr>
      <vt:lpstr>“J’ai perdu le nord”</vt:lpstr>
      <vt:lpstr>Losing your balance</vt:lpstr>
      <vt:lpstr>  From Jitka’s recommendations:  Lifestyles that combine cognitively stimulating activities with physical activities and rich social networks may provide the best odds of preserving cognitive function in old age (La Rue, 2010).    </vt:lpstr>
      <vt:lpstr>“Is monolingualism making us ill?”</vt:lpstr>
      <vt:lpstr>All the skills you learn when learning a language</vt:lpstr>
      <vt:lpstr>Five pillars: What we covered</vt:lpstr>
      <vt:lpstr>Nutrition: Language and food</vt:lpstr>
      <vt:lpstr>Evaluation and Feedback</vt:lpstr>
      <vt:lpstr> Future talks</vt:lpstr>
      <vt:lpstr>Series 2020/21 - 5. Care and caring in older age   Mary Larkin  January 20th 2021  For more information and live streaming links follow:  https://ordo.open.ac.uk/collections/Ageing_Well_Public_Talks_2020-21/5122166 </vt:lpstr>
      <vt:lpstr>PowerPoint Presentation</vt:lpstr>
      <vt:lpstr>Thank you for supporting the ‘Ageing Well Public talk’ series</vt:lpstr>
      <vt:lpstr>Evaluation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Ageing Well Series</dc:title>
  <dc:creator>n</dc:creator>
  <cp:lastModifiedBy>Jitka.Vseteckova</cp:lastModifiedBy>
  <cp:revision>34</cp:revision>
  <cp:lastPrinted>2020-12-01T14:40:50Z</cp:lastPrinted>
  <dcterms:created xsi:type="dcterms:W3CDTF">2020-11-24T17:58:49Z</dcterms:created>
  <dcterms:modified xsi:type="dcterms:W3CDTF">2020-12-02T08:22:56Z</dcterms:modified>
</cp:coreProperties>
</file>