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 id="2147483651" r:id="rId2"/>
  </p:sldMasterIdLst>
  <p:notesMasterIdLst>
    <p:notesMasterId r:id="rId22"/>
  </p:notesMasterIdLst>
  <p:handoutMasterIdLst>
    <p:handoutMasterId r:id="rId23"/>
  </p:handoutMasterIdLst>
  <p:sldIdLst>
    <p:sldId id="256" r:id="rId3"/>
    <p:sldId id="263" r:id="rId4"/>
    <p:sldId id="274" r:id="rId5"/>
    <p:sldId id="257" r:id="rId6"/>
    <p:sldId id="265" r:id="rId7"/>
    <p:sldId id="261" r:id="rId8"/>
    <p:sldId id="266" r:id="rId9"/>
    <p:sldId id="268" r:id="rId10"/>
    <p:sldId id="260" r:id="rId11"/>
    <p:sldId id="279" r:id="rId12"/>
    <p:sldId id="267" r:id="rId13"/>
    <p:sldId id="275" r:id="rId14"/>
    <p:sldId id="276" r:id="rId15"/>
    <p:sldId id="269" r:id="rId16"/>
    <p:sldId id="270" r:id="rId17"/>
    <p:sldId id="271" r:id="rId18"/>
    <p:sldId id="280" r:id="rId19"/>
    <p:sldId id="259" r:id="rId20"/>
    <p:sldId id="258" r:id="rId21"/>
  </p:sldIdLst>
  <p:sldSz cx="9144000" cy="6858000" type="screen4x3"/>
  <p:notesSz cx="6858000" cy="9144000"/>
  <p:defaultTextStyle>
    <a:defPPr>
      <a:defRPr lang="en-GB"/>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61" autoAdjust="0"/>
    <p:restoredTop sz="94687" autoAdjust="0"/>
  </p:normalViewPr>
  <p:slideViewPr>
    <p:cSldViewPr>
      <p:cViewPr varScale="1">
        <p:scale>
          <a:sx n="80" d="100"/>
          <a:sy n="80" d="100"/>
        </p:scale>
        <p:origin x="139" y="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5" d="100"/>
          <a:sy n="85" d="100"/>
        </p:scale>
        <p:origin x="-3198"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52ED1FF-3B89-42BE-A23D-36640B860DA0}"/>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charset="0"/>
              </a:defRPr>
            </a:lvl1pPr>
          </a:lstStyle>
          <a:p>
            <a:pPr>
              <a:defRPr/>
            </a:pPr>
            <a:endParaRPr lang="en-GB"/>
          </a:p>
        </p:txBody>
      </p:sp>
      <p:sp>
        <p:nvSpPr>
          <p:cNvPr id="3" name="Date Placeholder 2">
            <a:extLst>
              <a:ext uri="{FF2B5EF4-FFF2-40B4-BE49-F238E27FC236}">
                <a16:creationId xmlns:a16="http://schemas.microsoft.com/office/drawing/2014/main" id="{8C3308F7-0CC7-4B58-B8A4-1B2ECCE6E543}"/>
              </a:ext>
            </a:extLst>
          </p:cNvPr>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hangingPunct="1">
              <a:defRPr sz="1200">
                <a:latin typeface="Arial" charset="0"/>
              </a:defRPr>
            </a:lvl1pPr>
          </a:lstStyle>
          <a:p>
            <a:pPr>
              <a:defRPr/>
            </a:pPr>
            <a:fld id="{5F962A6D-28BC-4F04-9F75-9D4C429592F9}" type="datetimeFigureOut">
              <a:rPr lang="en-GB"/>
              <a:pPr>
                <a:defRPr/>
              </a:pPr>
              <a:t>17/02/2019</a:t>
            </a:fld>
            <a:endParaRPr lang="en-GB"/>
          </a:p>
        </p:txBody>
      </p:sp>
      <p:sp>
        <p:nvSpPr>
          <p:cNvPr id="4" name="Footer Placeholder 3">
            <a:extLst>
              <a:ext uri="{FF2B5EF4-FFF2-40B4-BE49-F238E27FC236}">
                <a16:creationId xmlns:a16="http://schemas.microsoft.com/office/drawing/2014/main" id="{6207CB4E-36FA-4FCA-964E-B1D83C2A9C32}"/>
              </a:ext>
            </a:extLst>
          </p:cNvPr>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defRPr>
            </a:lvl1pPr>
          </a:lstStyle>
          <a:p>
            <a:pPr>
              <a:defRPr/>
            </a:pPr>
            <a:endParaRPr lang="en-GB"/>
          </a:p>
        </p:txBody>
      </p:sp>
      <p:sp>
        <p:nvSpPr>
          <p:cNvPr id="5" name="Slide Number Placeholder 4">
            <a:extLst>
              <a:ext uri="{FF2B5EF4-FFF2-40B4-BE49-F238E27FC236}">
                <a16:creationId xmlns:a16="http://schemas.microsoft.com/office/drawing/2014/main" id="{E1B9531D-4581-405E-A93D-1576E4398935}"/>
              </a:ext>
            </a:extLst>
          </p:cNvPr>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7DA69E6C-04A2-4969-978B-80AB01EEFA32}" type="slidenum">
              <a:rPr lang="en-GB" altLang="en-US"/>
              <a:pPr>
                <a:defRPr/>
              </a:pPr>
              <a:t>‹#›</a:t>
            </a:fld>
            <a:endParaRPr lang="en-GB" altLang="en-US"/>
          </a:p>
        </p:txBody>
      </p:sp>
    </p:spTree>
    <p:extLst>
      <p:ext uri="{BB962C8B-B14F-4D97-AF65-F5344CB8AC3E}">
        <p14:creationId xmlns:p14="http://schemas.microsoft.com/office/powerpoint/2010/main" val="38848148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4B1D8B-4870-4D7F-A58B-53F9E4F2C4B1}" type="datetimeFigureOut">
              <a:rPr lang="en-GB" smtClean="0"/>
              <a:t>17/02/2019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CE03AD6-4727-4ACF-8A06-AC4CBF241093}" type="slidenum">
              <a:rPr lang="en-GB" smtClean="0"/>
              <a:t>‹#›</a:t>
            </a:fld>
            <a:endParaRPr lang="en-GB"/>
          </a:p>
        </p:txBody>
      </p:sp>
    </p:spTree>
    <p:extLst>
      <p:ext uri="{BB962C8B-B14F-4D97-AF65-F5344CB8AC3E}">
        <p14:creationId xmlns:p14="http://schemas.microsoft.com/office/powerpoint/2010/main" val="22106227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a:extLst>
              <a:ext uri="{FF2B5EF4-FFF2-40B4-BE49-F238E27FC236}">
                <a16:creationId xmlns:a16="http://schemas.microsoft.com/office/drawing/2014/main" id="{D680A4A2-634B-414B-B085-701BEA7BF85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1113" y="0"/>
            <a:ext cx="3692526"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2" name="Rectangle 2"/>
          <p:cNvSpPr>
            <a:spLocks noGrp="1" noChangeArrowheads="1"/>
          </p:cNvSpPr>
          <p:nvPr>
            <p:ph type="ctrTitle"/>
          </p:nvPr>
        </p:nvSpPr>
        <p:spPr bwMode="auto">
          <a:xfrm>
            <a:off x="4500563" y="1341438"/>
            <a:ext cx="3957637" cy="1470025"/>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defRPr/>
            </a:lvl1pPr>
          </a:lstStyle>
          <a:p>
            <a:pPr lvl="0"/>
            <a:r>
              <a:rPr lang="en-GB" noProof="0"/>
              <a:t>Title</a:t>
            </a:r>
          </a:p>
        </p:txBody>
      </p:sp>
      <p:sp>
        <p:nvSpPr>
          <p:cNvPr id="5123" name="Rectangle 3"/>
          <p:cNvSpPr>
            <a:spLocks noGrp="1" noChangeArrowheads="1"/>
          </p:cNvSpPr>
          <p:nvPr>
            <p:ph type="subTitle" idx="1"/>
          </p:nvPr>
        </p:nvSpPr>
        <p:spPr>
          <a:xfrm>
            <a:off x="4500563" y="3886200"/>
            <a:ext cx="3959225" cy="1752600"/>
          </a:xfrm>
        </p:spPr>
        <p:txBody>
          <a:bodyPr/>
          <a:lstStyle>
            <a:lvl1pPr marL="0" indent="0" algn="ctr">
              <a:defRPr/>
            </a:lvl1pPr>
          </a:lstStyle>
          <a:p>
            <a:pPr lvl="0"/>
            <a:r>
              <a:rPr lang="en-GB" noProof="0"/>
              <a:t>Subject</a:t>
            </a:r>
          </a:p>
        </p:txBody>
      </p:sp>
    </p:spTree>
    <p:extLst>
      <p:ext uri="{BB962C8B-B14F-4D97-AF65-F5344CB8AC3E}">
        <p14:creationId xmlns:p14="http://schemas.microsoft.com/office/powerpoint/2010/main" val="20584007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483085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4872037"/>
          </a:xfrm>
          <a:prstGeom prst="rect">
            <a:avLst/>
          </a:prstGeo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487203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3435740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Tree>
    <p:extLst>
      <p:ext uri="{BB962C8B-B14F-4D97-AF65-F5344CB8AC3E}">
        <p14:creationId xmlns:p14="http://schemas.microsoft.com/office/powerpoint/2010/main" val="22449533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6024552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8809184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7051043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4947400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Tree>
    <p:extLst>
      <p:ext uri="{BB962C8B-B14F-4D97-AF65-F5344CB8AC3E}">
        <p14:creationId xmlns:p14="http://schemas.microsoft.com/office/powerpoint/2010/main" val="16265156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13462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dirty="0"/>
              <a:t>Click to edit Master title style</a:t>
            </a:r>
            <a:endParaRPr lang="en-GB" dirty="0"/>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9318318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77792202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4468436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7271439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224644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12766735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
        <p:nvSpPr>
          <p:cNvPr id="3" name="Content Placeholder 2"/>
          <p:cNvSpPr>
            <a:spLocks noGrp="1"/>
          </p:cNvSpPr>
          <p:nvPr>
            <p:ph sz="half" idx="1"/>
          </p:nvPr>
        </p:nvSpPr>
        <p:spPr>
          <a:xfrm>
            <a:off x="457200" y="6207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6207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5378269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6795033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18277084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56352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8930376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563100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4.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3" descr="Page 2 top banner">
            <a:extLst>
              <a:ext uri="{FF2B5EF4-FFF2-40B4-BE49-F238E27FC236}">
                <a16:creationId xmlns:a16="http://schemas.microsoft.com/office/drawing/2014/main" id="{D8EFA988-F326-4B63-9446-6641890E384C}"/>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19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6">
            <a:extLst>
              <a:ext uri="{FF2B5EF4-FFF2-40B4-BE49-F238E27FC236}">
                <a16:creationId xmlns:a16="http://schemas.microsoft.com/office/drawing/2014/main" id="{E5545BDE-DEEC-401A-BB08-50F46B6936AF}"/>
              </a:ext>
            </a:extLst>
          </p:cNvPr>
          <p:cNvSpPr>
            <a:spLocks noGrp="1" noChangeArrowheads="1"/>
          </p:cNvSpPr>
          <p:nvPr>
            <p:ph type="body" idx="1"/>
          </p:nvPr>
        </p:nvSpPr>
        <p:spPr bwMode="auto">
          <a:xfrm>
            <a:off x="457200" y="620713"/>
            <a:ext cx="822960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a:t>Insert text here…</a:t>
            </a:r>
          </a:p>
        </p:txBody>
      </p:sp>
      <p:pic>
        <p:nvPicPr>
          <p:cNvPr id="1028" name="Picture 3">
            <a:extLst>
              <a:ext uri="{FF2B5EF4-FFF2-40B4-BE49-F238E27FC236}">
                <a16:creationId xmlns:a16="http://schemas.microsoft.com/office/drawing/2014/main" id="{F3EA7A2A-99DF-433D-BF13-6FE1BB625855}"/>
              </a:ext>
            </a:extLst>
          </p:cNvPr>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5573713"/>
            <a:ext cx="9144000" cy="1293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33" r:id="rId1"/>
    <p:sldLayoutId id="2147483812" r:id="rId2"/>
    <p:sldLayoutId id="2147483813" r:id="rId3"/>
    <p:sldLayoutId id="2147483814" r:id="rId4"/>
    <p:sldLayoutId id="2147483815" r:id="rId5"/>
    <p:sldLayoutId id="2147483816" r:id="rId6"/>
    <p:sldLayoutId id="2147483817" r:id="rId7"/>
    <p:sldLayoutId id="2147483818" r:id="rId8"/>
    <p:sldLayoutId id="2147483819" r:id="rId9"/>
    <p:sldLayoutId id="2147483820" r:id="rId10"/>
    <p:sldLayoutId id="2147483821"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defRPr sz="1200">
          <a:solidFill>
            <a:schemeClr val="tx1"/>
          </a:solidFill>
          <a:latin typeface="+mn-lt"/>
          <a:ea typeface="+mn-ea"/>
          <a:cs typeface="+mn-cs"/>
        </a:defRPr>
      </a:lvl1pPr>
      <a:lvl2pPr marL="742950" indent="-285750" algn="l" rtl="0" eaLnBrk="0" fontAlgn="base" hangingPunct="0">
        <a:spcBef>
          <a:spcPct val="20000"/>
        </a:spcBef>
        <a:spcAft>
          <a:spcPct val="0"/>
        </a:spcAft>
        <a:defRPr sz="2800">
          <a:solidFill>
            <a:schemeClr val="tx1"/>
          </a:solidFill>
          <a:latin typeface="+mn-lt"/>
        </a:defRPr>
      </a:lvl2pPr>
      <a:lvl3pPr marL="1143000" indent="-228600" algn="l" rtl="0" eaLnBrk="0" fontAlgn="base" hangingPunct="0">
        <a:spcBef>
          <a:spcPct val="20000"/>
        </a:spcBef>
        <a:spcAft>
          <a:spcPct val="0"/>
        </a:spcAft>
        <a:defRPr sz="2400">
          <a:solidFill>
            <a:schemeClr val="tx1"/>
          </a:solidFill>
          <a:latin typeface="+mn-lt"/>
        </a:defRPr>
      </a:lvl3pPr>
      <a:lvl4pPr marL="1600200" indent="-228600" algn="l" rtl="0" eaLnBrk="0" fontAlgn="base" hangingPunct="0">
        <a:spcBef>
          <a:spcPct val="20000"/>
        </a:spcBef>
        <a:spcAft>
          <a:spcPct val="0"/>
        </a:spcAft>
        <a:defRPr sz="2000">
          <a:solidFill>
            <a:schemeClr val="tx1"/>
          </a:solidFill>
          <a:latin typeface="+mn-lt"/>
        </a:defRPr>
      </a:lvl4pPr>
      <a:lvl5pPr marL="2057400" indent="-228600" algn="l" rtl="0" eaLnBrk="0" fontAlgn="base" hangingPunct="0">
        <a:spcBef>
          <a:spcPct val="20000"/>
        </a:spcBef>
        <a:spcAft>
          <a:spcPct val="0"/>
        </a:spcAft>
        <a:defRPr sz="20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1">
            <a:extLst>
              <a:ext uri="{FF2B5EF4-FFF2-40B4-BE49-F238E27FC236}">
                <a16:creationId xmlns:a16="http://schemas.microsoft.com/office/drawing/2014/main" id="{EF30D9F7-B895-4A81-9B62-6F928806D986}"/>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46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22" r:id="rId1"/>
    <p:sldLayoutId id="2147483823" r:id="rId2"/>
    <p:sldLayoutId id="2147483824" r:id="rId3"/>
    <p:sldLayoutId id="2147483825" r:id="rId4"/>
    <p:sldLayoutId id="2147483826" r:id="rId5"/>
    <p:sldLayoutId id="2147483827" r:id="rId6"/>
    <p:sldLayoutId id="2147483828" r:id="rId7"/>
    <p:sldLayoutId id="2147483829" r:id="rId8"/>
    <p:sldLayoutId id="2147483830" r:id="rId9"/>
    <p:sldLayoutId id="2147483831" r:id="rId10"/>
    <p:sldLayoutId id="2147483832"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hyperlink" Target="mailto:marstonhannah@Hotmail.com" TargetMode="External"/><Relationship Id="rId7" Type="http://schemas.openxmlformats.org/officeDocument/2006/relationships/hyperlink" Target="http://bit.ly/2xMSS0m" TargetMode="External"/><Relationship Id="rId2" Type="http://schemas.openxmlformats.org/officeDocument/2006/relationships/hyperlink" Target="mailto:Hannah.Marston@open.ac.uk" TargetMode="External"/><Relationship Id="rId1" Type="http://schemas.openxmlformats.org/officeDocument/2006/relationships/slideLayout" Target="../slideLayouts/slideLayout2.xml"/><Relationship Id="rId6" Type="http://schemas.openxmlformats.org/officeDocument/2006/relationships/hyperlink" Target="http://bit.ly/2E4VQ5Z" TargetMode="External"/><Relationship Id="rId5" Type="http://schemas.openxmlformats.org/officeDocument/2006/relationships/hyperlink" Target="http://bit.ly/2sou5kk" TargetMode="External"/><Relationship Id="rId4" Type="http://schemas.openxmlformats.org/officeDocument/2006/relationships/hyperlink" Target="http://bit.ly/2xPFc6E" TargetMode="External"/><Relationship Id="rId9" Type="http://schemas.openxmlformats.org/officeDocument/2006/relationships/image" Target="../media/image12.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a:extLst>
              <a:ext uri="{FF2B5EF4-FFF2-40B4-BE49-F238E27FC236}">
                <a16:creationId xmlns:a16="http://schemas.microsoft.com/office/drawing/2014/main" id="{A80FD63C-29F8-4220-805D-457D22D7D2B7}"/>
              </a:ext>
            </a:extLst>
          </p:cNvPr>
          <p:cNvSpPr>
            <a:spLocks noGrp="1"/>
          </p:cNvSpPr>
          <p:nvPr>
            <p:ph type="ctrTitle"/>
          </p:nvPr>
        </p:nvSpPr>
        <p:spPr>
          <a:xfrm>
            <a:off x="4067175" y="908050"/>
            <a:ext cx="4968875" cy="1944688"/>
          </a:xfrm>
          <a:noFill/>
        </p:spPr>
        <p:txBody>
          <a:bodyPr/>
          <a:lstStyle/>
          <a:p>
            <a:r>
              <a:rPr lang="en-GB" altLang="en-US" sz="2400" b="1" i="1" dirty="0"/>
              <a:t>The Cohesiveness of Technology in Later Life: Findings from the Technology In Later Life (TILL) Project</a:t>
            </a:r>
            <a:br>
              <a:rPr lang="en-GB" altLang="en-US" dirty="0"/>
            </a:br>
            <a:endParaRPr lang="en-US" altLang="en-US" dirty="0"/>
          </a:p>
        </p:txBody>
      </p:sp>
      <p:sp>
        <p:nvSpPr>
          <p:cNvPr id="5123" name="Subtitle 2">
            <a:extLst>
              <a:ext uri="{FF2B5EF4-FFF2-40B4-BE49-F238E27FC236}">
                <a16:creationId xmlns:a16="http://schemas.microsoft.com/office/drawing/2014/main" id="{E0CD56E3-9E3C-46AB-8717-10CF01DB60EF}"/>
              </a:ext>
            </a:extLst>
          </p:cNvPr>
          <p:cNvSpPr>
            <a:spLocks noGrp="1"/>
          </p:cNvSpPr>
          <p:nvPr>
            <p:ph type="subTitle" idx="1"/>
          </p:nvPr>
        </p:nvSpPr>
        <p:spPr>
          <a:xfrm>
            <a:off x="4498975" y="2879725"/>
            <a:ext cx="3959225" cy="1752600"/>
          </a:xfrm>
        </p:spPr>
        <p:txBody>
          <a:bodyPr/>
          <a:lstStyle/>
          <a:p>
            <a:r>
              <a:rPr lang="en-GB" altLang="en-US" b="1" dirty="0">
                <a:solidFill>
                  <a:schemeClr val="accent2"/>
                </a:solidFill>
              </a:rPr>
              <a:t>Dr Hannah R. Marston (The Open University) </a:t>
            </a:r>
          </a:p>
          <a:p>
            <a:r>
              <a:rPr lang="en-GB" altLang="en-US" dirty="0"/>
              <a:t>Dr Shannon Freeman (University of Northern British Columbia, Canada)</a:t>
            </a:r>
          </a:p>
          <a:p>
            <a:r>
              <a:rPr lang="en-GB" altLang="en-US" dirty="0"/>
              <a:t>Dr Rebecca </a:t>
            </a:r>
            <a:r>
              <a:rPr lang="en-GB" altLang="en-US" dirty="0" err="1"/>
              <a:t>Genoe</a:t>
            </a:r>
            <a:r>
              <a:rPr lang="en-GB" altLang="en-US" dirty="0"/>
              <a:t>, Dr Cory </a:t>
            </a:r>
            <a:r>
              <a:rPr lang="en-GB" altLang="en-US" dirty="0" err="1"/>
              <a:t>Kulcyzki</a:t>
            </a:r>
            <a:r>
              <a:rPr lang="en-GB" altLang="en-US" dirty="0"/>
              <a:t> (University of Regina, Canada) </a:t>
            </a:r>
          </a:p>
          <a:p>
            <a:r>
              <a:rPr lang="en-GB" altLang="en-US" dirty="0"/>
              <a:t>Dr Charles Musselwhite (Swansea University)</a:t>
            </a:r>
            <a:r>
              <a:rPr lang="en-GB" altLang="en-US" b="1" dirty="0"/>
              <a:t> </a:t>
            </a:r>
          </a:p>
          <a:p>
            <a:endParaRPr lang="en-GB" altLang="en-US" b="1" dirty="0"/>
          </a:p>
          <a:p>
            <a:r>
              <a:rPr lang="en-GB" altLang="en-US" b="1" dirty="0"/>
              <a:t>14 March 2018</a:t>
            </a:r>
            <a:endParaRPr lang="en-US" altLang="en-US" dirty="0"/>
          </a:p>
        </p:txBody>
      </p:sp>
      <p:pic>
        <p:nvPicPr>
          <p:cNvPr id="5124" name="Picture 1">
            <a:extLst>
              <a:ext uri="{FF2B5EF4-FFF2-40B4-BE49-F238E27FC236}">
                <a16:creationId xmlns:a16="http://schemas.microsoft.com/office/drawing/2014/main" id="{FC77359A-8014-4CF3-9190-BB9E60AAED9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018088" y="4654550"/>
            <a:ext cx="1460500" cy="110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5" name="Picture 2">
            <a:extLst>
              <a:ext uri="{FF2B5EF4-FFF2-40B4-BE49-F238E27FC236}">
                <a16:creationId xmlns:a16="http://schemas.microsoft.com/office/drawing/2014/main" id="{7BFB14AD-1F24-482D-8EEB-CAAB670F32A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573838" y="4754563"/>
            <a:ext cx="1185862"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Picture 3">
            <a:extLst>
              <a:ext uri="{FF2B5EF4-FFF2-40B4-BE49-F238E27FC236}">
                <a16:creationId xmlns:a16="http://schemas.microsoft.com/office/drawing/2014/main" id="{AB4DBFB4-F511-489D-95F9-4724910CEFF6}"/>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364038" y="5918200"/>
            <a:ext cx="4229100"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697133-9C7D-4D0F-8886-6D6F47DC7075}"/>
              </a:ext>
            </a:extLst>
          </p:cNvPr>
          <p:cNvSpPr>
            <a:spLocks noGrp="1"/>
          </p:cNvSpPr>
          <p:nvPr>
            <p:ph type="title"/>
          </p:nvPr>
        </p:nvSpPr>
        <p:spPr/>
        <p:txBody>
          <a:bodyPr/>
          <a:lstStyle/>
          <a:p>
            <a:r>
              <a:rPr lang="en-GB" dirty="0"/>
              <a:t>Themes</a:t>
            </a:r>
          </a:p>
        </p:txBody>
      </p:sp>
      <p:sp>
        <p:nvSpPr>
          <p:cNvPr id="3" name="Content Placeholder 2">
            <a:extLst>
              <a:ext uri="{FF2B5EF4-FFF2-40B4-BE49-F238E27FC236}">
                <a16:creationId xmlns:a16="http://schemas.microsoft.com/office/drawing/2014/main" id="{801DB77B-C233-42BA-9293-9E064B21E93C}"/>
              </a:ext>
            </a:extLst>
          </p:cNvPr>
          <p:cNvSpPr>
            <a:spLocks noGrp="1"/>
          </p:cNvSpPr>
          <p:nvPr>
            <p:ph idx="1"/>
          </p:nvPr>
        </p:nvSpPr>
        <p:spPr>
          <a:xfrm>
            <a:off x="611560" y="1052737"/>
            <a:ext cx="8075240" cy="4392488"/>
          </a:xfrm>
        </p:spPr>
        <p:txBody>
          <a:bodyPr/>
          <a:lstStyle/>
          <a:p>
            <a:r>
              <a:rPr lang="en-GB" sz="1600" b="1" dirty="0"/>
              <a:t>Positive Themes:</a:t>
            </a:r>
          </a:p>
          <a:p>
            <a:endParaRPr lang="en-GB" dirty="0"/>
          </a:p>
          <a:p>
            <a:pPr>
              <a:buFont typeface="+mj-lt"/>
              <a:buAutoNum type="arabicPeriod"/>
            </a:pPr>
            <a:r>
              <a:rPr lang="en-GB" sz="1400" dirty="0">
                <a:solidFill>
                  <a:schemeClr val="accent1">
                    <a:lumMod val="50000"/>
                  </a:schemeClr>
                </a:solidFill>
              </a:rPr>
              <a:t>Health &amp; Technology Use</a:t>
            </a:r>
          </a:p>
          <a:p>
            <a:pPr>
              <a:buFont typeface="+mj-lt"/>
              <a:buAutoNum type="arabicPeriod"/>
            </a:pPr>
            <a:r>
              <a:rPr lang="en-GB" sz="1400" dirty="0">
                <a:solidFill>
                  <a:schemeClr val="accent1">
                    <a:lumMod val="50000"/>
                  </a:schemeClr>
                </a:solidFill>
              </a:rPr>
              <a:t>Internet &amp; Infrastructure Use</a:t>
            </a:r>
          </a:p>
          <a:p>
            <a:pPr>
              <a:buFont typeface="+mj-lt"/>
              <a:buAutoNum type="arabicPeriod"/>
            </a:pPr>
            <a:r>
              <a:rPr lang="en-GB" sz="1400" dirty="0">
                <a:solidFill>
                  <a:schemeClr val="accent1">
                    <a:lumMod val="50000"/>
                  </a:schemeClr>
                </a:solidFill>
              </a:rPr>
              <a:t>Wearable Technologies</a:t>
            </a:r>
          </a:p>
          <a:p>
            <a:pPr>
              <a:buFont typeface="+mj-lt"/>
              <a:buAutoNum type="arabicPeriod"/>
            </a:pPr>
            <a:r>
              <a:rPr lang="en-GB" sz="1400" dirty="0">
                <a:solidFill>
                  <a:schemeClr val="accent1">
                    <a:lumMod val="50000"/>
                  </a:schemeClr>
                </a:solidFill>
              </a:rPr>
              <a:t>Using Technology for Safety Reasons</a:t>
            </a:r>
          </a:p>
          <a:p>
            <a:pPr>
              <a:buFont typeface="+mj-lt"/>
              <a:buAutoNum type="arabicPeriod"/>
            </a:pPr>
            <a:r>
              <a:rPr lang="en-GB" sz="1400" dirty="0">
                <a:solidFill>
                  <a:schemeClr val="accent1">
                    <a:lumMod val="50000"/>
                  </a:schemeClr>
                </a:solidFill>
              </a:rPr>
              <a:t>Learning &amp; Sharing Information &amp; Experiences relating to how to Use New Technology</a:t>
            </a:r>
          </a:p>
          <a:p>
            <a:pPr>
              <a:buFont typeface="+mj-lt"/>
              <a:buAutoNum type="arabicPeriod"/>
            </a:pPr>
            <a:r>
              <a:rPr lang="en-GB" sz="1400" dirty="0">
                <a:solidFill>
                  <a:schemeClr val="accent1">
                    <a:lumMod val="50000"/>
                  </a:schemeClr>
                </a:solidFill>
              </a:rPr>
              <a:t>Communication &amp; Interaction with Technology</a:t>
            </a:r>
          </a:p>
          <a:p>
            <a:endParaRPr lang="en-GB" dirty="0"/>
          </a:p>
          <a:p>
            <a:r>
              <a:rPr lang="en-GB" sz="1600" b="1" dirty="0"/>
              <a:t>Negative Themes:</a:t>
            </a:r>
          </a:p>
          <a:p>
            <a:endParaRPr lang="en-GB" dirty="0"/>
          </a:p>
          <a:p>
            <a:pPr>
              <a:buFont typeface="+mj-lt"/>
              <a:buAutoNum type="arabicPeriod"/>
            </a:pPr>
            <a:r>
              <a:rPr lang="en-GB" sz="1400" dirty="0">
                <a:solidFill>
                  <a:schemeClr val="accent1">
                    <a:lumMod val="50000"/>
                  </a:schemeClr>
                </a:solidFill>
              </a:rPr>
              <a:t>Interaction, Engagement, Day-to-day Activities</a:t>
            </a:r>
          </a:p>
          <a:p>
            <a:pPr>
              <a:buFont typeface="+mj-lt"/>
              <a:buAutoNum type="arabicPeriod"/>
            </a:pPr>
            <a:r>
              <a:rPr lang="en-GB" sz="1400" dirty="0">
                <a:solidFill>
                  <a:schemeClr val="accent1">
                    <a:lumMod val="50000"/>
                  </a:schemeClr>
                </a:solidFill>
              </a:rPr>
              <a:t>Concerns about Using Technology</a:t>
            </a:r>
          </a:p>
          <a:p>
            <a:pPr>
              <a:buFont typeface="+mj-lt"/>
              <a:buAutoNum type="arabicPeriod"/>
            </a:pPr>
            <a:r>
              <a:rPr lang="en-GB" sz="1400" dirty="0">
                <a:solidFill>
                  <a:schemeClr val="accent1">
                    <a:lumMod val="50000"/>
                  </a:schemeClr>
                </a:solidFill>
              </a:rPr>
              <a:t>Pressure &amp; Apprehension of Using Technology</a:t>
            </a:r>
          </a:p>
          <a:p>
            <a:pPr>
              <a:buFont typeface="+mj-lt"/>
              <a:buAutoNum type="arabicPeriod"/>
            </a:pPr>
            <a:r>
              <a:rPr lang="en-GB" sz="1400" dirty="0">
                <a:solidFill>
                  <a:schemeClr val="accent1">
                    <a:lumMod val="50000"/>
                  </a:schemeClr>
                </a:solidFill>
              </a:rPr>
              <a:t>Communication, Interaction with Technology</a:t>
            </a:r>
          </a:p>
          <a:p>
            <a:pPr>
              <a:buFont typeface="+mj-lt"/>
              <a:buAutoNum type="arabicPeriod"/>
            </a:pPr>
            <a:r>
              <a:rPr lang="en-GB" sz="1400" dirty="0">
                <a:solidFill>
                  <a:schemeClr val="accent1">
                    <a:lumMod val="50000"/>
                  </a:schemeClr>
                </a:solidFill>
              </a:rPr>
              <a:t>Social Media, Communication with Technology</a:t>
            </a:r>
          </a:p>
          <a:p>
            <a:pPr>
              <a:buFont typeface="+mj-lt"/>
              <a:buAutoNum type="arabicPeriod"/>
            </a:pPr>
            <a:r>
              <a:rPr lang="en-GB" sz="1400" dirty="0">
                <a:solidFill>
                  <a:schemeClr val="accent1">
                    <a:lumMod val="50000"/>
                  </a:schemeClr>
                </a:solidFill>
              </a:rPr>
              <a:t>Privacy &amp; Sharing of Information via Technology</a:t>
            </a:r>
          </a:p>
        </p:txBody>
      </p:sp>
    </p:spTree>
    <p:extLst>
      <p:ext uri="{BB962C8B-B14F-4D97-AF65-F5344CB8AC3E}">
        <p14:creationId xmlns:p14="http://schemas.microsoft.com/office/powerpoint/2010/main" val="20638515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CDAC6D-7873-4734-BCB4-7BACF7C4AECD}"/>
              </a:ext>
            </a:extLst>
          </p:cNvPr>
          <p:cNvSpPr>
            <a:spLocks noGrp="1"/>
          </p:cNvSpPr>
          <p:nvPr>
            <p:ph type="title"/>
          </p:nvPr>
        </p:nvSpPr>
        <p:spPr/>
        <p:txBody>
          <a:bodyPr/>
          <a:lstStyle/>
          <a:p>
            <a:r>
              <a:rPr lang="en-GB" dirty="0"/>
              <a:t>The Voice of Older Adults</a:t>
            </a:r>
          </a:p>
        </p:txBody>
      </p:sp>
      <p:sp>
        <p:nvSpPr>
          <p:cNvPr id="3" name="Content Placeholder 2">
            <a:extLst>
              <a:ext uri="{FF2B5EF4-FFF2-40B4-BE49-F238E27FC236}">
                <a16:creationId xmlns:a16="http://schemas.microsoft.com/office/drawing/2014/main" id="{E851E199-B5FF-4336-9F3B-0E3DE88FB80E}"/>
              </a:ext>
            </a:extLst>
          </p:cNvPr>
          <p:cNvSpPr>
            <a:spLocks noGrp="1"/>
          </p:cNvSpPr>
          <p:nvPr>
            <p:ph idx="1"/>
          </p:nvPr>
        </p:nvSpPr>
        <p:spPr>
          <a:xfrm>
            <a:off x="457200" y="1052735"/>
            <a:ext cx="8229600" cy="4392489"/>
          </a:xfrm>
        </p:spPr>
        <p:txBody>
          <a:bodyPr/>
          <a:lstStyle/>
          <a:p>
            <a:r>
              <a:rPr lang="en-GB" sz="1600" b="1" dirty="0"/>
              <a:t>Positive Perceptions:</a:t>
            </a:r>
          </a:p>
          <a:p>
            <a:endParaRPr lang="en-GB" b="1" dirty="0">
              <a:solidFill>
                <a:schemeClr val="accent2">
                  <a:lumMod val="75000"/>
                </a:schemeClr>
              </a:solidFill>
            </a:endParaRPr>
          </a:p>
          <a:p>
            <a:r>
              <a:rPr lang="en-GB" b="1" dirty="0">
                <a:solidFill>
                  <a:schemeClr val="accent1">
                    <a:lumMod val="50000"/>
                  </a:schemeClr>
                </a:solidFill>
              </a:rPr>
              <a:t>Health &amp; Technology Use – Example 1:</a:t>
            </a:r>
          </a:p>
          <a:p>
            <a:r>
              <a:rPr lang="en-GB" b="1" dirty="0"/>
              <a:t>Female: </a:t>
            </a:r>
            <a:r>
              <a:rPr lang="en-GB" dirty="0"/>
              <a:t>I do use the internet to search on health subjects. You can go on, as you say, I use that too, the Mayo Clinic and I use the sites, the National Institute of Health in the US. Well that’s because that’s what I am familiar with, you know, when I lived there. But I wouldn’t go on to some of these forums that you were talking about. They are not very reliable, and they are just people expressing their views. You want evidence to support what is being said.</a:t>
            </a:r>
          </a:p>
          <a:p>
            <a:endParaRPr lang="en-GB" dirty="0"/>
          </a:p>
          <a:p>
            <a:r>
              <a:rPr lang="en-GB" b="1" dirty="0">
                <a:solidFill>
                  <a:schemeClr val="accent1">
                    <a:lumMod val="50000"/>
                  </a:schemeClr>
                </a:solidFill>
              </a:rPr>
              <a:t>Internet Use &amp; Infrastructure – Example 2:</a:t>
            </a:r>
          </a:p>
          <a:p>
            <a:r>
              <a:rPr lang="en-GB" b="1" dirty="0"/>
              <a:t>Participant 2: </a:t>
            </a:r>
            <a:r>
              <a:rPr lang="en-GB" dirty="0"/>
              <a:t>[…] But that is it and I just basically use it as a nice portable machine that I can take with me and have lots of information and access to the internet. Because for the longest time I was on dialup and doing these daily emails until about a year and a half ago I could finally get a connection through the new cell tower they put in two years ago. So I am on high speed now. It is not really high, high </a:t>
            </a:r>
            <a:r>
              <a:rPr lang="en-GB" dirty="0" err="1"/>
              <a:t>high</a:t>
            </a:r>
            <a:r>
              <a:rPr lang="en-GB" dirty="0"/>
              <a:t> speed like you would get in the city but it is like 500 times as fast as dialup was. [McBride, Canada]</a:t>
            </a:r>
          </a:p>
          <a:p>
            <a:endParaRPr lang="en-GB" b="1" dirty="0">
              <a:solidFill>
                <a:schemeClr val="accent2">
                  <a:lumMod val="75000"/>
                </a:schemeClr>
              </a:solidFill>
            </a:endParaRPr>
          </a:p>
          <a:p>
            <a:r>
              <a:rPr lang="en-GB" b="1" dirty="0">
                <a:solidFill>
                  <a:schemeClr val="accent1">
                    <a:lumMod val="50000"/>
                  </a:schemeClr>
                </a:solidFill>
              </a:rPr>
              <a:t>Perception of Wearable Technologies – Example 3:</a:t>
            </a:r>
          </a:p>
          <a:p>
            <a:r>
              <a:rPr lang="en-GB" b="1" dirty="0"/>
              <a:t>Female: </a:t>
            </a:r>
            <a:r>
              <a:rPr lang="en-GB" dirty="0"/>
              <a:t>“Well I personally wouldn’t mind one of these, where can you get the Fitbit? No I am being honest now, and I’m quite prepared to share, I do have a mobility problem and I do walk very slow. But I would like to know how many steps I am doing a day, so therefore what can I do to improve? Is it a case of getting in the pool maybe and trying to swim?” [Wales]</a:t>
            </a:r>
          </a:p>
          <a:p>
            <a:r>
              <a:rPr lang="en-GB" dirty="0"/>
              <a:t> </a:t>
            </a:r>
          </a:p>
          <a:p>
            <a:endParaRPr lang="en-GB" dirty="0"/>
          </a:p>
        </p:txBody>
      </p:sp>
    </p:spTree>
    <p:extLst>
      <p:ext uri="{BB962C8B-B14F-4D97-AF65-F5344CB8AC3E}">
        <p14:creationId xmlns:p14="http://schemas.microsoft.com/office/powerpoint/2010/main" val="41097057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CDAC6D-7873-4734-BCB4-7BACF7C4AECD}"/>
              </a:ext>
            </a:extLst>
          </p:cNvPr>
          <p:cNvSpPr>
            <a:spLocks noGrp="1"/>
          </p:cNvSpPr>
          <p:nvPr>
            <p:ph type="title"/>
          </p:nvPr>
        </p:nvSpPr>
        <p:spPr/>
        <p:txBody>
          <a:bodyPr/>
          <a:lstStyle/>
          <a:p>
            <a:r>
              <a:rPr lang="en-GB" dirty="0"/>
              <a:t>The Voice of Older Adults</a:t>
            </a:r>
          </a:p>
        </p:txBody>
      </p:sp>
      <p:sp>
        <p:nvSpPr>
          <p:cNvPr id="3" name="Content Placeholder 2">
            <a:extLst>
              <a:ext uri="{FF2B5EF4-FFF2-40B4-BE49-F238E27FC236}">
                <a16:creationId xmlns:a16="http://schemas.microsoft.com/office/drawing/2014/main" id="{E851E199-B5FF-4336-9F3B-0E3DE88FB80E}"/>
              </a:ext>
            </a:extLst>
          </p:cNvPr>
          <p:cNvSpPr>
            <a:spLocks noGrp="1"/>
          </p:cNvSpPr>
          <p:nvPr>
            <p:ph idx="1"/>
          </p:nvPr>
        </p:nvSpPr>
        <p:spPr>
          <a:xfrm>
            <a:off x="457200" y="1052735"/>
            <a:ext cx="8229600" cy="4320481"/>
          </a:xfrm>
        </p:spPr>
        <p:txBody>
          <a:bodyPr/>
          <a:lstStyle/>
          <a:p>
            <a:r>
              <a:rPr lang="en-GB" sz="1600" b="1" dirty="0"/>
              <a:t>Negative Perceptions:</a:t>
            </a:r>
          </a:p>
          <a:p>
            <a:endParaRPr lang="en-GB" dirty="0"/>
          </a:p>
          <a:p>
            <a:r>
              <a:rPr lang="en-GB" b="1" i="1" u="sng" dirty="0">
                <a:solidFill>
                  <a:schemeClr val="accent1">
                    <a:lumMod val="50000"/>
                  </a:schemeClr>
                </a:solidFill>
              </a:rPr>
              <a:t>Pressure &amp; Apprehension of Using Technology</a:t>
            </a:r>
          </a:p>
          <a:p>
            <a:endParaRPr lang="en-GB" b="1" dirty="0">
              <a:solidFill>
                <a:schemeClr val="accent1">
                  <a:lumMod val="50000"/>
                </a:schemeClr>
              </a:solidFill>
            </a:endParaRPr>
          </a:p>
          <a:p>
            <a:r>
              <a:rPr lang="en-GB" b="1" dirty="0">
                <a:solidFill>
                  <a:schemeClr val="accent1">
                    <a:lumMod val="50000"/>
                  </a:schemeClr>
                </a:solidFill>
              </a:rPr>
              <a:t>Example 1:</a:t>
            </a:r>
          </a:p>
          <a:p>
            <a:endParaRPr lang="en-GB" dirty="0"/>
          </a:p>
          <a:p>
            <a:r>
              <a:rPr lang="en-GB" b="1" dirty="0"/>
              <a:t>Female:</a:t>
            </a:r>
            <a:r>
              <a:rPr lang="en-GB" dirty="0"/>
              <a:t>	“People are being quite inextricably pushed towards using the internet. I mean I turned up at the doctors, 	only to pick up a prescription, which was unusual. And there was a notice up saying, “On December 1</a:t>
            </a:r>
            <a:r>
              <a:rPr lang="en-GB" baseline="30000" dirty="0"/>
              <a:t>st</a:t>
            </a:r>
            <a:r>
              <a:rPr lang="en-GB" dirty="0"/>
              <a:t>…” 	And I had always ordered prescriptions online, through the prescription line. That was changing from 	December 1</a:t>
            </a:r>
            <a:r>
              <a:rPr lang="en-GB" baseline="30000" dirty="0"/>
              <a:t>st</a:t>
            </a:r>
            <a:r>
              <a:rPr lang="en-GB" dirty="0"/>
              <a:t> it was changing to the National Health one, which is going…</a:t>
            </a:r>
          </a:p>
          <a:p>
            <a:r>
              <a:rPr lang="en-GB" b="1" dirty="0"/>
              <a:t>Female:</a:t>
            </a:r>
            <a:r>
              <a:rPr lang="en-GB" dirty="0"/>
              <a:t>	It’s rubbish, I can’t get in on it. </a:t>
            </a:r>
          </a:p>
          <a:p>
            <a:r>
              <a:rPr lang="en-GB" b="1" dirty="0"/>
              <a:t>Female:</a:t>
            </a:r>
            <a:r>
              <a:rPr lang="en-GB" dirty="0"/>
              <a:t>	In actual fact you had to turn over because there was no longer a telephone prescription line.</a:t>
            </a:r>
          </a:p>
          <a:p>
            <a:r>
              <a:rPr lang="en-GB" b="1" dirty="0"/>
              <a:t>Female:</a:t>
            </a:r>
            <a:r>
              <a:rPr lang="en-GB" dirty="0"/>
              <a:t>	But that’s in your surgery, it’s not in mine.” [Wales]</a:t>
            </a:r>
          </a:p>
          <a:p>
            <a:endParaRPr lang="en-GB" dirty="0"/>
          </a:p>
        </p:txBody>
      </p:sp>
    </p:spTree>
    <p:extLst>
      <p:ext uri="{BB962C8B-B14F-4D97-AF65-F5344CB8AC3E}">
        <p14:creationId xmlns:p14="http://schemas.microsoft.com/office/powerpoint/2010/main" val="20525857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CDAC6D-7873-4734-BCB4-7BACF7C4AECD}"/>
              </a:ext>
            </a:extLst>
          </p:cNvPr>
          <p:cNvSpPr>
            <a:spLocks noGrp="1"/>
          </p:cNvSpPr>
          <p:nvPr>
            <p:ph type="title"/>
          </p:nvPr>
        </p:nvSpPr>
        <p:spPr/>
        <p:txBody>
          <a:bodyPr/>
          <a:lstStyle/>
          <a:p>
            <a:r>
              <a:rPr lang="en-GB" dirty="0"/>
              <a:t>The Voice of Older Adults</a:t>
            </a:r>
          </a:p>
        </p:txBody>
      </p:sp>
      <p:sp>
        <p:nvSpPr>
          <p:cNvPr id="3" name="Content Placeholder 2">
            <a:extLst>
              <a:ext uri="{FF2B5EF4-FFF2-40B4-BE49-F238E27FC236}">
                <a16:creationId xmlns:a16="http://schemas.microsoft.com/office/drawing/2014/main" id="{E851E199-B5FF-4336-9F3B-0E3DE88FB80E}"/>
              </a:ext>
            </a:extLst>
          </p:cNvPr>
          <p:cNvSpPr>
            <a:spLocks noGrp="1"/>
          </p:cNvSpPr>
          <p:nvPr>
            <p:ph idx="1"/>
          </p:nvPr>
        </p:nvSpPr>
        <p:spPr>
          <a:xfrm>
            <a:off x="457200" y="1052735"/>
            <a:ext cx="8229600" cy="4320481"/>
          </a:xfrm>
        </p:spPr>
        <p:txBody>
          <a:bodyPr/>
          <a:lstStyle/>
          <a:p>
            <a:r>
              <a:rPr lang="en-GB" sz="1600" b="1" dirty="0"/>
              <a:t>Negative Perceptions continued</a:t>
            </a:r>
          </a:p>
          <a:p>
            <a:endParaRPr lang="en-GB" dirty="0"/>
          </a:p>
          <a:p>
            <a:r>
              <a:rPr lang="en-GB" b="1" i="1" u="sng" dirty="0">
                <a:solidFill>
                  <a:schemeClr val="accent1">
                    <a:lumMod val="50000"/>
                  </a:schemeClr>
                </a:solidFill>
              </a:rPr>
              <a:t>Privacy &amp; Sharing of Information via Technology:</a:t>
            </a:r>
          </a:p>
          <a:p>
            <a:endParaRPr lang="en-GB" b="1" dirty="0">
              <a:solidFill>
                <a:schemeClr val="accent1">
                  <a:lumMod val="50000"/>
                </a:schemeClr>
              </a:solidFill>
            </a:endParaRPr>
          </a:p>
          <a:p>
            <a:r>
              <a:rPr lang="en-GB" b="1" dirty="0">
                <a:solidFill>
                  <a:schemeClr val="accent1">
                    <a:lumMod val="50000"/>
                  </a:schemeClr>
                </a:solidFill>
              </a:rPr>
              <a:t>Example 1:</a:t>
            </a:r>
          </a:p>
          <a:p>
            <a:endParaRPr lang="en-GB" b="1" dirty="0"/>
          </a:p>
          <a:p>
            <a:r>
              <a:rPr lang="en-GB" b="1" dirty="0"/>
              <a:t>Male 2</a:t>
            </a:r>
            <a:r>
              <a:rPr lang="en-GB" dirty="0"/>
              <a:t>:	“Facebook I went onto for a short period, but, like a complete wally, I didn’t realise that unless you set up 	the privacy settings properly, everything you say is broadcast to the world. I fell out with my daughter quite 	badly over something […] “Right, I’m coming off that,” because there was so much garbage coming on.” 	[Milton Keynes]</a:t>
            </a:r>
          </a:p>
          <a:p>
            <a:endParaRPr lang="en-GB" dirty="0"/>
          </a:p>
          <a:p>
            <a:r>
              <a:rPr lang="en-GB" b="1" dirty="0">
                <a:solidFill>
                  <a:schemeClr val="accent2">
                    <a:lumMod val="75000"/>
                  </a:schemeClr>
                </a:solidFill>
              </a:rPr>
              <a:t>Example 2:</a:t>
            </a:r>
          </a:p>
          <a:p>
            <a:r>
              <a:rPr lang="en-GB" b="1" dirty="0"/>
              <a:t>Participant 1: </a:t>
            </a:r>
            <a:r>
              <a:rPr lang="en-GB" dirty="0"/>
              <a:t>Yes. I think about it and I am very careful about opening things because you can get a virus or whatever. 	I try to be very careful and yes I am concerned about privacy.</a:t>
            </a:r>
          </a:p>
          <a:p>
            <a:r>
              <a:rPr lang="en-GB" dirty="0"/>
              <a:t>		That is one reason I do not, very seldom will I answer on Facebook. I read what goes on but I do not 	participate because of privacy.</a:t>
            </a:r>
          </a:p>
          <a:p>
            <a:r>
              <a:rPr lang="en-GB" b="1" dirty="0"/>
              <a:t>Facilitator:</a:t>
            </a:r>
            <a:r>
              <a:rPr lang="en-GB" dirty="0"/>
              <a:t>	And what are you afraid might happen?</a:t>
            </a:r>
          </a:p>
          <a:p>
            <a:r>
              <a:rPr lang="en-GB" b="1" dirty="0"/>
              <a:t>Participant 1: </a:t>
            </a:r>
            <a:r>
              <a:rPr lang="en-GB" dirty="0"/>
              <a:t>Well you have to be very careful with your banking. I do </a:t>
            </a:r>
            <a:r>
              <a:rPr lang="en-GB" dirty="0" err="1"/>
              <a:t>do</a:t>
            </a:r>
            <a:r>
              <a:rPr lang="en-GB" dirty="0"/>
              <a:t> my banking online which I find very, very 	convenient. But I am always kind of concerned about that but I think, “Well there’s so little in there that 	who’d be interested anyway.” So I feel I am pretty safe. [McBride]</a:t>
            </a:r>
          </a:p>
          <a:p>
            <a:endParaRPr lang="en-GB" dirty="0"/>
          </a:p>
          <a:p>
            <a:endParaRPr lang="en-GB" dirty="0"/>
          </a:p>
        </p:txBody>
      </p:sp>
    </p:spTree>
    <p:extLst>
      <p:ext uri="{BB962C8B-B14F-4D97-AF65-F5344CB8AC3E}">
        <p14:creationId xmlns:p14="http://schemas.microsoft.com/office/powerpoint/2010/main" val="1955874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D8FAE9-9EB6-4818-BBBF-2499A4C248C4}"/>
              </a:ext>
            </a:extLst>
          </p:cNvPr>
          <p:cNvSpPr>
            <a:spLocks noGrp="1"/>
          </p:cNvSpPr>
          <p:nvPr>
            <p:ph type="title"/>
          </p:nvPr>
        </p:nvSpPr>
        <p:spPr/>
        <p:txBody>
          <a:bodyPr/>
          <a:lstStyle/>
          <a:p>
            <a:r>
              <a:rPr lang="en-GB" sz="3200" dirty="0"/>
              <a:t>ICT Differences between Rural &amp; Urban</a:t>
            </a:r>
          </a:p>
        </p:txBody>
      </p:sp>
      <p:sp>
        <p:nvSpPr>
          <p:cNvPr id="3" name="Content Placeholder 2">
            <a:extLst>
              <a:ext uri="{FF2B5EF4-FFF2-40B4-BE49-F238E27FC236}">
                <a16:creationId xmlns:a16="http://schemas.microsoft.com/office/drawing/2014/main" id="{D75513C5-9D98-437A-AACC-92602B9637BF}"/>
              </a:ext>
            </a:extLst>
          </p:cNvPr>
          <p:cNvSpPr>
            <a:spLocks noGrp="1"/>
          </p:cNvSpPr>
          <p:nvPr>
            <p:ph idx="1"/>
          </p:nvPr>
        </p:nvSpPr>
        <p:spPr>
          <a:xfrm>
            <a:off x="444624" y="1088739"/>
            <a:ext cx="8229600" cy="4680521"/>
          </a:xfrm>
        </p:spPr>
        <p:txBody>
          <a:bodyPr/>
          <a:lstStyle/>
          <a:p>
            <a:pPr>
              <a:buFont typeface="Arial" panose="020B0604020202020204" pitchFamily="34" charset="0"/>
              <a:buChar char="•"/>
            </a:pPr>
            <a:r>
              <a:rPr lang="en-GB" sz="2400" b="1" dirty="0"/>
              <a:t>Location of ICT use</a:t>
            </a:r>
          </a:p>
          <a:p>
            <a:pPr marL="800100" lvl="1" indent="-342900">
              <a:buFont typeface="Arial" panose="020B0604020202020204" pitchFamily="34" charset="0"/>
              <a:buChar char="•"/>
            </a:pPr>
            <a:r>
              <a:rPr lang="en-GB" sz="1800" b="1" u="sng" dirty="0">
                <a:solidFill>
                  <a:schemeClr val="accent6">
                    <a:lumMod val="60000"/>
                    <a:lumOff val="40000"/>
                  </a:schemeClr>
                </a:solidFill>
              </a:rPr>
              <a:t>Rural</a:t>
            </a:r>
            <a:r>
              <a:rPr lang="en-GB" sz="1800" dirty="0">
                <a:solidFill>
                  <a:schemeClr val="accent6">
                    <a:lumMod val="60000"/>
                    <a:lumOff val="40000"/>
                  </a:schemeClr>
                </a:solidFill>
              </a:rPr>
              <a:t> – 30% more likely to use PCs in different locations (outside of the home)</a:t>
            </a:r>
          </a:p>
          <a:p>
            <a:pPr>
              <a:buFont typeface="Arial" panose="020B0604020202020204" pitchFamily="34" charset="0"/>
              <a:buChar char="•"/>
            </a:pPr>
            <a:r>
              <a:rPr lang="en-GB" sz="2400" b="1" dirty="0"/>
              <a:t>Rationale for ICT use</a:t>
            </a:r>
          </a:p>
          <a:p>
            <a:pPr marL="800100" lvl="1" indent="-342900">
              <a:buFont typeface="Arial" panose="020B0604020202020204" pitchFamily="34" charset="0"/>
              <a:buChar char="•"/>
            </a:pPr>
            <a:r>
              <a:rPr lang="en-GB" sz="1800" b="1" u="sng" dirty="0">
                <a:solidFill>
                  <a:schemeClr val="accent6">
                    <a:lumMod val="60000"/>
                    <a:lumOff val="40000"/>
                  </a:schemeClr>
                </a:solidFill>
              </a:rPr>
              <a:t>Rural</a:t>
            </a:r>
            <a:r>
              <a:rPr lang="en-GB" sz="1800" dirty="0">
                <a:solidFill>
                  <a:schemeClr val="accent6">
                    <a:lumMod val="60000"/>
                    <a:lumOff val="40000"/>
                  </a:schemeClr>
                </a:solidFill>
              </a:rPr>
              <a:t> – 90% use social networking – social connectedness with grand/children</a:t>
            </a:r>
          </a:p>
          <a:p>
            <a:pPr marL="800100" lvl="1" indent="-342900">
              <a:buFont typeface="Arial" panose="020B0604020202020204" pitchFamily="34" charset="0"/>
              <a:buChar char="•"/>
            </a:pPr>
            <a:r>
              <a:rPr lang="en-GB" sz="1800" b="1" u="sng" dirty="0">
                <a:solidFill>
                  <a:schemeClr val="accent6">
                    <a:lumMod val="60000"/>
                    <a:lumOff val="40000"/>
                  </a:schemeClr>
                </a:solidFill>
              </a:rPr>
              <a:t>Urban</a:t>
            </a:r>
            <a:r>
              <a:rPr lang="en-GB" sz="1800" dirty="0">
                <a:solidFill>
                  <a:schemeClr val="accent6">
                    <a:lumMod val="60000"/>
                    <a:lumOff val="40000"/>
                  </a:schemeClr>
                </a:solidFill>
              </a:rPr>
              <a:t> – 100% use PC for email</a:t>
            </a:r>
          </a:p>
          <a:p>
            <a:pPr marL="800100" lvl="1" indent="-342900">
              <a:buFont typeface="Arial" panose="020B0604020202020204" pitchFamily="34" charset="0"/>
              <a:buChar char="•"/>
            </a:pPr>
            <a:r>
              <a:rPr lang="en-GB" sz="1800" b="1" u="sng" dirty="0">
                <a:solidFill>
                  <a:schemeClr val="accent6">
                    <a:lumMod val="60000"/>
                    <a:lumOff val="40000"/>
                  </a:schemeClr>
                </a:solidFill>
              </a:rPr>
              <a:t>Urban</a:t>
            </a:r>
            <a:r>
              <a:rPr lang="en-GB" sz="1800" dirty="0">
                <a:solidFill>
                  <a:schemeClr val="accent6">
                    <a:lumMod val="60000"/>
                    <a:lumOff val="40000"/>
                  </a:schemeClr>
                </a:solidFill>
              </a:rPr>
              <a:t> – 70.6% use Internet to make a telephone call or 35.3% use Instant Message</a:t>
            </a:r>
          </a:p>
          <a:p>
            <a:pPr>
              <a:buFont typeface="Arial" panose="020B0604020202020204" pitchFamily="34" charset="0"/>
              <a:buChar char="•"/>
            </a:pPr>
            <a:r>
              <a:rPr lang="en-GB" sz="2400" b="1" dirty="0"/>
              <a:t>Frequency of Social Media Use</a:t>
            </a:r>
          </a:p>
          <a:p>
            <a:pPr marL="800100" lvl="1" indent="-342900">
              <a:buFont typeface="Arial" panose="020B0604020202020204" pitchFamily="34" charset="0"/>
              <a:buChar char="•"/>
            </a:pPr>
            <a:r>
              <a:rPr lang="en-GB" sz="1800" b="1" u="sng" dirty="0">
                <a:solidFill>
                  <a:schemeClr val="accent6">
                    <a:lumMod val="60000"/>
                    <a:lumOff val="40000"/>
                  </a:schemeClr>
                </a:solidFill>
              </a:rPr>
              <a:t>Rural</a:t>
            </a:r>
            <a:r>
              <a:rPr lang="en-GB" sz="1800" dirty="0">
                <a:solidFill>
                  <a:schemeClr val="accent6">
                    <a:lumMod val="60000"/>
                    <a:lumOff val="40000"/>
                  </a:schemeClr>
                </a:solidFill>
              </a:rPr>
              <a:t> – More frequently use</a:t>
            </a:r>
          </a:p>
          <a:p>
            <a:endParaRPr lang="en-GB" dirty="0"/>
          </a:p>
        </p:txBody>
      </p:sp>
    </p:spTree>
    <p:extLst>
      <p:ext uri="{BB962C8B-B14F-4D97-AF65-F5344CB8AC3E}">
        <p14:creationId xmlns:p14="http://schemas.microsoft.com/office/powerpoint/2010/main" val="36572864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7A2565-1705-4DA9-869D-8A235AE7A8CB}"/>
              </a:ext>
            </a:extLst>
          </p:cNvPr>
          <p:cNvSpPr>
            <a:spLocks noGrp="1"/>
          </p:cNvSpPr>
          <p:nvPr>
            <p:ph type="title"/>
          </p:nvPr>
        </p:nvSpPr>
        <p:spPr/>
        <p:txBody>
          <a:bodyPr/>
          <a:lstStyle/>
          <a:p>
            <a:r>
              <a:rPr lang="en-GB" dirty="0"/>
              <a:t>Future Work:</a:t>
            </a:r>
          </a:p>
        </p:txBody>
      </p:sp>
      <p:sp>
        <p:nvSpPr>
          <p:cNvPr id="3" name="Content Placeholder 2">
            <a:extLst>
              <a:ext uri="{FF2B5EF4-FFF2-40B4-BE49-F238E27FC236}">
                <a16:creationId xmlns:a16="http://schemas.microsoft.com/office/drawing/2014/main" id="{68490CC4-0EF1-479D-90CE-6DB0CA29D1E1}"/>
              </a:ext>
            </a:extLst>
          </p:cNvPr>
          <p:cNvSpPr>
            <a:spLocks noGrp="1"/>
          </p:cNvSpPr>
          <p:nvPr>
            <p:ph idx="1"/>
          </p:nvPr>
        </p:nvSpPr>
        <p:spPr>
          <a:xfrm>
            <a:off x="457200" y="1340767"/>
            <a:ext cx="8229600" cy="4104457"/>
          </a:xfrm>
        </p:spPr>
        <p:txBody>
          <a:bodyPr/>
          <a:lstStyle/>
          <a:p>
            <a:pPr>
              <a:buFont typeface="Arial" panose="020B0604020202020204" pitchFamily="34" charset="0"/>
              <a:buChar char="•"/>
            </a:pPr>
            <a:r>
              <a:rPr lang="en-GB" sz="2000" dirty="0"/>
              <a:t>Expand Regions &amp; Countries</a:t>
            </a:r>
          </a:p>
          <a:p>
            <a:pPr>
              <a:buFont typeface="Arial" panose="020B0604020202020204" pitchFamily="34" charset="0"/>
              <a:buChar char="•"/>
            </a:pPr>
            <a:r>
              <a:rPr lang="en-GB" sz="2000" dirty="0">
                <a:solidFill>
                  <a:schemeClr val="accent1">
                    <a:lumMod val="50000"/>
                  </a:schemeClr>
                </a:solidFill>
              </a:rPr>
              <a:t>Increase Participant Numbers</a:t>
            </a:r>
          </a:p>
          <a:p>
            <a:pPr>
              <a:buFont typeface="Arial" panose="020B0604020202020204" pitchFamily="34" charset="0"/>
              <a:buChar char="•"/>
            </a:pPr>
            <a:r>
              <a:rPr lang="en-GB" sz="2000" dirty="0"/>
              <a:t>Validate the ICT Survey</a:t>
            </a:r>
          </a:p>
          <a:p>
            <a:pPr marL="800100" lvl="1" indent="-342900">
              <a:buFont typeface="Arial" panose="020B0604020202020204" pitchFamily="34" charset="0"/>
              <a:buChar char="•"/>
            </a:pPr>
            <a:r>
              <a:rPr lang="en-GB" sz="2000" dirty="0">
                <a:solidFill>
                  <a:schemeClr val="accent6">
                    <a:lumMod val="60000"/>
                    <a:lumOff val="40000"/>
                  </a:schemeClr>
                </a:solidFill>
              </a:rPr>
              <a:t>Translate survey into other languages</a:t>
            </a:r>
          </a:p>
          <a:p>
            <a:pPr marL="800100" lvl="1" indent="-342900">
              <a:buFont typeface="Arial" panose="020B0604020202020204" pitchFamily="34" charset="0"/>
              <a:buChar char="•"/>
            </a:pPr>
            <a:r>
              <a:rPr lang="en-GB" sz="2000" dirty="0">
                <a:solidFill>
                  <a:schemeClr val="accent6">
                    <a:lumMod val="60000"/>
                    <a:lumOff val="40000"/>
                  </a:schemeClr>
                </a:solidFill>
              </a:rPr>
              <a:t>Validate translated survey(s)</a:t>
            </a:r>
          </a:p>
          <a:p>
            <a:pPr>
              <a:buFont typeface="Arial" panose="020B0604020202020204" pitchFamily="34" charset="0"/>
              <a:buChar char="•"/>
            </a:pPr>
            <a:r>
              <a:rPr lang="en-GB" sz="2000" dirty="0">
                <a:solidFill>
                  <a:schemeClr val="accent1">
                    <a:lumMod val="50000"/>
                  </a:schemeClr>
                </a:solidFill>
              </a:rPr>
              <a:t>Longitudinal Data Set(s)</a:t>
            </a:r>
          </a:p>
          <a:p>
            <a:pPr marL="800100" lvl="1" indent="-342900">
              <a:buFont typeface="Arial" panose="020B0604020202020204" pitchFamily="34" charset="0"/>
              <a:buChar char="•"/>
            </a:pPr>
            <a:r>
              <a:rPr lang="en-GB" sz="2000" dirty="0">
                <a:solidFill>
                  <a:schemeClr val="accent6">
                    <a:lumMod val="60000"/>
                    <a:lumOff val="40000"/>
                  </a:schemeClr>
                </a:solidFill>
              </a:rPr>
              <a:t>Patterns of ICT Use</a:t>
            </a:r>
          </a:p>
          <a:p>
            <a:pPr marL="800100" lvl="1" indent="-342900">
              <a:buFont typeface="Arial" panose="020B0604020202020204" pitchFamily="34" charset="0"/>
              <a:buChar char="•"/>
            </a:pPr>
            <a:r>
              <a:rPr lang="en-GB" sz="2000" dirty="0">
                <a:solidFill>
                  <a:schemeClr val="accent6">
                    <a:lumMod val="60000"/>
                    <a:lumOff val="40000"/>
                  </a:schemeClr>
                </a:solidFill>
              </a:rPr>
              <a:t>Identify Needs &amp; Requirements </a:t>
            </a:r>
          </a:p>
          <a:p>
            <a:pPr marL="800100" lvl="1" indent="-342900">
              <a:buFont typeface="Arial" panose="020B0604020202020204" pitchFamily="34" charset="0"/>
              <a:buChar char="•"/>
            </a:pPr>
            <a:r>
              <a:rPr lang="en-GB" sz="2000" dirty="0">
                <a:solidFill>
                  <a:schemeClr val="accent6">
                    <a:lumMod val="60000"/>
                    <a:lumOff val="40000"/>
                  </a:schemeClr>
                </a:solidFill>
              </a:rPr>
              <a:t>Monitor change over time</a:t>
            </a:r>
          </a:p>
          <a:p>
            <a:endParaRPr lang="en-GB" dirty="0"/>
          </a:p>
        </p:txBody>
      </p:sp>
    </p:spTree>
    <p:extLst>
      <p:ext uri="{BB962C8B-B14F-4D97-AF65-F5344CB8AC3E}">
        <p14:creationId xmlns:p14="http://schemas.microsoft.com/office/powerpoint/2010/main" val="6551954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C1923D-00EF-49DD-8FB8-FAC5D9862A48}"/>
              </a:ext>
            </a:extLst>
          </p:cNvPr>
          <p:cNvSpPr>
            <a:spLocks noGrp="1"/>
          </p:cNvSpPr>
          <p:nvPr>
            <p:ph type="title"/>
          </p:nvPr>
        </p:nvSpPr>
        <p:spPr/>
        <p:txBody>
          <a:bodyPr/>
          <a:lstStyle/>
          <a:p>
            <a:r>
              <a:rPr lang="en-GB" dirty="0"/>
              <a:t>Conclusions</a:t>
            </a:r>
          </a:p>
        </p:txBody>
      </p:sp>
      <p:sp>
        <p:nvSpPr>
          <p:cNvPr id="3" name="Content Placeholder 2">
            <a:extLst>
              <a:ext uri="{FF2B5EF4-FFF2-40B4-BE49-F238E27FC236}">
                <a16:creationId xmlns:a16="http://schemas.microsoft.com/office/drawing/2014/main" id="{D81D8E68-D7B4-4C39-8F5C-4F4D5E5FC3C9}"/>
              </a:ext>
            </a:extLst>
          </p:cNvPr>
          <p:cNvSpPr>
            <a:spLocks noGrp="1"/>
          </p:cNvSpPr>
          <p:nvPr>
            <p:ph idx="1"/>
          </p:nvPr>
        </p:nvSpPr>
        <p:spPr>
          <a:xfrm>
            <a:off x="457200" y="1268759"/>
            <a:ext cx="8229600" cy="3877915"/>
          </a:xfrm>
        </p:spPr>
        <p:txBody>
          <a:bodyPr/>
          <a:lstStyle/>
          <a:p>
            <a:pPr>
              <a:buFont typeface="Wingdings" panose="05000000000000000000" pitchFamily="2" charset="2"/>
              <a:buChar char="Ø"/>
            </a:pPr>
            <a:r>
              <a:rPr lang="en-GB" sz="2400" dirty="0"/>
              <a:t>Adults 70+ years embrace ICT, despite challenges</a:t>
            </a:r>
          </a:p>
          <a:p>
            <a:pPr>
              <a:buFont typeface="Wingdings" panose="05000000000000000000" pitchFamily="2" charset="2"/>
              <a:buChar char="Ø"/>
            </a:pPr>
            <a:r>
              <a:rPr lang="en-GB" sz="2400" dirty="0">
                <a:solidFill>
                  <a:schemeClr val="accent1">
                    <a:lumMod val="50000"/>
                  </a:schemeClr>
                </a:solidFill>
              </a:rPr>
              <a:t>ICT devices are used as a safety net by older adults</a:t>
            </a:r>
          </a:p>
          <a:p>
            <a:pPr>
              <a:buFont typeface="Wingdings" panose="05000000000000000000" pitchFamily="2" charset="2"/>
              <a:buChar char="Ø"/>
            </a:pPr>
            <a:r>
              <a:rPr lang="en-GB" sz="2400" dirty="0"/>
              <a:t>ICT use was planned or foreseen by Adults 70+ years</a:t>
            </a:r>
          </a:p>
          <a:p>
            <a:pPr>
              <a:buFont typeface="Wingdings" panose="05000000000000000000" pitchFamily="2" charset="2"/>
              <a:buChar char="Ø"/>
            </a:pPr>
            <a:r>
              <a:rPr lang="en-GB" sz="2400" dirty="0">
                <a:solidFill>
                  <a:schemeClr val="accent1">
                    <a:lumMod val="50000"/>
                  </a:schemeClr>
                </a:solidFill>
              </a:rPr>
              <a:t>Avoid assumptions about ICT use by older adults</a:t>
            </a:r>
          </a:p>
        </p:txBody>
      </p:sp>
    </p:spTree>
    <p:extLst>
      <p:ext uri="{BB962C8B-B14F-4D97-AF65-F5344CB8AC3E}">
        <p14:creationId xmlns:p14="http://schemas.microsoft.com/office/powerpoint/2010/main" val="22856849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692ABD-D9DB-4183-ABBA-D5D086396FA6}"/>
              </a:ext>
            </a:extLst>
          </p:cNvPr>
          <p:cNvSpPr>
            <a:spLocks noGrp="1"/>
          </p:cNvSpPr>
          <p:nvPr>
            <p:ph type="title"/>
          </p:nvPr>
        </p:nvSpPr>
        <p:spPr>
          <a:xfrm>
            <a:off x="457200" y="188640"/>
            <a:ext cx="8229600" cy="1228998"/>
          </a:xfrm>
        </p:spPr>
        <p:txBody>
          <a:bodyPr/>
          <a:lstStyle/>
          <a:p>
            <a:r>
              <a:rPr lang="en-GB" dirty="0"/>
              <a:t>Policy Recommendations:</a:t>
            </a:r>
          </a:p>
        </p:txBody>
      </p:sp>
      <p:sp>
        <p:nvSpPr>
          <p:cNvPr id="3" name="Content Placeholder 2">
            <a:extLst>
              <a:ext uri="{FF2B5EF4-FFF2-40B4-BE49-F238E27FC236}">
                <a16:creationId xmlns:a16="http://schemas.microsoft.com/office/drawing/2014/main" id="{BE0479BA-D9A4-4CB8-B480-206A9937EC65}"/>
              </a:ext>
            </a:extLst>
          </p:cNvPr>
          <p:cNvSpPr>
            <a:spLocks noGrp="1"/>
          </p:cNvSpPr>
          <p:nvPr>
            <p:ph idx="1"/>
          </p:nvPr>
        </p:nvSpPr>
        <p:spPr>
          <a:xfrm>
            <a:off x="457200" y="1196751"/>
            <a:ext cx="8229600" cy="3949923"/>
          </a:xfrm>
        </p:spPr>
        <p:txBody>
          <a:bodyPr/>
          <a:lstStyle/>
          <a:p>
            <a:pPr lvl="0">
              <a:buFont typeface="Arial" panose="020B0604020202020204" pitchFamily="34" charset="0"/>
              <a:buChar char="•"/>
            </a:pPr>
            <a:r>
              <a:rPr lang="en-GB" sz="1600" dirty="0"/>
              <a:t>Focus on the strengths &amp; opportunities ICT can bring to individuals, communities &amp; society</a:t>
            </a:r>
          </a:p>
          <a:p>
            <a:pPr lvl="0">
              <a:buFont typeface="Arial" panose="020B0604020202020204" pitchFamily="34" charset="0"/>
              <a:buChar char="•"/>
            </a:pPr>
            <a:r>
              <a:rPr lang="en-GB" sz="1600" dirty="0">
                <a:solidFill>
                  <a:schemeClr val="accent1">
                    <a:lumMod val="50000"/>
                  </a:schemeClr>
                </a:solidFill>
              </a:rPr>
              <a:t>NISRA should consider collecting data associated to ICT, Wearables, Internet &amp; publish annual reports</a:t>
            </a:r>
          </a:p>
          <a:p>
            <a:pPr lvl="0">
              <a:buFont typeface="Arial" panose="020B0604020202020204" pitchFamily="34" charset="0"/>
              <a:buChar char="•"/>
            </a:pPr>
            <a:r>
              <a:rPr lang="en-GB" sz="1600" dirty="0"/>
              <a:t>Training &amp; Education Opportunities (age appropriate)</a:t>
            </a:r>
          </a:p>
          <a:p>
            <a:pPr marL="914400" lvl="1" indent="-457200">
              <a:buFont typeface="Arial" panose="020B0604020202020204" pitchFamily="34" charset="0"/>
              <a:buChar char="•"/>
            </a:pPr>
            <a:r>
              <a:rPr lang="en-GB" sz="1600" dirty="0"/>
              <a:t>From peers (see slide 11)</a:t>
            </a:r>
          </a:p>
          <a:p>
            <a:pPr lvl="0">
              <a:buFont typeface="Arial" panose="020B0604020202020204" pitchFamily="34" charset="0"/>
              <a:buChar char="•"/>
            </a:pPr>
            <a:r>
              <a:rPr lang="en-GB" sz="1600" dirty="0">
                <a:solidFill>
                  <a:schemeClr val="accent1">
                    <a:lumMod val="50000"/>
                  </a:schemeClr>
                </a:solidFill>
              </a:rPr>
              <a:t>Create online support – targeted at Adults (different needs, terminology)</a:t>
            </a:r>
          </a:p>
          <a:p>
            <a:pPr lvl="0">
              <a:buFont typeface="Arial" panose="020B0604020202020204" pitchFamily="34" charset="0"/>
              <a:buChar char="•"/>
            </a:pPr>
            <a:r>
              <a:rPr lang="en-GB" sz="1600" dirty="0"/>
              <a:t>Engage with different age cohorts to ascertain the impacts of ICT &amp; Technology use, behaviour &amp; perception for future ageing populations</a:t>
            </a:r>
          </a:p>
          <a:p>
            <a:pPr lvl="0">
              <a:buFont typeface="Arial" panose="020B0604020202020204" pitchFamily="34" charset="0"/>
              <a:buChar char="•"/>
            </a:pPr>
            <a:r>
              <a:rPr lang="en-GB" sz="1600" dirty="0">
                <a:solidFill>
                  <a:schemeClr val="accent1">
                    <a:lumMod val="50000"/>
                  </a:schemeClr>
                </a:solidFill>
              </a:rPr>
              <a:t>Explore how intergenerational relationships work with older populations adopting and engaging with ICT (</a:t>
            </a:r>
            <a:r>
              <a:rPr lang="en-GB" sz="1600" dirty="0" err="1">
                <a:solidFill>
                  <a:schemeClr val="accent1">
                    <a:lumMod val="50000"/>
                  </a:schemeClr>
                </a:solidFill>
              </a:rPr>
              <a:t>Olynick</a:t>
            </a:r>
            <a:r>
              <a:rPr lang="en-GB" sz="1600" dirty="0">
                <a:solidFill>
                  <a:schemeClr val="accent1">
                    <a:lumMod val="50000"/>
                  </a:schemeClr>
                </a:solidFill>
              </a:rPr>
              <a:t>, Freeman, Marston,</a:t>
            </a:r>
            <a:r>
              <a:rPr lang="en-GB" sz="1600" u="sng" dirty="0">
                <a:solidFill>
                  <a:schemeClr val="accent1">
                    <a:lumMod val="50000"/>
                  </a:schemeClr>
                </a:solidFill>
              </a:rPr>
              <a:t> </a:t>
            </a:r>
            <a:r>
              <a:rPr lang="en-GB" sz="1600" dirty="0">
                <a:solidFill>
                  <a:schemeClr val="accent1">
                    <a:lumMod val="50000"/>
                  </a:schemeClr>
                </a:solidFill>
              </a:rPr>
              <a:t>Musselwhite, </a:t>
            </a:r>
            <a:r>
              <a:rPr lang="en-GB" sz="1600" dirty="0" err="1">
                <a:solidFill>
                  <a:schemeClr val="accent1">
                    <a:lumMod val="50000"/>
                  </a:schemeClr>
                </a:solidFill>
              </a:rPr>
              <a:t>Kulczycki</a:t>
            </a:r>
            <a:r>
              <a:rPr lang="en-GB" sz="1600" dirty="0">
                <a:solidFill>
                  <a:schemeClr val="accent1">
                    <a:lumMod val="50000"/>
                  </a:schemeClr>
                </a:solidFill>
              </a:rPr>
              <a:t>, &amp; </a:t>
            </a:r>
            <a:r>
              <a:rPr lang="en-GB" sz="1600" dirty="0" err="1">
                <a:solidFill>
                  <a:schemeClr val="accent1">
                    <a:lumMod val="50000"/>
                  </a:schemeClr>
                </a:solidFill>
              </a:rPr>
              <a:t>Genoe</a:t>
            </a:r>
            <a:r>
              <a:rPr lang="en-GB" sz="1600" dirty="0">
                <a:solidFill>
                  <a:schemeClr val="accent1">
                    <a:lumMod val="50000"/>
                  </a:schemeClr>
                </a:solidFill>
              </a:rPr>
              <a:t> (under review)).</a:t>
            </a:r>
          </a:p>
          <a:p>
            <a:pPr lvl="0">
              <a:buFont typeface="Arial" panose="020B0604020202020204" pitchFamily="34" charset="0"/>
              <a:buChar char="•"/>
            </a:pPr>
            <a:r>
              <a:rPr lang="en-GB" sz="1600" dirty="0"/>
              <a:t>Explore how ICT does and would facilitate positive and successful Age in Place across Northern Ireland</a:t>
            </a:r>
          </a:p>
          <a:p>
            <a:endParaRPr lang="en-GB" dirty="0"/>
          </a:p>
          <a:p>
            <a:endParaRPr lang="en-GB" dirty="0"/>
          </a:p>
        </p:txBody>
      </p:sp>
    </p:spTree>
    <p:extLst>
      <p:ext uri="{BB962C8B-B14F-4D97-AF65-F5344CB8AC3E}">
        <p14:creationId xmlns:p14="http://schemas.microsoft.com/office/powerpoint/2010/main" val="21642413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Content Placeholder 2">
            <a:extLst>
              <a:ext uri="{FF2B5EF4-FFF2-40B4-BE49-F238E27FC236}">
                <a16:creationId xmlns:a16="http://schemas.microsoft.com/office/drawing/2014/main" id="{883AE134-BCCD-4417-973A-E74C614D17D1}"/>
              </a:ext>
            </a:extLst>
          </p:cNvPr>
          <p:cNvSpPr>
            <a:spLocks noGrp="1"/>
          </p:cNvSpPr>
          <p:nvPr>
            <p:ph idx="1"/>
          </p:nvPr>
        </p:nvSpPr>
        <p:spPr>
          <a:xfrm>
            <a:off x="179512" y="548680"/>
            <a:ext cx="8856984" cy="4968552"/>
          </a:xfrm>
        </p:spPr>
        <p:txBody>
          <a:bodyPr/>
          <a:lstStyle/>
          <a:p>
            <a:pPr algn="ctr"/>
            <a:r>
              <a:rPr lang="en-US" altLang="en-US" sz="2800" b="1" dirty="0">
                <a:solidFill>
                  <a:schemeClr val="accent2"/>
                </a:solidFill>
              </a:rPr>
              <a:t>Thank you for your time</a:t>
            </a:r>
          </a:p>
          <a:p>
            <a:pPr algn="ctr"/>
            <a:endParaRPr lang="en-US" altLang="en-US" sz="2800" dirty="0"/>
          </a:p>
          <a:p>
            <a:pPr algn="ctr"/>
            <a:r>
              <a:rPr lang="en-US" altLang="en-US" sz="2800" dirty="0"/>
              <a:t>Questions &amp; Answers</a:t>
            </a:r>
          </a:p>
          <a:p>
            <a:pPr algn="ctr"/>
            <a:endParaRPr lang="en-US" altLang="en-US" dirty="0"/>
          </a:p>
          <a:p>
            <a:pPr algn="ctr"/>
            <a:r>
              <a:rPr lang="en-US" altLang="en-US" dirty="0">
                <a:hlinkClick r:id="rId2"/>
              </a:rPr>
              <a:t>Hannah.Marston@open.ac.uk</a:t>
            </a:r>
            <a:r>
              <a:rPr lang="en-US" altLang="en-US" dirty="0"/>
              <a:t> / </a:t>
            </a:r>
            <a:r>
              <a:rPr lang="en-US" altLang="en-US" dirty="0">
                <a:hlinkClick r:id="rId3"/>
              </a:rPr>
              <a:t>marstonhannah@Hotmail.com</a:t>
            </a:r>
            <a:endParaRPr lang="en-US" altLang="en-US" dirty="0"/>
          </a:p>
          <a:p>
            <a:pPr algn="ctr"/>
            <a:r>
              <a:rPr lang="en-US" altLang="en-US" b="1" dirty="0"/>
              <a:t>Websites: </a:t>
            </a:r>
            <a:r>
              <a:rPr lang="en-US" altLang="en-US" dirty="0">
                <a:hlinkClick r:id="rId4"/>
              </a:rPr>
              <a:t>http://bit.ly/2xPFc6E</a:t>
            </a:r>
            <a:r>
              <a:rPr lang="en-US" altLang="en-US" dirty="0"/>
              <a:t> &amp; </a:t>
            </a:r>
            <a:r>
              <a:rPr lang="en-US" altLang="en-US" dirty="0">
                <a:hlinkClick r:id="rId5"/>
              </a:rPr>
              <a:t>http://bit.ly/2sou5kk</a:t>
            </a:r>
            <a:r>
              <a:rPr lang="en-US" altLang="en-US" dirty="0"/>
              <a:t> </a:t>
            </a:r>
          </a:p>
          <a:p>
            <a:pPr algn="ctr"/>
            <a:r>
              <a:rPr lang="en-US" altLang="en-US" b="1" dirty="0"/>
              <a:t>Twitter:</a:t>
            </a:r>
            <a:r>
              <a:rPr lang="en-US" altLang="en-US" dirty="0"/>
              <a:t> @</a:t>
            </a:r>
            <a:r>
              <a:rPr lang="en-US" altLang="en-US" dirty="0" err="1"/>
              <a:t>HannahRMarston</a:t>
            </a:r>
            <a:r>
              <a:rPr lang="en-US" altLang="en-US" dirty="0"/>
              <a:t> </a:t>
            </a:r>
          </a:p>
          <a:p>
            <a:pPr algn="ctr"/>
            <a:r>
              <a:rPr lang="en-US" altLang="en-US" b="1" dirty="0"/>
              <a:t>LinkedIn: </a:t>
            </a:r>
            <a:r>
              <a:rPr lang="en-US" altLang="en-US" dirty="0">
                <a:hlinkClick r:id="rId6"/>
              </a:rPr>
              <a:t>http://bit.ly/2E4VQ5Z</a:t>
            </a:r>
            <a:r>
              <a:rPr lang="en-US" altLang="en-US" dirty="0"/>
              <a:t> </a:t>
            </a:r>
          </a:p>
          <a:p>
            <a:pPr algn="ctr"/>
            <a:endParaRPr lang="en-US" altLang="en-US" dirty="0"/>
          </a:p>
          <a:p>
            <a:pPr algn="ctr"/>
            <a:r>
              <a:rPr lang="en-US" altLang="en-US" b="1" dirty="0"/>
              <a:t>2</a:t>
            </a:r>
            <a:r>
              <a:rPr lang="en-US" altLang="en-US" b="1" baseline="30000" dirty="0"/>
              <a:t>nd</a:t>
            </a:r>
            <a:r>
              <a:rPr lang="en-US" altLang="en-US" b="1" dirty="0"/>
              <a:t> Digital Health &amp; Wellbeing Conference</a:t>
            </a:r>
          </a:p>
          <a:p>
            <a:pPr algn="ctr"/>
            <a:r>
              <a:rPr lang="en-US" altLang="en-US" dirty="0"/>
              <a:t>1-3 May, 2018</a:t>
            </a:r>
          </a:p>
          <a:p>
            <a:pPr algn="ctr"/>
            <a:r>
              <a:rPr lang="en-US" altLang="en-US" dirty="0"/>
              <a:t>The Open University, Milton Keynes</a:t>
            </a:r>
          </a:p>
          <a:p>
            <a:pPr algn="ctr"/>
            <a:r>
              <a:rPr lang="en-GB" dirty="0">
                <a:hlinkClick r:id="rId7"/>
              </a:rPr>
              <a:t>http://bit.ly/2xMSS0m</a:t>
            </a:r>
            <a:endParaRPr lang="en-GB" dirty="0"/>
          </a:p>
          <a:p>
            <a:pPr algn="ctr"/>
            <a:r>
              <a:rPr lang="en-US" altLang="en-US" dirty="0"/>
              <a:t>@DConf2018</a:t>
            </a:r>
          </a:p>
          <a:p>
            <a:pPr algn="ctr"/>
            <a:endParaRPr lang="en-US" altLang="en-US" dirty="0"/>
          </a:p>
          <a:p>
            <a:pPr algn="ctr"/>
            <a:r>
              <a:rPr lang="en-US" altLang="en-US" b="1" dirty="0"/>
              <a:t>Health &amp; Wellbeing Priority Research Area </a:t>
            </a:r>
          </a:p>
          <a:p>
            <a:pPr algn="ctr"/>
            <a:r>
              <a:rPr lang="en-US" altLang="en-US" dirty="0">
                <a:hlinkClick r:id="rId7"/>
              </a:rPr>
              <a:t>http://bit.ly/2xMSS0m</a:t>
            </a:r>
            <a:r>
              <a:rPr lang="en-US" altLang="en-US" dirty="0"/>
              <a:t> </a:t>
            </a:r>
          </a:p>
          <a:p>
            <a:pPr algn="ctr"/>
            <a:r>
              <a:rPr lang="en-US" altLang="en-US" dirty="0"/>
              <a:t>@healthwellbein4</a:t>
            </a:r>
          </a:p>
        </p:txBody>
      </p:sp>
      <p:pic>
        <p:nvPicPr>
          <p:cNvPr id="4" name="Content Placeholder 5">
            <a:extLst>
              <a:ext uri="{FF2B5EF4-FFF2-40B4-BE49-F238E27FC236}">
                <a16:creationId xmlns:a16="http://schemas.microsoft.com/office/drawing/2014/main" id="{AEC4D239-9D8B-4C69-9614-AA34B13B1D32}"/>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bwMode="auto">
          <a:xfrm>
            <a:off x="7190391" y="4221088"/>
            <a:ext cx="1501692" cy="11877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a:extLst>
              <a:ext uri="{FF2B5EF4-FFF2-40B4-BE49-F238E27FC236}">
                <a16:creationId xmlns:a16="http://schemas.microsoft.com/office/drawing/2014/main" id="{6A9699BA-CE82-4BD3-BE35-30217EB3A465}"/>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5496" y="3961631"/>
            <a:ext cx="3168352" cy="547489"/>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D0D1CE-02CC-4A23-BE3C-102FFAD538CC}"/>
              </a:ext>
            </a:extLst>
          </p:cNvPr>
          <p:cNvSpPr>
            <a:spLocks noGrp="1"/>
          </p:cNvSpPr>
          <p:nvPr>
            <p:ph type="title"/>
          </p:nvPr>
        </p:nvSpPr>
        <p:spPr/>
        <p:txBody>
          <a:bodyPr/>
          <a:lstStyle/>
          <a:p>
            <a:r>
              <a:rPr lang="en-GB" dirty="0"/>
              <a:t>Presentation Overview</a:t>
            </a:r>
          </a:p>
        </p:txBody>
      </p:sp>
      <p:sp>
        <p:nvSpPr>
          <p:cNvPr id="3" name="Content Placeholder 2">
            <a:extLst>
              <a:ext uri="{FF2B5EF4-FFF2-40B4-BE49-F238E27FC236}">
                <a16:creationId xmlns:a16="http://schemas.microsoft.com/office/drawing/2014/main" id="{DE0BB0F8-2331-47D9-B6B1-01FD61B7F58E}"/>
              </a:ext>
            </a:extLst>
          </p:cNvPr>
          <p:cNvSpPr>
            <a:spLocks noGrp="1"/>
          </p:cNvSpPr>
          <p:nvPr>
            <p:ph idx="1"/>
          </p:nvPr>
        </p:nvSpPr>
        <p:spPr>
          <a:xfrm>
            <a:off x="428250" y="1203646"/>
            <a:ext cx="8229600" cy="4313586"/>
          </a:xfrm>
        </p:spPr>
        <p:txBody>
          <a:bodyPr/>
          <a:lstStyle/>
          <a:p>
            <a:pPr>
              <a:buFont typeface="Wingdings" panose="05000000000000000000" pitchFamily="2" charset="2"/>
              <a:buChar char="§"/>
            </a:pPr>
            <a:r>
              <a:rPr lang="en-GB" sz="1800" dirty="0"/>
              <a:t>Global Ageing</a:t>
            </a:r>
          </a:p>
          <a:p>
            <a:pPr>
              <a:buFont typeface="Wingdings" panose="05000000000000000000" pitchFamily="2" charset="2"/>
              <a:buChar char="§"/>
            </a:pPr>
            <a:r>
              <a:rPr lang="en-GB" sz="1800" dirty="0"/>
              <a:t>Statistics in Northern Ireland</a:t>
            </a:r>
          </a:p>
          <a:p>
            <a:pPr>
              <a:buFont typeface="Wingdings" panose="05000000000000000000" pitchFamily="2" charset="2"/>
              <a:buChar char="§"/>
            </a:pPr>
            <a:r>
              <a:rPr lang="en-GB" sz="1800" dirty="0"/>
              <a:t>Why is the TILL project important?</a:t>
            </a:r>
          </a:p>
          <a:p>
            <a:pPr>
              <a:buFont typeface="Wingdings" panose="05000000000000000000" pitchFamily="2" charset="2"/>
              <a:buChar char="§"/>
            </a:pPr>
            <a:r>
              <a:rPr lang="en-GB" sz="1800" dirty="0"/>
              <a:t>What is the TILL Project?</a:t>
            </a:r>
          </a:p>
          <a:p>
            <a:pPr lvl="1">
              <a:buFont typeface="Wingdings" panose="05000000000000000000" pitchFamily="2" charset="2"/>
              <a:buChar char="§"/>
            </a:pPr>
            <a:r>
              <a:rPr lang="en-GB" sz="1800" dirty="0">
                <a:solidFill>
                  <a:schemeClr val="accent1">
                    <a:lumMod val="50000"/>
                  </a:schemeClr>
                </a:solidFill>
              </a:rPr>
              <a:t>Aims &amp; Objectives</a:t>
            </a:r>
          </a:p>
          <a:p>
            <a:pPr lvl="1">
              <a:buFont typeface="Wingdings" panose="05000000000000000000" pitchFamily="2" charset="2"/>
              <a:buChar char="§"/>
            </a:pPr>
            <a:r>
              <a:rPr lang="en-GB" sz="1800" dirty="0">
                <a:solidFill>
                  <a:schemeClr val="accent1">
                    <a:lumMod val="50000"/>
                  </a:schemeClr>
                </a:solidFill>
              </a:rPr>
              <a:t>Study Sites</a:t>
            </a:r>
          </a:p>
          <a:p>
            <a:pPr>
              <a:buFont typeface="Wingdings" panose="05000000000000000000" pitchFamily="2" charset="2"/>
              <a:buChar char="§"/>
            </a:pPr>
            <a:r>
              <a:rPr lang="en-GB" sz="1800" dirty="0"/>
              <a:t>Methods &amp; Ethics</a:t>
            </a:r>
          </a:p>
          <a:p>
            <a:pPr lvl="1">
              <a:buFont typeface="Wingdings" panose="05000000000000000000" pitchFamily="2" charset="2"/>
              <a:buChar char="§"/>
            </a:pPr>
            <a:r>
              <a:rPr lang="en-GB" sz="1800" dirty="0">
                <a:solidFill>
                  <a:schemeClr val="accent1">
                    <a:lumMod val="50000"/>
                  </a:schemeClr>
                </a:solidFill>
              </a:rPr>
              <a:t>Sample </a:t>
            </a:r>
          </a:p>
          <a:p>
            <a:pPr>
              <a:buFont typeface="Wingdings" panose="05000000000000000000" pitchFamily="2" charset="2"/>
              <a:buChar char="§"/>
            </a:pPr>
            <a:r>
              <a:rPr lang="en-GB" sz="1800" dirty="0"/>
              <a:t>Results</a:t>
            </a:r>
          </a:p>
          <a:p>
            <a:pPr lvl="1">
              <a:buFont typeface="Wingdings" panose="05000000000000000000" pitchFamily="2" charset="2"/>
              <a:buChar char="§"/>
            </a:pPr>
            <a:r>
              <a:rPr lang="en-GB" sz="1800" dirty="0">
                <a:solidFill>
                  <a:schemeClr val="accent1">
                    <a:lumMod val="50000"/>
                  </a:schemeClr>
                </a:solidFill>
              </a:rPr>
              <a:t>Data</a:t>
            </a:r>
          </a:p>
          <a:p>
            <a:pPr lvl="1">
              <a:buFont typeface="Wingdings" panose="05000000000000000000" pitchFamily="2" charset="2"/>
              <a:buChar char="§"/>
            </a:pPr>
            <a:r>
              <a:rPr lang="en-GB" sz="1800" dirty="0">
                <a:solidFill>
                  <a:schemeClr val="accent1">
                    <a:lumMod val="50000"/>
                  </a:schemeClr>
                </a:solidFill>
              </a:rPr>
              <a:t>Voice of Older adults</a:t>
            </a:r>
          </a:p>
          <a:p>
            <a:pPr>
              <a:buFont typeface="Wingdings" panose="05000000000000000000" pitchFamily="2" charset="2"/>
              <a:buChar char="§"/>
            </a:pPr>
            <a:r>
              <a:rPr lang="en-GB" sz="1800" dirty="0"/>
              <a:t>Conclusions &amp; Implications</a:t>
            </a:r>
          </a:p>
          <a:p>
            <a:pPr>
              <a:buFont typeface="Wingdings" panose="05000000000000000000" pitchFamily="2" charset="2"/>
              <a:buChar char="§"/>
            </a:pPr>
            <a:r>
              <a:rPr lang="en-GB" sz="1800" dirty="0"/>
              <a:t>Policy Recommendations</a:t>
            </a:r>
          </a:p>
          <a:p>
            <a:endParaRPr lang="en-GB" sz="1800" dirty="0"/>
          </a:p>
        </p:txBody>
      </p:sp>
    </p:spTree>
    <p:extLst>
      <p:ext uri="{BB962C8B-B14F-4D97-AF65-F5344CB8AC3E}">
        <p14:creationId xmlns:p14="http://schemas.microsoft.com/office/powerpoint/2010/main" val="13476079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E5393-964E-476F-B19A-F8E71546747F}"/>
              </a:ext>
            </a:extLst>
          </p:cNvPr>
          <p:cNvSpPr>
            <a:spLocks noGrp="1"/>
          </p:cNvSpPr>
          <p:nvPr>
            <p:ph type="title"/>
          </p:nvPr>
        </p:nvSpPr>
        <p:spPr>
          <a:xfrm>
            <a:off x="457200" y="260648"/>
            <a:ext cx="8229600" cy="1143000"/>
          </a:xfrm>
        </p:spPr>
        <p:txBody>
          <a:bodyPr/>
          <a:lstStyle/>
          <a:p>
            <a:r>
              <a:rPr lang="en-GB" dirty="0"/>
              <a:t>Ageing in Northern Ireland</a:t>
            </a:r>
          </a:p>
        </p:txBody>
      </p:sp>
      <p:sp>
        <p:nvSpPr>
          <p:cNvPr id="3" name="Content Placeholder 2">
            <a:extLst>
              <a:ext uri="{FF2B5EF4-FFF2-40B4-BE49-F238E27FC236}">
                <a16:creationId xmlns:a16="http://schemas.microsoft.com/office/drawing/2014/main" id="{A34F3384-2F38-4167-A76A-D873548BFE17}"/>
              </a:ext>
            </a:extLst>
          </p:cNvPr>
          <p:cNvSpPr>
            <a:spLocks noGrp="1"/>
          </p:cNvSpPr>
          <p:nvPr>
            <p:ph idx="1"/>
          </p:nvPr>
        </p:nvSpPr>
        <p:spPr>
          <a:xfrm>
            <a:off x="107504" y="908720"/>
            <a:ext cx="8571454" cy="4608512"/>
          </a:xfrm>
        </p:spPr>
        <p:txBody>
          <a:bodyPr/>
          <a:lstStyle/>
          <a:p>
            <a:r>
              <a:rPr lang="en-GB" sz="2400" b="1" dirty="0">
                <a:solidFill>
                  <a:schemeClr val="accent1">
                    <a:lumMod val="50000"/>
                  </a:schemeClr>
                </a:solidFill>
              </a:rPr>
              <a:t>2006-2016</a:t>
            </a:r>
          </a:p>
          <a:p>
            <a:pPr>
              <a:buFont typeface="Arial" panose="020B0604020202020204" pitchFamily="34" charset="0"/>
              <a:buChar char="•"/>
            </a:pPr>
            <a:r>
              <a:rPr lang="en-GB" sz="1600" dirty="0"/>
              <a:t>36,500 people aged </a:t>
            </a:r>
            <a:r>
              <a:rPr lang="en-GB" sz="1600" b="1" u="sng" dirty="0">
                <a:solidFill>
                  <a:srgbClr val="FF0000"/>
                </a:solidFill>
              </a:rPr>
              <a:t>85+</a:t>
            </a:r>
            <a:r>
              <a:rPr lang="en-GB" sz="1600" dirty="0"/>
              <a:t> years or 2% of the population</a:t>
            </a:r>
          </a:p>
          <a:p>
            <a:pPr>
              <a:buFont typeface="Arial" panose="020B0604020202020204" pitchFamily="34" charset="0"/>
              <a:buChar char="•"/>
            </a:pPr>
            <a:r>
              <a:rPr lang="en-GB" sz="1600" dirty="0">
                <a:solidFill>
                  <a:schemeClr val="accent1">
                    <a:lumMod val="50000"/>
                  </a:schemeClr>
                </a:solidFill>
              </a:rPr>
              <a:t>2/3 of women (66.8%) account for those 85+ years</a:t>
            </a:r>
          </a:p>
          <a:p>
            <a:pPr>
              <a:buFont typeface="Arial" panose="020B0604020202020204" pitchFamily="34" charset="0"/>
              <a:buChar char="•"/>
            </a:pPr>
            <a:r>
              <a:rPr lang="en-GB" sz="1600" dirty="0"/>
              <a:t>Population increase of men in this decades has been higher than women – 52.0% &amp; 27.7% respectively </a:t>
            </a:r>
          </a:p>
          <a:p>
            <a:pPr>
              <a:buFont typeface="Arial" panose="020B0604020202020204" pitchFamily="34" charset="0"/>
              <a:buChar char="•"/>
            </a:pPr>
            <a:r>
              <a:rPr lang="en-GB" sz="1600" dirty="0" err="1"/>
              <a:t>Approx</a:t>
            </a:r>
            <a:r>
              <a:rPr lang="en-GB" sz="1600" dirty="0"/>
              <a:t> 12,500 people aged </a:t>
            </a:r>
            <a:r>
              <a:rPr lang="en-GB" sz="1600" b="1" u="sng" dirty="0">
                <a:solidFill>
                  <a:srgbClr val="FF0000"/>
                </a:solidFill>
              </a:rPr>
              <a:t>90-99</a:t>
            </a:r>
            <a:r>
              <a:rPr lang="en-GB" sz="1600" dirty="0">
                <a:solidFill>
                  <a:schemeClr val="accent1">
                    <a:lumMod val="50000"/>
                  </a:schemeClr>
                </a:solidFill>
              </a:rPr>
              <a:t> </a:t>
            </a:r>
            <a:r>
              <a:rPr lang="en-GB" sz="1600" dirty="0"/>
              <a:t>years (30</a:t>
            </a:r>
            <a:r>
              <a:rPr lang="en-GB" sz="1600" baseline="30000" dirty="0"/>
              <a:t>th</a:t>
            </a:r>
            <a:r>
              <a:rPr lang="en-GB" sz="1600" dirty="0"/>
              <a:t> June, 2016)</a:t>
            </a:r>
          </a:p>
          <a:p>
            <a:pPr lvl="1">
              <a:buFont typeface="Arial" panose="020B0604020202020204" pitchFamily="34" charset="0"/>
              <a:buChar char="•"/>
            </a:pPr>
            <a:r>
              <a:rPr lang="en-GB" sz="1600" dirty="0">
                <a:solidFill>
                  <a:schemeClr val="accent6">
                    <a:lumMod val="60000"/>
                    <a:lumOff val="40000"/>
                  </a:schemeClr>
                </a:solidFill>
              </a:rPr>
              <a:t>In 2006 – 76.3% for females &amp; 23.7% men</a:t>
            </a:r>
          </a:p>
          <a:p>
            <a:pPr lvl="1">
              <a:buFont typeface="Arial" panose="020B0604020202020204" pitchFamily="34" charset="0"/>
              <a:buChar char="•"/>
            </a:pPr>
            <a:r>
              <a:rPr lang="en-GB" sz="1600" dirty="0">
                <a:solidFill>
                  <a:schemeClr val="accent6">
                    <a:lumMod val="60000"/>
                    <a:lumOff val="40000"/>
                  </a:schemeClr>
                </a:solidFill>
              </a:rPr>
              <a:t>Females = 71.7% (n=8,900)</a:t>
            </a:r>
          </a:p>
          <a:p>
            <a:pPr lvl="1">
              <a:buFont typeface="Arial" panose="020B0604020202020204" pitchFamily="34" charset="0"/>
              <a:buChar char="•"/>
            </a:pPr>
            <a:r>
              <a:rPr lang="en-GB" sz="1600" dirty="0">
                <a:solidFill>
                  <a:schemeClr val="accent6">
                    <a:lumMod val="60000"/>
                    <a:lumOff val="40000"/>
                  </a:schemeClr>
                </a:solidFill>
              </a:rPr>
              <a:t>Men = 28.3% (n=3500)</a:t>
            </a:r>
          </a:p>
          <a:p>
            <a:pPr>
              <a:buFont typeface="Arial" panose="020B0604020202020204" pitchFamily="34" charset="0"/>
              <a:buChar char="•"/>
            </a:pPr>
            <a:r>
              <a:rPr lang="en-GB" sz="1600" dirty="0" err="1"/>
              <a:t>Approx</a:t>
            </a:r>
            <a:r>
              <a:rPr lang="en-GB" sz="1600" dirty="0"/>
              <a:t> 278 people aged </a:t>
            </a:r>
            <a:r>
              <a:rPr lang="en-GB" sz="1600" b="1" u="sng" dirty="0">
                <a:solidFill>
                  <a:srgbClr val="FF0000"/>
                </a:solidFill>
              </a:rPr>
              <a:t>100+</a:t>
            </a:r>
            <a:r>
              <a:rPr lang="en-GB" sz="1600" dirty="0"/>
              <a:t> years (30</a:t>
            </a:r>
            <a:r>
              <a:rPr lang="en-GB" sz="1600" baseline="30000" dirty="0"/>
              <a:t>th</a:t>
            </a:r>
            <a:r>
              <a:rPr lang="en-GB" sz="1600" dirty="0"/>
              <a:t> June, 2016)  and 86.7% were female.</a:t>
            </a:r>
          </a:p>
          <a:p>
            <a:pPr lvl="1">
              <a:buFont typeface="Arial" panose="020B0604020202020204" pitchFamily="34" charset="0"/>
              <a:buChar char="•"/>
            </a:pPr>
            <a:r>
              <a:rPr lang="en-GB" sz="1800" dirty="0">
                <a:solidFill>
                  <a:schemeClr val="accent6">
                    <a:lumMod val="60000"/>
                    <a:lumOff val="40000"/>
                  </a:schemeClr>
                </a:solidFill>
              </a:rPr>
              <a:t>Since 2006, centenarians have double (nearly), mainly women</a:t>
            </a:r>
          </a:p>
          <a:p>
            <a:pPr>
              <a:buFont typeface="Arial" panose="020B0604020202020204" pitchFamily="34" charset="0"/>
              <a:buChar char="•"/>
            </a:pPr>
            <a:endParaRPr lang="en-GB" sz="1600" dirty="0"/>
          </a:p>
          <a:p>
            <a:endParaRPr lang="en-GB" sz="2400" b="1" dirty="0"/>
          </a:p>
          <a:p>
            <a:r>
              <a:rPr lang="en-GB" b="1" dirty="0"/>
              <a:t>Source: </a:t>
            </a:r>
            <a:r>
              <a:rPr lang="en-GB" dirty="0"/>
              <a:t>NISRA Statistical Bulletin, 27.09.2017: Estimates of the population aged 85 and over, Northern Ireland 2016 (and revised 2001-2015)</a:t>
            </a:r>
          </a:p>
        </p:txBody>
      </p:sp>
    </p:spTree>
    <p:extLst>
      <p:ext uri="{BB962C8B-B14F-4D97-AF65-F5344CB8AC3E}">
        <p14:creationId xmlns:p14="http://schemas.microsoft.com/office/powerpoint/2010/main" val="5952559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65D06D-5A7F-4900-9BD0-AB2FE3FF4015}"/>
              </a:ext>
            </a:extLst>
          </p:cNvPr>
          <p:cNvSpPr>
            <a:spLocks noGrp="1"/>
          </p:cNvSpPr>
          <p:nvPr>
            <p:ph type="title"/>
          </p:nvPr>
        </p:nvSpPr>
        <p:spPr>
          <a:xfrm>
            <a:off x="0" y="332656"/>
            <a:ext cx="9001000" cy="1325563"/>
          </a:xfrm>
        </p:spPr>
        <p:txBody>
          <a:bodyPr/>
          <a:lstStyle/>
          <a:p>
            <a:r>
              <a:rPr lang="en-GB" dirty="0"/>
              <a:t>Why is the TILL project important?</a:t>
            </a:r>
          </a:p>
        </p:txBody>
      </p:sp>
      <p:sp>
        <p:nvSpPr>
          <p:cNvPr id="4" name="Content Placeholder 2">
            <a:extLst>
              <a:ext uri="{FF2B5EF4-FFF2-40B4-BE49-F238E27FC236}">
                <a16:creationId xmlns:a16="http://schemas.microsoft.com/office/drawing/2014/main" id="{004B6A3C-4497-4EF9-AE48-FAB3D31E3E38}"/>
              </a:ext>
            </a:extLst>
          </p:cNvPr>
          <p:cNvSpPr txBox="1">
            <a:spLocks/>
          </p:cNvSpPr>
          <p:nvPr/>
        </p:nvSpPr>
        <p:spPr bwMode="auto">
          <a:xfrm>
            <a:off x="143000" y="1253331"/>
            <a:ext cx="8605464" cy="4351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defRPr sz="1200">
                <a:solidFill>
                  <a:schemeClr val="tx1"/>
                </a:solidFill>
                <a:latin typeface="+mn-lt"/>
                <a:ea typeface="+mn-ea"/>
                <a:cs typeface="+mn-cs"/>
              </a:defRPr>
            </a:lvl1pPr>
            <a:lvl2pPr marL="742950" indent="-285750" algn="l" rtl="0" eaLnBrk="0" fontAlgn="base" hangingPunct="0">
              <a:spcBef>
                <a:spcPct val="20000"/>
              </a:spcBef>
              <a:spcAft>
                <a:spcPct val="0"/>
              </a:spcAft>
              <a:defRPr sz="2800">
                <a:solidFill>
                  <a:schemeClr val="tx1"/>
                </a:solidFill>
                <a:latin typeface="+mn-lt"/>
              </a:defRPr>
            </a:lvl2pPr>
            <a:lvl3pPr marL="1143000" indent="-228600" algn="l" rtl="0" eaLnBrk="0" fontAlgn="base" hangingPunct="0">
              <a:spcBef>
                <a:spcPct val="20000"/>
              </a:spcBef>
              <a:spcAft>
                <a:spcPct val="0"/>
              </a:spcAft>
              <a:defRPr sz="2400">
                <a:solidFill>
                  <a:schemeClr val="tx1"/>
                </a:solidFill>
                <a:latin typeface="+mn-lt"/>
              </a:defRPr>
            </a:lvl3pPr>
            <a:lvl4pPr marL="1600200" indent="-228600" algn="l" rtl="0" eaLnBrk="0" fontAlgn="base" hangingPunct="0">
              <a:spcBef>
                <a:spcPct val="20000"/>
              </a:spcBef>
              <a:spcAft>
                <a:spcPct val="0"/>
              </a:spcAft>
              <a:defRPr sz="2000">
                <a:solidFill>
                  <a:schemeClr val="tx1"/>
                </a:solidFill>
                <a:latin typeface="+mn-lt"/>
              </a:defRPr>
            </a:lvl4pPr>
            <a:lvl5pPr marL="2057400" indent="-228600" algn="l" rtl="0" eaLnBrk="0" fontAlgn="base" hangingPunct="0">
              <a:spcBef>
                <a:spcPct val="20000"/>
              </a:spcBef>
              <a:spcAft>
                <a:spcPct val="0"/>
              </a:spcAft>
              <a:defRPr sz="20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285750" indent="-285750">
              <a:buFont typeface="Wingdings" panose="05000000000000000000" pitchFamily="2" charset="2"/>
              <a:buChar char="§"/>
            </a:pPr>
            <a:r>
              <a:rPr lang="en-GB" sz="1600" kern="0" dirty="0"/>
              <a:t>Explore &amp; understand the differences between different countries, cultures &amp; regions/provinces</a:t>
            </a:r>
          </a:p>
          <a:p>
            <a:pPr marL="285750" indent="-285750">
              <a:buFont typeface="Wingdings" panose="05000000000000000000" pitchFamily="2" charset="2"/>
              <a:buChar char="§"/>
            </a:pPr>
            <a:r>
              <a:rPr lang="en-GB" sz="1600" kern="0" dirty="0">
                <a:solidFill>
                  <a:schemeClr val="accent1">
                    <a:lumMod val="50000"/>
                  </a:schemeClr>
                </a:solidFill>
              </a:rPr>
              <a:t>Explore &amp; understand the impact ICT has on geographic locations</a:t>
            </a:r>
          </a:p>
          <a:p>
            <a:pPr marL="285750" indent="-285750">
              <a:buFont typeface="Wingdings" panose="05000000000000000000" pitchFamily="2" charset="2"/>
              <a:buChar char="§"/>
            </a:pPr>
            <a:r>
              <a:rPr lang="en-GB" sz="1600" kern="0" dirty="0"/>
              <a:t>Paucity in the literature of ICT &amp; the wider socio-technological issues</a:t>
            </a:r>
          </a:p>
          <a:p>
            <a:pPr lvl="1">
              <a:buFont typeface="Wingdings" panose="05000000000000000000" pitchFamily="2" charset="2"/>
              <a:buChar char="§"/>
            </a:pPr>
            <a:r>
              <a:rPr lang="en-GB" sz="1600" kern="0" dirty="0">
                <a:solidFill>
                  <a:schemeClr val="accent6">
                    <a:lumMod val="60000"/>
                    <a:lumOff val="40000"/>
                  </a:schemeClr>
                </a:solidFill>
              </a:rPr>
              <a:t>Social isolation, social engagement</a:t>
            </a:r>
          </a:p>
          <a:p>
            <a:pPr lvl="1">
              <a:buFont typeface="Wingdings" panose="05000000000000000000" pitchFamily="2" charset="2"/>
              <a:buChar char="§"/>
            </a:pPr>
            <a:r>
              <a:rPr lang="en-GB" sz="1600" kern="0" dirty="0">
                <a:solidFill>
                  <a:schemeClr val="accent6">
                    <a:lumMod val="60000"/>
                    <a:lumOff val="40000"/>
                  </a:schemeClr>
                </a:solidFill>
              </a:rPr>
              <a:t>Enhance intergenerational relationships</a:t>
            </a:r>
          </a:p>
          <a:p>
            <a:pPr lvl="1">
              <a:buFont typeface="Wingdings" panose="05000000000000000000" pitchFamily="2" charset="2"/>
              <a:buChar char="§"/>
            </a:pPr>
            <a:r>
              <a:rPr lang="en-GB" sz="1600" kern="0" dirty="0">
                <a:solidFill>
                  <a:schemeClr val="accent6">
                    <a:lumMod val="60000"/>
                    <a:lumOff val="40000"/>
                  </a:schemeClr>
                </a:solidFill>
              </a:rPr>
              <a:t>Digital (health) literacy, Active, Healthy, Ageing (AHA)</a:t>
            </a:r>
          </a:p>
          <a:p>
            <a:pPr lvl="1">
              <a:buFont typeface="Wingdings" panose="05000000000000000000" pitchFamily="2" charset="2"/>
              <a:buChar char="§"/>
            </a:pPr>
            <a:r>
              <a:rPr lang="en-GB" sz="1600" kern="0" dirty="0">
                <a:solidFill>
                  <a:schemeClr val="accent6">
                    <a:lumMod val="60000"/>
                    <a:lumOff val="40000"/>
                  </a:schemeClr>
                </a:solidFill>
              </a:rPr>
              <a:t>Collect baseline data to form larger database(s), longitudinal analysis</a:t>
            </a:r>
          </a:p>
          <a:p>
            <a:pPr lvl="1">
              <a:buFont typeface="Wingdings" panose="05000000000000000000" pitchFamily="2" charset="2"/>
              <a:buChar char="§"/>
            </a:pPr>
            <a:r>
              <a:rPr lang="en-GB" sz="1600" kern="0" dirty="0">
                <a:solidFill>
                  <a:schemeClr val="accent6">
                    <a:lumMod val="60000"/>
                    <a:lumOff val="40000"/>
                  </a:schemeClr>
                </a:solidFill>
              </a:rPr>
              <a:t>Add to the literature: Gerontology, Social Sciences, Human Computer Interaction (HCI)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008E18-B556-4DB4-B242-29D3EEF430BF}"/>
              </a:ext>
            </a:extLst>
          </p:cNvPr>
          <p:cNvSpPr>
            <a:spLocks noGrp="1"/>
          </p:cNvSpPr>
          <p:nvPr>
            <p:ph type="title"/>
          </p:nvPr>
        </p:nvSpPr>
        <p:spPr/>
        <p:txBody>
          <a:bodyPr/>
          <a:lstStyle/>
          <a:p>
            <a:r>
              <a:rPr lang="en-GB" dirty="0"/>
              <a:t>Aims &amp; Objectives</a:t>
            </a:r>
          </a:p>
        </p:txBody>
      </p:sp>
      <p:sp>
        <p:nvSpPr>
          <p:cNvPr id="3" name="Content Placeholder 2">
            <a:extLst>
              <a:ext uri="{FF2B5EF4-FFF2-40B4-BE49-F238E27FC236}">
                <a16:creationId xmlns:a16="http://schemas.microsoft.com/office/drawing/2014/main" id="{4C2F52E6-20B6-4D6F-A84A-FAA6D45DA6D9}"/>
              </a:ext>
            </a:extLst>
          </p:cNvPr>
          <p:cNvSpPr>
            <a:spLocks noGrp="1"/>
          </p:cNvSpPr>
          <p:nvPr>
            <p:ph idx="1"/>
          </p:nvPr>
        </p:nvSpPr>
        <p:spPr>
          <a:xfrm>
            <a:off x="457200" y="1417637"/>
            <a:ext cx="8229600" cy="4099595"/>
          </a:xfrm>
        </p:spPr>
        <p:txBody>
          <a:bodyPr/>
          <a:lstStyle/>
          <a:p>
            <a:pPr>
              <a:buFont typeface="Arial" panose="020B0604020202020204" pitchFamily="34" charset="0"/>
              <a:buChar char="•"/>
            </a:pPr>
            <a:r>
              <a:rPr lang="en-GB" sz="2400" dirty="0"/>
              <a:t>To explore &amp; understand ICT use across geographic locations</a:t>
            </a:r>
          </a:p>
          <a:p>
            <a:pPr marL="800100" lvl="1" indent="-342900">
              <a:buFont typeface="Arial" panose="020B0604020202020204" pitchFamily="34" charset="0"/>
              <a:buChar char="•"/>
            </a:pPr>
            <a:r>
              <a:rPr lang="en-GB" sz="2400" dirty="0">
                <a:solidFill>
                  <a:schemeClr val="accent6">
                    <a:lumMod val="60000"/>
                    <a:lumOff val="40000"/>
                  </a:schemeClr>
                </a:solidFill>
              </a:rPr>
              <a:t>Rural &amp; suburban sites</a:t>
            </a:r>
          </a:p>
          <a:p>
            <a:pPr>
              <a:buFont typeface="Arial" panose="020B0604020202020204" pitchFamily="34" charset="0"/>
              <a:buChar char="•"/>
            </a:pPr>
            <a:r>
              <a:rPr lang="en-GB" sz="2400" dirty="0"/>
              <a:t>To explore the behaviour, barriers &amp; enablers of ICT by adults aged 70+ years</a:t>
            </a:r>
          </a:p>
          <a:p>
            <a:pPr>
              <a:buFont typeface="Arial" panose="020B0604020202020204" pitchFamily="34" charset="0"/>
              <a:buChar char="•"/>
            </a:pPr>
            <a:r>
              <a:rPr lang="en-GB" sz="2400" dirty="0">
                <a:solidFill>
                  <a:schemeClr val="accent1">
                    <a:lumMod val="50000"/>
                  </a:schemeClr>
                </a:solidFill>
              </a:rPr>
              <a:t>To explore ICT impact across different locations and age</a:t>
            </a:r>
          </a:p>
          <a:p>
            <a:pPr>
              <a:buFont typeface="Arial" panose="020B0604020202020204" pitchFamily="34" charset="0"/>
              <a:buChar char="•"/>
            </a:pPr>
            <a:r>
              <a:rPr lang="en-GB" sz="2400" dirty="0"/>
              <a:t>Contribute to the literature in the fields of gerontology, social sciences, and HCI</a:t>
            </a:r>
          </a:p>
          <a:p>
            <a:pPr>
              <a:buFont typeface="Arial" panose="020B0604020202020204" pitchFamily="34" charset="0"/>
              <a:buChar char="•"/>
            </a:pPr>
            <a:r>
              <a:rPr lang="en-GB" sz="2400" dirty="0">
                <a:solidFill>
                  <a:schemeClr val="accent1">
                    <a:lumMod val="50000"/>
                  </a:schemeClr>
                </a:solidFill>
              </a:rPr>
              <a:t>Assist with framing guidelines/frameworks with policy makers</a:t>
            </a:r>
          </a:p>
          <a:p>
            <a:endParaRPr lang="en-GB" dirty="0"/>
          </a:p>
        </p:txBody>
      </p:sp>
    </p:spTree>
    <p:extLst>
      <p:ext uri="{BB962C8B-B14F-4D97-AF65-F5344CB8AC3E}">
        <p14:creationId xmlns:p14="http://schemas.microsoft.com/office/powerpoint/2010/main" val="40774550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C6710EB8-A3CE-40AD-BC18-D8CFFAE62D94}"/>
              </a:ext>
            </a:extLst>
          </p:cNvPr>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dirty="0"/>
              <a:t>Study Sites</a:t>
            </a:r>
          </a:p>
        </p:txBody>
      </p:sp>
      <p:sp>
        <p:nvSpPr>
          <p:cNvPr id="7171" name="Content Placeholder 2">
            <a:extLst>
              <a:ext uri="{FF2B5EF4-FFF2-40B4-BE49-F238E27FC236}">
                <a16:creationId xmlns:a16="http://schemas.microsoft.com/office/drawing/2014/main" id="{052CDC64-4396-4964-8FCA-9C676BCBF268}"/>
              </a:ext>
            </a:extLst>
          </p:cNvPr>
          <p:cNvSpPr>
            <a:spLocks noGrp="1"/>
          </p:cNvSpPr>
          <p:nvPr>
            <p:ph idx="1"/>
          </p:nvPr>
        </p:nvSpPr>
        <p:spPr>
          <a:xfrm>
            <a:off x="97160" y="1340768"/>
            <a:ext cx="3737630" cy="3729037"/>
          </a:xfrm>
        </p:spPr>
        <p:txBody>
          <a:bodyPr/>
          <a:lstStyle/>
          <a:p>
            <a:pPr>
              <a:buFont typeface="Arial" panose="020B0604020202020204" pitchFamily="34" charset="0"/>
              <a:buChar char="•"/>
            </a:pPr>
            <a:r>
              <a:rPr lang="en-GB" sz="1400" b="1" dirty="0"/>
              <a:t>2 Countries</a:t>
            </a:r>
          </a:p>
          <a:p>
            <a:pPr marL="800100" lvl="1" indent="-342900">
              <a:buFont typeface="Arial" panose="020B0604020202020204" pitchFamily="34" charset="0"/>
              <a:buChar char="•"/>
            </a:pPr>
            <a:r>
              <a:rPr lang="en-GB" sz="1400" dirty="0">
                <a:solidFill>
                  <a:schemeClr val="accent2"/>
                </a:solidFill>
              </a:rPr>
              <a:t>United Kingdom</a:t>
            </a:r>
          </a:p>
          <a:p>
            <a:pPr marL="800100" lvl="1" indent="-342900">
              <a:buFont typeface="Arial" panose="020B0604020202020204" pitchFamily="34" charset="0"/>
              <a:buChar char="•"/>
            </a:pPr>
            <a:r>
              <a:rPr lang="en-GB" sz="1400" dirty="0">
                <a:solidFill>
                  <a:schemeClr val="accent2"/>
                </a:solidFill>
              </a:rPr>
              <a:t>Canada</a:t>
            </a:r>
          </a:p>
          <a:p>
            <a:pPr>
              <a:buFont typeface="Arial" panose="020B0604020202020204" pitchFamily="34" charset="0"/>
              <a:buChar char="•"/>
            </a:pPr>
            <a:r>
              <a:rPr lang="en-GB" sz="1400" b="1" dirty="0"/>
              <a:t>4 sites:</a:t>
            </a:r>
          </a:p>
          <a:p>
            <a:pPr marL="800100" lvl="1" indent="-342900">
              <a:buFont typeface="Arial" panose="020B0604020202020204" pitchFamily="34" charset="0"/>
              <a:buChar char="•"/>
            </a:pPr>
            <a:r>
              <a:rPr lang="en-GB" sz="1400" dirty="0">
                <a:solidFill>
                  <a:schemeClr val="accent2"/>
                </a:solidFill>
              </a:rPr>
              <a:t>Rural (South Wales, McBride)</a:t>
            </a:r>
          </a:p>
          <a:p>
            <a:pPr marL="800100" lvl="1" indent="-342900">
              <a:buFont typeface="Arial" panose="020B0604020202020204" pitchFamily="34" charset="0"/>
              <a:buChar char="•"/>
            </a:pPr>
            <a:r>
              <a:rPr lang="en-GB" sz="1400" dirty="0">
                <a:solidFill>
                  <a:schemeClr val="accent2"/>
                </a:solidFill>
              </a:rPr>
              <a:t>Urban (Milton Keynes, Regina)</a:t>
            </a:r>
          </a:p>
          <a:p>
            <a:endParaRPr lang="en-US" altLang="en-US" dirty="0"/>
          </a:p>
        </p:txBody>
      </p:sp>
      <p:grpSp>
        <p:nvGrpSpPr>
          <p:cNvPr id="4" name="Group 3">
            <a:extLst>
              <a:ext uri="{FF2B5EF4-FFF2-40B4-BE49-F238E27FC236}">
                <a16:creationId xmlns:a16="http://schemas.microsoft.com/office/drawing/2014/main" id="{9DA3500C-9E41-49AA-9C67-C537F2DE313E}"/>
              </a:ext>
            </a:extLst>
          </p:cNvPr>
          <p:cNvGrpSpPr/>
          <p:nvPr/>
        </p:nvGrpSpPr>
        <p:grpSpPr>
          <a:xfrm>
            <a:off x="3834790" y="1370991"/>
            <a:ext cx="5219420" cy="3652168"/>
            <a:chOff x="4907924" y="1547922"/>
            <a:chExt cx="6445876" cy="4109384"/>
          </a:xfrm>
        </p:grpSpPr>
        <p:grpSp>
          <p:nvGrpSpPr>
            <p:cNvPr id="5" name="Group 4">
              <a:extLst>
                <a:ext uri="{FF2B5EF4-FFF2-40B4-BE49-F238E27FC236}">
                  <a16:creationId xmlns:a16="http://schemas.microsoft.com/office/drawing/2014/main" id="{DF7F2609-9B5B-4D9B-92B7-2A77392C9F8F}"/>
                </a:ext>
              </a:extLst>
            </p:cNvPr>
            <p:cNvGrpSpPr/>
            <p:nvPr/>
          </p:nvGrpSpPr>
          <p:grpSpPr>
            <a:xfrm>
              <a:off x="4907924" y="1572283"/>
              <a:ext cx="3027888" cy="4085023"/>
              <a:chOff x="5364088" y="1764715"/>
              <a:chExt cx="3524840" cy="4912746"/>
            </a:xfrm>
          </p:grpSpPr>
          <p:pic>
            <p:nvPicPr>
              <p:cNvPr id="7" name="Picture 6">
                <a:extLst>
                  <a:ext uri="{FF2B5EF4-FFF2-40B4-BE49-F238E27FC236}">
                    <a16:creationId xmlns:a16="http://schemas.microsoft.com/office/drawing/2014/main" id="{A9D44408-5610-4E13-813E-F3A11AF847E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64088" y="1764715"/>
                <a:ext cx="3524840" cy="4912746"/>
              </a:xfrm>
              <a:prstGeom prst="rect">
                <a:avLst/>
              </a:prstGeom>
            </p:spPr>
          </p:pic>
          <p:sp>
            <p:nvSpPr>
              <p:cNvPr id="8" name="Down Arrow 5">
                <a:extLst>
                  <a:ext uri="{FF2B5EF4-FFF2-40B4-BE49-F238E27FC236}">
                    <a16:creationId xmlns:a16="http://schemas.microsoft.com/office/drawing/2014/main" id="{1C3F9A01-264B-463A-BF71-0181A1F01633}"/>
                  </a:ext>
                </a:extLst>
              </p:cNvPr>
              <p:cNvSpPr/>
              <p:nvPr/>
            </p:nvSpPr>
            <p:spPr bwMode="auto">
              <a:xfrm rot="2251775">
                <a:off x="8440358" y="4623265"/>
                <a:ext cx="317826" cy="1224136"/>
              </a:xfrm>
              <a:prstGeom prst="downArrow">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Arial" charset="0"/>
                </a:endParaRPr>
              </a:p>
            </p:txBody>
          </p:sp>
          <p:sp>
            <p:nvSpPr>
              <p:cNvPr id="9" name="Down Arrow 6">
                <a:extLst>
                  <a:ext uri="{FF2B5EF4-FFF2-40B4-BE49-F238E27FC236}">
                    <a16:creationId xmlns:a16="http://schemas.microsoft.com/office/drawing/2014/main" id="{DF79BE22-5827-42E3-847B-1702A351D73F}"/>
                  </a:ext>
                </a:extLst>
              </p:cNvPr>
              <p:cNvSpPr/>
              <p:nvPr/>
            </p:nvSpPr>
            <p:spPr bwMode="auto">
              <a:xfrm rot="20139633">
                <a:off x="6909993" y="5003546"/>
                <a:ext cx="158913" cy="880089"/>
              </a:xfrm>
              <a:prstGeom prst="downArrow">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Arial" charset="0"/>
                </a:endParaRPr>
              </a:p>
            </p:txBody>
          </p:sp>
        </p:grpSp>
        <p:pic>
          <p:nvPicPr>
            <p:cNvPr id="6" name="Content Placeholder 4">
              <a:extLst>
                <a:ext uri="{FF2B5EF4-FFF2-40B4-BE49-F238E27FC236}">
                  <a16:creationId xmlns:a16="http://schemas.microsoft.com/office/drawing/2014/main" id="{CB190628-183F-485A-92B2-607485E574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8087921" y="1547922"/>
              <a:ext cx="3265879" cy="4109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7EDC4D-C71A-4E90-91CA-67C26A88BF1B}"/>
              </a:ext>
            </a:extLst>
          </p:cNvPr>
          <p:cNvSpPr>
            <a:spLocks noGrp="1"/>
          </p:cNvSpPr>
          <p:nvPr>
            <p:ph type="title"/>
          </p:nvPr>
        </p:nvSpPr>
        <p:spPr/>
        <p:txBody>
          <a:bodyPr/>
          <a:lstStyle/>
          <a:p>
            <a:r>
              <a:rPr lang="en-GB" dirty="0"/>
              <a:t>Sample</a:t>
            </a:r>
          </a:p>
        </p:txBody>
      </p:sp>
      <p:graphicFrame>
        <p:nvGraphicFramePr>
          <p:cNvPr id="4" name="Table 3">
            <a:extLst>
              <a:ext uri="{FF2B5EF4-FFF2-40B4-BE49-F238E27FC236}">
                <a16:creationId xmlns:a16="http://schemas.microsoft.com/office/drawing/2014/main" id="{FCCEFFC7-AF3B-43FF-BBC3-6C9CBDC0005D}"/>
              </a:ext>
            </a:extLst>
          </p:cNvPr>
          <p:cNvGraphicFramePr>
            <a:graphicFrameLocks noGrp="1"/>
          </p:cNvGraphicFramePr>
          <p:nvPr>
            <p:extLst>
              <p:ext uri="{D42A27DB-BD31-4B8C-83A1-F6EECF244321}">
                <p14:modId xmlns:p14="http://schemas.microsoft.com/office/powerpoint/2010/main" val="1556546074"/>
              </p:ext>
            </p:extLst>
          </p:nvPr>
        </p:nvGraphicFramePr>
        <p:xfrm>
          <a:off x="4131755" y="1052736"/>
          <a:ext cx="4680520" cy="4431041"/>
        </p:xfrm>
        <a:graphic>
          <a:graphicData uri="http://schemas.openxmlformats.org/drawingml/2006/table">
            <a:tbl>
              <a:tblPr firstRow="1" bandRow="1">
                <a:tableStyleId>{5C22544A-7EE6-4342-B048-85BDC9FD1C3A}</a:tableStyleId>
              </a:tblPr>
              <a:tblGrid>
                <a:gridCol w="2621091">
                  <a:extLst>
                    <a:ext uri="{9D8B030D-6E8A-4147-A177-3AD203B41FA5}">
                      <a16:colId xmlns:a16="http://schemas.microsoft.com/office/drawing/2014/main" val="20000"/>
                    </a:ext>
                  </a:extLst>
                </a:gridCol>
                <a:gridCol w="2059429">
                  <a:extLst>
                    <a:ext uri="{9D8B030D-6E8A-4147-A177-3AD203B41FA5}">
                      <a16:colId xmlns:a16="http://schemas.microsoft.com/office/drawing/2014/main" val="20001"/>
                    </a:ext>
                  </a:extLst>
                </a:gridCol>
              </a:tblGrid>
              <a:tr h="550603">
                <a:tc>
                  <a:txBody>
                    <a:bodyPr/>
                    <a:lstStyle/>
                    <a:p>
                      <a:endParaRPr lang="en-GB" sz="1100" dirty="0"/>
                    </a:p>
                  </a:txBody>
                  <a:tcPr/>
                </a:tc>
                <a:tc>
                  <a:txBody>
                    <a:bodyPr/>
                    <a:lstStyle/>
                    <a:p>
                      <a:pPr algn="ctr"/>
                      <a:r>
                        <a:rPr lang="en-GB" sz="1100" dirty="0">
                          <a:solidFill>
                            <a:schemeClr val="tx1"/>
                          </a:solidFill>
                        </a:rPr>
                        <a:t>Total Population</a:t>
                      </a:r>
                    </a:p>
                  </a:txBody>
                  <a:tcPr/>
                </a:tc>
                <a:extLst>
                  <a:ext uri="{0D108BD9-81ED-4DB2-BD59-A6C34878D82A}">
                    <a16:rowId xmlns:a16="http://schemas.microsoft.com/office/drawing/2014/main" val="10000"/>
                  </a:ext>
                </a:extLst>
              </a:tr>
              <a:tr h="629260">
                <a:tc>
                  <a:txBody>
                    <a:bodyPr/>
                    <a:lstStyle/>
                    <a:p>
                      <a:r>
                        <a:rPr lang="en-GB" sz="1100" b="1" dirty="0"/>
                        <a:t>Age</a:t>
                      </a:r>
                    </a:p>
                    <a:p>
                      <a:pPr lvl="1"/>
                      <a:r>
                        <a:rPr lang="en-GB" sz="1100" dirty="0"/>
                        <a:t>Mean Age ± SD</a:t>
                      </a:r>
                    </a:p>
                    <a:p>
                      <a:pPr lvl="1"/>
                      <a:r>
                        <a:rPr lang="en-GB" sz="1100" dirty="0"/>
                        <a:t>Age Range (n)</a:t>
                      </a:r>
                    </a:p>
                  </a:txBody>
                  <a:tcPr/>
                </a:tc>
                <a:tc>
                  <a:txBody>
                    <a:bodyPr/>
                    <a:lstStyle/>
                    <a:p>
                      <a:pPr algn="ctr"/>
                      <a:endParaRPr lang="en-GB" sz="1100" dirty="0"/>
                    </a:p>
                    <a:p>
                      <a:pPr algn="ctr"/>
                      <a:r>
                        <a:rPr lang="en-GB" sz="1100" b="1" dirty="0"/>
                        <a:t>77.4 (6.4)</a:t>
                      </a:r>
                    </a:p>
                    <a:p>
                      <a:pPr algn="ctr"/>
                      <a:r>
                        <a:rPr lang="en-GB" sz="1100" b="1" dirty="0"/>
                        <a:t>67-89</a:t>
                      </a:r>
                    </a:p>
                  </a:txBody>
                  <a:tcPr/>
                </a:tc>
                <a:extLst>
                  <a:ext uri="{0D108BD9-81ED-4DB2-BD59-A6C34878D82A}">
                    <a16:rowId xmlns:a16="http://schemas.microsoft.com/office/drawing/2014/main" val="10001"/>
                  </a:ext>
                </a:extLst>
              </a:tr>
              <a:tr h="629260">
                <a:tc>
                  <a:txBody>
                    <a:bodyPr/>
                    <a:lstStyle/>
                    <a:p>
                      <a:r>
                        <a:rPr lang="en-GB" sz="1100" b="1" dirty="0"/>
                        <a:t>Gender</a:t>
                      </a:r>
                    </a:p>
                    <a:p>
                      <a:pPr lvl="1"/>
                      <a:r>
                        <a:rPr lang="en-GB" sz="1100" b="0" dirty="0"/>
                        <a:t>Female</a:t>
                      </a:r>
                    </a:p>
                    <a:p>
                      <a:pPr lvl="1"/>
                      <a:r>
                        <a:rPr lang="en-GB" sz="1100" b="0" dirty="0"/>
                        <a:t>Male</a:t>
                      </a:r>
                    </a:p>
                  </a:txBody>
                  <a:tcPr/>
                </a:tc>
                <a:tc>
                  <a:txBody>
                    <a:bodyPr/>
                    <a:lstStyle/>
                    <a:p>
                      <a:pPr algn="ctr"/>
                      <a:endParaRPr lang="en-GB" sz="1100" b="1" dirty="0"/>
                    </a:p>
                    <a:p>
                      <a:pPr algn="ctr"/>
                      <a:r>
                        <a:rPr lang="en-GB" sz="1100" b="1" dirty="0"/>
                        <a:t>67.6 (25)</a:t>
                      </a:r>
                    </a:p>
                    <a:p>
                      <a:pPr algn="ctr"/>
                      <a:r>
                        <a:rPr lang="en-GB" sz="1100" b="1" dirty="0"/>
                        <a:t>32.4 (12)</a:t>
                      </a:r>
                    </a:p>
                  </a:txBody>
                  <a:tcPr/>
                </a:tc>
                <a:extLst>
                  <a:ext uri="{0D108BD9-81ED-4DB2-BD59-A6C34878D82A}">
                    <a16:rowId xmlns:a16="http://schemas.microsoft.com/office/drawing/2014/main" val="10002"/>
                  </a:ext>
                </a:extLst>
              </a:tr>
              <a:tr h="629260">
                <a:tc>
                  <a:txBody>
                    <a:bodyPr/>
                    <a:lstStyle/>
                    <a:p>
                      <a:r>
                        <a:rPr lang="en-GB" sz="1100" b="1" dirty="0"/>
                        <a:t>Employment</a:t>
                      </a:r>
                      <a:r>
                        <a:rPr lang="en-GB" sz="1100" b="1" baseline="0" dirty="0"/>
                        <a:t> Status</a:t>
                      </a:r>
                    </a:p>
                    <a:p>
                      <a:pPr lvl="0"/>
                      <a:r>
                        <a:rPr lang="en-GB" sz="1100" b="0" baseline="0" dirty="0"/>
                        <a:t>Not employed/retired</a:t>
                      </a:r>
                    </a:p>
                    <a:p>
                      <a:pPr lvl="0"/>
                      <a:r>
                        <a:rPr lang="en-GB" sz="1100" b="0" baseline="0" dirty="0"/>
                        <a:t>Currently employed</a:t>
                      </a:r>
                      <a:endParaRPr lang="en-GB" sz="1100" b="0" dirty="0"/>
                    </a:p>
                  </a:txBody>
                  <a:tcPr/>
                </a:tc>
                <a:tc>
                  <a:txBody>
                    <a:bodyPr/>
                    <a:lstStyle/>
                    <a:p>
                      <a:pPr algn="ctr"/>
                      <a:endParaRPr lang="en-GB" sz="1100" b="1" dirty="0"/>
                    </a:p>
                    <a:p>
                      <a:pPr algn="ctr"/>
                      <a:r>
                        <a:rPr lang="en-GB" sz="1100" b="1" dirty="0"/>
                        <a:t>86.5 (32)</a:t>
                      </a:r>
                    </a:p>
                    <a:p>
                      <a:pPr algn="ctr"/>
                      <a:r>
                        <a:rPr lang="en-GB" sz="1100" b="1" dirty="0"/>
                        <a:t>13.5</a:t>
                      </a:r>
                      <a:r>
                        <a:rPr lang="en-GB" sz="1100" b="1" baseline="0" dirty="0"/>
                        <a:t> (5)</a:t>
                      </a:r>
                      <a:endParaRPr lang="en-GB" sz="1100" b="1" dirty="0"/>
                    </a:p>
                  </a:txBody>
                  <a:tcPr/>
                </a:tc>
                <a:extLst>
                  <a:ext uri="{0D108BD9-81ED-4DB2-BD59-A6C34878D82A}">
                    <a16:rowId xmlns:a16="http://schemas.microsoft.com/office/drawing/2014/main" val="10003"/>
                  </a:ext>
                </a:extLst>
              </a:tr>
              <a:tr h="996329">
                <a:tc>
                  <a:txBody>
                    <a:bodyPr/>
                    <a:lstStyle/>
                    <a:p>
                      <a:r>
                        <a:rPr lang="en-GB" sz="1100" b="1" dirty="0"/>
                        <a:t>Health Status</a:t>
                      </a:r>
                    </a:p>
                    <a:p>
                      <a:r>
                        <a:rPr lang="en-GB" sz="1100" b="0" dirty="0"/>
                        <a:t>Somewhat unhealthy</a:t>
                      </a:r>
                    </a:p>
                    <a:p>
                      <a:r>
                        <a:rPr lang="en-GB" sz="1100" b="0" dirty="0"/>
                        <a:t>Neutral</a:t>
                      </a:r>
                    </a:p>
                    <a:p>
                      <a:r>
                        <a:rPr lang="en-GB" sz="1100" b="0" dirty="0"/>
                        <a:t>Somewhat</a:t>
                      </a:r>
                      <a:r>
                        <a:rPr lang="en-GB" sz="1100" b="0" baseline="0" dirty="0"/>
                        <a:t> healthy</a:t>
                      </a:r>
                    </a:p>
                    <a:p>
                      <a:r>
                        <a:rPr lang="en-GB" sz="1100" b="0" baseline="0" dirty="0"/>
                        <a:t>Very healthy</a:t>
                      </a:r>
                      <a:endParaRPr lang="en-GB" sz="1100" b="0" dirty="0"/>
                    </a:p>
                  </a:txBody>
                  <a:tcPr/>
                </a:tc>
                <a:tc>
                  <a:txBody>
                    <a:bodyPr/>
                    <a:lstStyle/>
                    <a:p>
                      <a:pPr algn="ctr"/>
                      <a:endParaRPr lang="en-GB" sz="1100" b="1" dirty="0"/>
                    </a:p>
                    <a:p>
                      <a:pPr algn="ctr"/>
                      <a:r>
                        <a:rPr lang="en-GB" sz="1100" b="1" dirty="0"/>
                        <a:t>5.4</a:t>
                      </a:r>
                      <a:r>
                        <a:rPr lang="en-GB" sz="1100" b="1" baseline="0" dirty="0"/>
                        <a:t> (2)</a:t>
                      </a:r>
                    </a:p>
                    <a:p>
                      <a:pPr algn="ctr"/>
                      <a:r>
                        <a:rPr lang="en-GB" sz="1100" b="1" baseline="0" dirty="0"/>
                        <a:t>29.7 (11)</a:t>
                      </a:r>
                    </a:p>
                    <a:p>
                      <a:pPr algn="ctr"/>
                      <a:r>
                        <a:rPr lang="en-GB" sz="1100" b="1" baseline="0" dirty="0"/>
                        <a:t>43.2 (16)</a:t>
                      </a:r>
                    </a:p>
                    <a:p>
                      <a:pPr algn="ctr"/>
                      <a:r>
                        <a:rPr lang="en-GB" sz="1100" b="1" baseline="0" dirty="0"/>
                        <a:t>21.6 (8)</a:t>
                      </a:r>
                      <a:endParaRPr lang="en-GB" sz="1100" b="1" dirty="0"/>
                    </a:p>
                  </a:txBody>
                  <a:tcPr/>
                </a:tc>
                <a:extLst>
                  <a:ext uri="{0D108BD9-81ED-4DB2-BD59-A6C34878D82A}">
                    <a16:rowId xmlns:a16="http://schemas.microsoft.com/office/drawing/2014/main" val="10004"/>
                  </a:ext>
                </a:extLst>
              </a:tr>
              <a:tr h="996329">
                <a:tc>
                  <a:txBody>
                    <a:bodyPr/>
                    <a:lstStyle/>
                    <a:p>
                      <a:r>
                        <a:rPr lang="en-GB" sz="1100" b="1" dirty="0"/>
                        <a:t>Marital status</a:t>
                      </a:r>
                      <a:endParaRPr lang="en-GB" sz="1100" b="0" dirty="0"/>
                    </a:p>
                    <a:p>
                      <a:r>
                        <a:rPr lang="en-GB" sz="1100" b="0" dirty="0"/>
                        <a:t>Single</a:t>
                      </a:r>
                    </a:p>
                    <a:p>
                      <a:r>
                        <a:rPr lang="en-GB" sz="1100" b="0" dirty="0"/>
                        <a:t>Married / have a partner</a:t>
                      </a:r>
                    </a:p>
                    <a:p>
                      <a:r>
                        <a:rPr lang="en-GB" sz="1100" b="0" dirty="0"/>
                        <a:t>Widowed</a:t>
                      </a:r>
                    </a:p>
                    <a:p>
                      <a:r>
                        <a:rPr lang="en-GB" sz="1100" b="0" dirty="0"/>
                        <a:t>Other </a:t>
                      </a:r>
                      <a:endParaRPr lang="en-GB" sz="1100" b="1" dirty="0"/>
                    </a:p>
                  </a:txBody>
                  <a:tcPr/>
                </a:tc>
                <a:tc>
                  <a:txBody>
                    <a:bodyPr/>
                    <a:lstStyle/>
                    <a:p>
                      <a:pPr algn="ctr"/>
                      <a:endParaRPr lang="en-GB" sz="1100" b="1" dirty="0"/>
                    </a:p>
                    <a:p>
                      <a:pPr algn="ctr"/>
                      <a:r>
                        <a:rPr lang="en-GB" sz="1100" b="1" dirty="0"/>
                        <a:t>22.9 (8)</a:t>
                      </a:r>
                    </a:p>
                    <a:p>
                      <a:pPr algn="ctr"/>
                      <a:r>
                        <a:rPr lang="en-GB" sz="1100" b="1" dirty="0"/>
                        <a:t>34.3 (12)</a:t>
                      </a:r>
                    </a:p>
                    <a:p>
                      <a:pPr algn="ctr"/>
                      <a:r>
                        <a:rPr lang="en-GB" sz="1100" b="1" dirty="0"/>
                        <a:t>31.4</a:t>
                      </a:r>
                      <a:r>
                        <a:rPr lang="en-GB" sz="1100" b="1" baseline="0" dirty="0"/>
                        <a:t> (11)</a:t>
                      </a:r>
                    </a:p>
                    <a:p>
                      <a:pPr algn="ctr"/>
                      <a:r>
                        <a:rPr lang="en-GB" sz="1100" b="1" baseline="0" dirty="0"/>
                        <a:t>11.4 (4)</a:t>
                      </a:r>
                      <a:endParaRPr lang="en-GB" sz="1100" b="1" dirty="0"/>
                    </a:p>
                  </a:txBody>
                  <a:tcPr/>
                </a:tc>
                <a:extLst>
                  <a:ext uri="{0D108BD9-81ED-4DB2-BD59-A6C34878D82A}">
                    <a16:rowId xmlns:a16="http://schemas.microsoft.com/office/drawing/2014/main" val="10005"/>
                  </a:ext>
                </a:extLst>
              </a:tr>
            </a:tbl>
          </a:graphicData>
        </a:graphic>
      </p:graphicFrame>
      <p:sp>
        <p:nvSpPr>
          <p:cNvPr id="3" name="TextBox 2">
            <a:extLst>
              <a:ext uri="{FF2B5EF4-FFF2-40B4-BE49-F238E27FC236}">
                <a16:creationId xmlns:a16="http://schemas.microsoft.com/office/drawing/2014/main" id="{C966034F-CE0C-4B1D-B305-4938E0E0FB6D}"/>
              </a:ext>
            </a:extLst>
          </p:cNvPr>
          <p:cNvSpPr txBox="1"/>
          <p:nvPr/>
        </p:nvSpPr>
        <p:spPr>
          <a:xfrm>
            <a:off x="323528" y="1844824"/>
            <a:ext cx="3460844" cy="2031325"/>
          </a:xfrm>
          <a:prstGeom prst="rect">
            <a:avLst/>
          </a:prstGeom>
          <a:noFill/>
        </p:spPr>
        <p:txBody>
          <a:bodyPr wrap="square" rtlCol="0">
            <a:spAutoFit/>
          </a:bodyPr>
          <a:lstStyle/>
          <a:p>
            <a:r>
              <a:rPr lang="en-GB" dirty="0"/>
              <a:t>Canada</a:t>
            </a:r>
          </a:p>
          <a:p>
            <a:pPr marL="285750" indent="-285750">
              <a:buFont typeface="Arial" panose="020B0604020202020204" pitchFamily="34" charset="0"/>
              <a:buChar char="•"/>
            </a:pPr>
            <a:r>
              <a:rPr lang="en-GB" dirty="0">
                <a:solidFill>
                  <a:schemeClr val="accent6">
                    <a:lumMod val="60000"/>
                    <a:lumOff val="40000"/>
                  </a:schemeClr>
                </a:solidFill>
              </a:rPr>
              <a:t>Rural – </a:t>
            </a:r>
            <a:r>
              <a:rPr lang="en-GB" dirty="0" err="1">
                <a:solidFill>
                  <a:schemeClr val="accent6">
                    <a:lumMod val="60000"/>
                    <a:lumOff val="40000"/>
                  </a:schemeClr>
                </a:solidFill>
              </a:rPr>
              <a:t>Mcbride</a:t>
            </a:r>
            <a:r>
              <a:rPr lang="en-GB" dirty="0">
                <a:solidFill>
                  <a:schemeClr val="accent6">
                    <a:lumMod val="60000"/>
                    <a:lumOff val="40000"/>
                  </a:schemeClr>
                </a:solidFill>
              </a:rPr>
              <a:t>: n=10</a:t>
            </a:r>
          </a:p>
          <a:p>
            <a:pPr marL="285750" indent="-285750">
              <a:buFont typeface="Arial" panose="020B0604020202020204" pitchFamily="34" charset="0"/>
              <a:buChar char="•"/>
            </a:pPr>
            <a:r>
              <a:rPr lang="en-GB" dirty="0">
                <a:solidFill>
                  <a:schemeClr val="accent6">
                    <a:lumMod val="60000"/>
                    <a:lumOff val="40000"/>
                  </a:schemeClr>
                </a:solidFill>
              </a:rPr>
              <a:t>Urban – Regina: n=6</a:t>
            </a:r>
          </a:p>
          <a:p>
            <a:endParaRPr lang="en-GB" dirty="0"/>
          </a:p>
          <a:p>
            <a:r>
              <a:rPr lang="en-GB" dirty="0"/>
              <a:t>UK</a:t>
            </a:r>
          </a:p>
          <a:p>
            <a:pPr marL="285750" indent="-285750">
              <a:buFont typeface="Arial" panose="020B0604020202020204" pitchFamily="34" charset="0"/>
              <a:buChar char="•"/>
            </a:pPr>
            <a:r>
              <a:rPr lang="en-GB" dirty="0">
                <a:solidFill>
                  <a:schemeClr val="accent6">
                    <a:lumMod val="60000"/>
                    <a:lumOff val="40000"/>
                  </a:schemeClr>
                </a:solidFill>
              </a:rPr>
              <a:t>Rural – South Wales: n=10</a:t>
            </a:r>
          </a:p>
          <a:p>
            <a:pPr marL="285750" indent="-285750">
              <a:buFont typeface="Arial" panose="020B0604020202020204" pitchFamily="34" charset="0"/>
              <a:buChar char="•"/>
            </a:pPr>
            <a:r>
              <a:rPr lang="en-GB" dirty="0">
                <a:solidFill>
                  <a:schemeClr val="accent6">
                    <a:lumMod val="60000"/>
                    <a:lumOff val="40000"/>
                  </a:schemeClr>
                </a:solidFill>
              </a:rPr>
              <a:t>Urban – Milton Keynes: n=11</a:t>
            </a:r>
          </a:p>
        </p:txBody>
      </p:sp>
    </p:spTree>
    <p:extLst>
      <p:ext uri="{BB962C8B-B14F-4D97-AF65-F5344CB8AC3E}">
        <p14:creationId xmlns:p14="http://schemas.microsoft.com/office/powerpoint/2010/main" val="11695243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14F6FC-9AE9-4CED-8DA6-3DF1691C2F04}"/>
              </a:ext>
            </a:extLst>
          </p:cNvPr>
          <p:cNvSpPr>
            <a:spLocks noGrp="1"/>
          </p:cNvSpPr>
          <p:nvPr>
            <p:ph type="title"/>
          </p:nvPr>
        </p:nvSpPr>
        <p:spPr>
          <a:xfrm>
            <a:off x="457200" y="274638"/>
            <a:ext cx="8229600" cy="706090"/>
          </a:xfrm>
        </p:spPr>
        <p:txBody>
          <a:bodyPr/>
          <a:lstStyle/>
          <a:p>
            <a:r>
              <a:rPr lang="en-GB" sz="3600" dirty="0"/>
              <a:t>Sample Continued – Rural &amp; Urban</a:t>
            </a:r>
          </a:p>
        </p:txBody>
      </p:sp>
      <p:graphicFrame>
        <p:nvGraphicFramePr>
          <p:cNvPr id="4" name="Content Placeholder 3">
            <a:extLst>
              <a:ext uri="{FF2B5EF4-FFF2-40B4-BE49-F238E27FC236}">
                <a16:creationId xmlns:a16="http://schemas.microsoft.com/office/drawing/2014/main" id="{3A4AE648-4D01-4AC7-9053-824724F61EC2}"/>
              </a:ext>
            </a:extLst>
          </p:cNvPr>
          <p:cNvGraphicFramePr>
            <a:graphicFrameLocks noGrp="1"/>
          </p:cNvGraphicFramePr>
          <p:nvPr>
            <p:ph idx="1"/>
            <p:extLst>
              <p:ext uri="{D42A27DB-BD31-4B8C-83A1-F6EECF244321}">
                <p14:modId xmlns:p14="http://schemas.microsoft.com/office/powerpoint/2010/main" val="393851851"/>
              </p:ext>
            </p:extLst>
          </p:nvPr>
        </p:nvGraphicFramePr>
        <p:xfrm>
          <a:off x="29478" y="994313"/>
          <a:ext cx="4326497" cy="4504314"/>
        </p:xfrm>
        <a:graphic>
          <a:graphicData uri="http://schemas.openxmlformats.org/drawingml/2006/table">
            <a:tbl>
              <a:tblPr firstRow="1" bandRow="1">
                <a:tableStyleId>{5C22544A-7EE6-4342-B048-85BDC9FD1C3A}</a:tableStyleId>
              </a:tblPr>
              <a:tblGrid>
                <a:gridCol w="1456263">
                  <a:extLst>
                    <a:ext uri="{9D8B030D-6E8A-4147-A177-3AD203B41FA5}">
                      <a16:colId xmlns:a16="http://schemas.microsoft.com/office/drawing/2014/main" val="20000"/>
                    </a:ext>
                  </a:extLst>
                </a:gridCol>
                <a:gridCol w="1189720">
                  <a:extLst>
                    <a:ext uri="{9D8B030D-6E8A-4147-A177-3AD203B41FA5}">
                      <a16:colId xmlns:a16="http://schemas.microsoft.com/office/drawing/2014/main" val="20001"/>
                    </a:ext>
                  </a:extLst>
                </a:gridCol>
                <a:gridCol w="1680514">
                  <a:extLst>
                    <a:ext uri="{9D8B030D-6E8A-4147-A177-3AD203B41FA5}">
                      <a16:colId xmlns:a16="http://schemas.microsoft.com/office/drawing/2014/main" val="20002"/>
                    </a:ext>
                  </a:extLst>
                </a:gridCol>
              </a:tblGrid>
              <a:tr h="342211">
                <a:tc>
                  <a:txBody>
                    <a:bodyPr/>
                    <a:lstStyle/>
                    <a:p>
                      <a:endParaRPr lang="en-GB" sz="950" dirty="0"/>
                    </a:p>
                  </a:txBody>
                  <a:tcPr/>
                </a:tc>
                <a:tc gridSpan="2">
                  <a:txBody>
                    <a:bodyPr/>
                    <a:lstStyle/>
                    <a:p>
                      <a:pPr algn="ctr"/>
                      <a:r>
                        <a:rPr lang="en-GB" sz="950" dirty="0">
                          <a:solidFill>
                            <a:schemeClr val="tx1"/>
                          </a:solidFill>
                        </a:rPr>
                        <a:t>Rural</a:t>
                      </a:r>
                      <a:r>
                        <a:rPr lang="en-GB" sz="950" baseline="0" dirty="0">
                          <a:solidFill>
                            <a:schemeClr val="tx1"/>
                          </a:solidFill>
                        </a:rPr>
                        <a:t> Sites (n=20)</a:t>
                      </a:r>
                      <a:endParaRPr lang="en-GB" sz="950" dirty="0">
                        <a:solidFill>
                          <a:schemeClr val="tx1"/>
                        </a:solidFill>
                      </a:endParaRPr>
                    </a:p>
                  </a:txBody>
                  <a:tcPr/>
                </a:tc>
                <a:tc hMerge="1">
                  <a:txBody>
                    <a:bodyPr/>
                    <a:lstStyle/>
                    <a:p>
                      <a:endParaRPr lang="en-GB" sz="1200" dirty="0"/>
                    </a:p>
                  </a:txBody>
                  <a:tcPr/>
                </a:tc>
                <a:extLst>
                  <a:ext uri="{0D108BD9-81ED-4DB2-BD59-A6C34878D82A}">
                    <a16:rowId xmlns:a16="http://schemas.microsoft.com/office/drawing/2014/main" val="10000"/>
                  </a:ext>
                </a:extLst>
              </a:tr>
              <a:tr h="421904">
                <a:tc>
                  <a:txBody>
                    <a:bodyPr/>
                    <a:lstStyle/>
                    <a:p>
                      <a:endParaRPr lang="en-GB" sz="950" dirty="0"/>
                    </a:p>
                  </a:txBody>
                  <a:tcPr/>
                </a:tc>
                <a:tc>
                  <a:txBody>
                    <a:bodyPr/>
                    <a:lstStyle/>
                    <a:p>
                      <a:pPr algn="ctr"/>
                      <a:r>
                        <a:rPr lang="en-GB" sz="950" b="1" dirty="0"/>
                        <a:t>McBride</a:t>
                      </a:r>
                      <a:r>
                        <a:rPr lang="en-GB" sz="950" b="1" baseline="0" dirty="0"/>
                        <a:t> </a:t>
                      </a:r>
                    </a:p>
                    <a:p>
                      <a:pPr algn="ctr"/>
                      <a:r>
                        <a:rPr lang="en-GB" sz="950" b="1" baseline="0" dirty="0"/>
                        <a:t>(27.03%, n=10)</a:t>
                      </a:r>
                      <a:endParaRPr lang="en-GB" sz="950" b="1" dirty="0"/>
                    </a:p>
                  </a:txBody>
                  <a:tcPr/>
                </a:tc>
                <a:tc>
                  <a:txBody>
                    <a:bodyPr/>
                    <a:lstStyle/>
                    <a:p>
                      <a:pPr algn="ctr"/>
                      <a:r>
                        <a:rPr lang="en-GB" sz="950" b="1" dirty="0"/>
                        <a:t>S. Wales</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950" b="1" baseline="0" dirty="0"/>
                        <a:t>(27.03%, n=10)</a:t>
                      </a:r>
                      <a:endParaRPr lang="en-GB" sz="950" b="1" dirty="0"/>
                    </a:p>
                  </a:txBody>
                  <a:tcPr/>
                </a:tc>
                <a:extLst>
                  <a:ext uri="{0D108BD9-81ED-4DB2-BD59-A6C34878D82A}">
                    <a16:rowId xmlns:a16="http://schemas.microsoft.com/office/drawing/2014/main" val="10001"/>
                  </a:ext>
                </a:extLst>
              </a:tr>
              <a:tr h="590665">
                <a:tc>
                  <a:txBody>
                    <a:bodyPr/>
                    <a:lstStyle/>
                    <a:p>
                      <a:r>
                        <a:rPr lang="en-GB" sz="950" b="1" dirty="0"/>
                        <a:t>Age</a:t>
                      </a:r>
                    </a:p>
                    <a:p>
                      <a:pPr lvl="1"/>
                      <a:r>
                        <a:rPr lang="en-GB" sz="950" dirty="0"/>
                        <a:t>Mean Age ± SD</a:t>
                      </a:r>
                    </a:p>
                    <a:p>
                      <a:pPr lvl="1"/>
                      <a:r>
                        <a:rPr lang="en-GB" sz="950" dirty="0"/>
                        <a:t>Age Range (n)</a:t>
                      </a:r>
                    </a:p>
                  </a:txBody>
                  <a:tcPr/>
                </a:tc>
                <a:tc>
                  <a:txBody>
                    <a:bodyPr/>
                    <a:lstStyle/>
                    <a:p>
                      <a:pPr algn="ctr"/>
                      <a:endParaRPr lang="en-GB" sz="950" dirty="0"/>
                    </a:p>
                    <a:p>
                      <a:pPr algn="ctr"/>
                      <a:r>
                        <a:rPr lang="en-GB" sz="950" dirty="0"/>
                        <a:t>80.6 (6.5)</a:t>
                      </a:r>
                    </a:p>
                    <a:p>
                      <a:pPr algn="ctr"/>
                      <a:r>
                        <a:rPr lang="en-GB" sz="950" dirty="0"/>
                        <a:t>71-89</a:t>
                      </a:r>
                    </a:p>
                  </a:txBody>
                  <a:tcPr/>
                </a:tc>
                <a:tc>
                  <a:txBody>
                    <a:bodyPr/>
                    <a:lstStyle/>
                    <a:p>
                      <a:pPr algn="ctr"/>
                      <a:endParaRPr lang="en-GB" sz="950" dirty="0"/>
                    </a:p>
                    <a:p>
                      <a:pPr algn="ctr"/>
                      <a:r>
                        <a:rPr lang="en-GB" sz="950" dirty="0"/>
                        <a:t>74.4 (5.8)</a:t>
                      </a:r>
                    </a:p>
                    <a:p>
                      <a:pPr algn="ctr"/>
                      <a:r>
                        <a:rPr lang="en-GB" sz="950" dirty="0"/>
                        <a:t>67-84</a:t>
                      </a:r>
                    </a:p>
                  </a:txBody>
                  <a:tcPr/>
                </a:tc>
                <a:extLst>
                  <a:ext uri="{0D108BD9-81ED-4DB2-BD59-A6C34878D82A}">
                    <a16:rowId xmlns:a16="http://schemas.microsoft.com/office/drawing/2014/main" val="10002"/>
                  </a:ext>
                </a:extLst>
              </a:tr>
              <a:tr h="590665">
                <a:tc>
                  <a:txBody>
                    <a:bodyPr/>
                    <a:lstStyle/>
                    <a:p>
                      <a:r>
                        <a:rPr lang="en-GB" sz="950" b="1" dirty="0"/>
                        <a:t>Gender</a:t>
                      </a:r>
                    </a:p>
                    <a:p>
                      <a:pPr lvl="1"/>
                      <a:r>
                        <a:rPr lang="en-GB" sz="950" b="0" dirty="0"/>
                        <a:t>Female</a:t>
                      </a:r>
                    </a:p>
                    <a:p>
                      <a:pPr lvl="1"/>
                      <a:r>
                        <a:rPr lang="en-GB" sz="950" b="0" dirty="0"/>
                        <a:t>Male</a:t>
                      </a:r>
                    </a:p>
                  </a:txBody>
                  <a:tcPr/>
                </a:tc>
                <a:tc>
                  <a:txBody>
                    <a:bodyPr/>
                    <a:lstStyle/>
                    <a:p>
                      <a:pPr algn="ctr"/>
                      <a:endParaRPr lang="en-GB" sz="950" dirty="0"/>
                    </a:p>
                    <a:p>
                      <a:pPr algn="ctr"/>
                      <a:r>
                        <a:rPr lang="en-GB" sz="950" dirty="0"/>
                        <a:t>80 (8)</a:t>
                      </a:r>
                    </a:p>
                    <a:p>
                      <a:pPr algn="ctr"/>
                      <a:r>
                        <a:rPr lang="en-GB" sz="950" dirty="0"/>
                        <a:t>20 (2)</a:t>
                      </a:r>
                    </a:p>
                  </a:txBody>
                  <a:tcPr/>
                </a:tc>
                <a:tc>
                  <a:txBody>
                    <a:bodyPr/>
                    <a:lstStyle/>
                    <a:p>
                      <a:pPr algn="ctr"/>
                      <a:endParaRPr lang="en-GB" sz="950" dirty="0"/>
                    </a:p>
                    <a:p>
                      <a:pPr algn="ctr"/>
                      <a:r>
                        <a:rPr lang="en-GB" sz="950" dirty="0"/>
                        <a:t>60 (6)</a:t>
                      </a:r>
                    </a:p>
                    <a:p>
                      <a:pPr algn="ctr"/>
                      <a:r>
                        <a:rPr lang="en-GB" sz="950" dirty="0"/>
                        <a:t>40 (4)</a:t>
                      </a:r>
                    </a:p>
                  </a:txBody>
                  <a:tcPr/>
                </a:tc>
                <a:extLst>
                  <a:ext uri="{0D108BD9-81ED-4DB2-BD59-A6C34878D82A}">
                    <a16:rowId xmlns:a16="http://schemas.microsoft.com/office/drawing/2014/main" val="10003"/>
                  </a:ext>
                </a:extLst>
              </a:tr>
              <a:tr h="590665">
                <a:tc>
                  <a:txBody>
                    <a:bodyPr/>
                    <a:lstStyle/>
                    <a:p>
                      <a:r>
                        <a:rPr lang="en-GB" sz="950" b="1" dirty="0"/>
                        <a:t>Employment</a:t>
                      </a:r>
                      <a:r>
                        <a:rPr lang="en-GB" sz="950" b="1" baseline="0" dirty="0"/>
                        <a:t> Status</a:t>
                      </a:r>
                    </a:p>
                    <a:p>
                      <a:pPr lvl="0"/>
                      <a:r>
                        <a:rPr lang="en-GB" sz="950" b="0" baseline="0" dirty="0"/>
                        <a:t>Not employed/retired</a:t>
                      </a:r>
                    </a:p>
                    <a:p>
                      <a:pPr lvl="0"/>
                      <a:r>
                        <a:rPr lang="en-GB" sz="950" b="0" baseline="0" dirty="0"/>
                        <a:t>Currently employed</a:t>
                      </a:r>
                      <a:endParaRPr lang="en-GB" sz="950" b="0" dirty="0"/>
                    </a:p>
                  </a:txBody>
                  <a:tcPr/>
                </a:tc>
                <a:tc>
                  <a:txBody>
                    <a:bodyPr/>
                    <a:lstStyle/>
                    <a:p>
                      <a:pPr algn="ctr"/>
                      <a:endParaRPr lang="en-GB" sz="950" dirty="0"/>
                    </a:p>
                    <a:p>
                      <a:pPr algn="ctr"/>
                      <a:r>
                        <a:rPr lang="en-GB" sz="950" dirty="0"/>
                        <a:t>80 (8)</a:t>
                      </a:r>
                    </a:p>
                    <a:p>
                      <a:pPr algn="ctr"/>
                      <a:r>
                        <a:rPr lang="en-GB" sz="950" dirty="0"/>
                        <a:t>20 (2)</a:t>
                      </a:r>
                    </a:p>
                  </a:txBody>
                  <a:tcPr/>
                </a:tc>
                <a:tc>
                  <a:txBody>
                    <a:bodyPr/>
                    <a:lstStyle/>
                    <a:p>
                      <a:pPr algn="ctr"/>
                      <a:endParaRPr lang="en-GB" sz="950" dirty="0"/>
                    </a:p>
                    <a:p>
                      <a:pPr algn="ctr"/>
                      <a:r>
                        <a:rPr lang="en-GB" sz="950" dirty="0"/>
                        <a:t>100 (10)</a:t>
                      </a:r>
                    </a:p>
                    <a:p>
                      <a:pPr algn="ctr"/>
                      <a:r>
                        <a:rPr lang="en-GB" sz="950" dirty="0"/>
                        <a:t>-</a:t>
                      </a:r>
                    </a:p>
                  </a:txBody>
                  <a:tcPr/>
                </a:tc>
                <a:extLst>
                  <a:ext uri="{0D108BD9-81ED-4DB2-BD59-A6C34878D82A}">
                    <a16:rowId xmlns:a16="http://schemas.microsoft.com/office/drawing/2014/main" val="10004"/>
                  </a:ext>
                </a:extLst>
              </a:tr>
              <a:tr h="928189">
                <a:tc>
                  <a:txBody>
                    <a:bodyPr/>
                    <a:lstStyle/>
                    <a:p>
                      <a:r>
                        <a:rPr lang="en-GB" sz="950" b="1" dirty="0"/>
                        <a:t>Health Status</a:t>
                      </a:r>
                    </a:p>
                    <a:p>
                      <a:r>
                        <a:rPr lang="en-GB" sz="950" b="0" dirty="0"/>
                        <a:t>Somewhat unhealthy</a:t>
                      </a:r>
                    </a:p>
                    <a:p>
                      <a:r>
                        <a:rPr lang="en-GB" sz="950" b="0" dirty="0"/>
                        <a:t>Neutral</a:t>
                      </a:r>
                    </a:p>
                    <a:p>
                      <a:r>
                        <a:rPr lang="en-GB" sz="950" b="0" dirty="0"/>
                        <a:t>Somewhat</a:t>
                      </a:r>
                      <a:r>
                        <a:rPr lang="en-GB" sz="950" b="0" baseline="0" dirty="0"/>
                        <a:t> healthy</a:t>
                      </a:r>
                    </a:p>
                    <a:p>
                      <a:r>
                        <a:rPr lang="en-GB" sz="950" b="0" baseline="0" dirty="0"/>
                        <a:t>Very healthy</a:t>
                      </a:r>
                      <a:endParaRPr lang="en-GB" sz="950" b="0" dirty="0"/>
                    </a:p>
                  </a:txBody>
                  <a:tcPr/>
                </a:tc>
                <a:tc>
                  <a:txBody>
                    <a:bodyPr/>
                    <a:lstStyle/>
                    <a:p>
                      <a:pPr algn="ctr"/>
                      <a:endParaRPr lang="en-GB" sz="950" dirty="0"/>
                    </a:p>
                    <a:p>
                      <a:pPr algn="ctr"/>
                      <a:r>
                        <a:rPr lang="en-GB" sz="950" dirty="0"/>
                        <a:t>-</a:t>
                      </a:r>
                    </a:p>
                    <a:p>
                      <a:pPr algn="ctr"/>
                      <a:r>
                        <a:rPr lang="en-GB" sz="950" dirty="0"/>
                        <a:t>10 (1)</a:t>
                      </a:r>
                    </a:p>
                    <a:p>
                      <a:pPr algn="ctr"/>
                      <a:r>
                        <a:rPr lang="en-GB" sz="950" dirty="0"/>
                        <a:t>70 (7)</a:t>
                      </a:r>
                    </a:p>
                    <a:p>
                      <a:pPr algn="ctr"/>
                      <a:r>
                        <a:rPr lang="en-GB" sz="950" dirty="0"/>
                        <a:t>20 (2)</a:t>
                      </a:r>
                    </a:p>
                  </a:txBody>
                  <a:tcPr/>
                </a:tc>
                <a:tc>
                  <a:txBody>
                    <a:bodyPr/>
                    <a:lstStyle/>
                    <a:p>
                      <a:pPr algn="ctr"/>
                      <a:endParaRPr lang="en-GB" sz="950" dirty="0"/>
                    </a:p>
                    <a:p>
                      <a:pPr algn="ctr"/>
                      <a:r>
                        <a:rPr lang="en-GB" sz="950" dirty="0"/>
                        <a:t>20 (2)</a:t>
                      </a:r>
                    </a:p>
                    <a:p>
                      <a:pPr algn="ctr"/>
                      <a:r>
                        <a:rPr lang="en-GB" sz="950" dirty="0"/>
                        <a:t>40</a:t>
                      </a:r>
                      <a:r>
                        <a:rPr lang="en-GB" sz="950" baseline="0" dirty="0"/>
                        <a:t> (4)</a:t>
                      </a:r>
                    </a:p>
                    <a:p>
                      <a:pPr algn="ctr"/>
                      <a:r>
                        <a:rPr lang="en-GB" sz="950" baseline="0" dirty="0"/>
                        <a:t>20 (2)</a:t>
                      </a:r>
                    </a:p>
                    <a:p>
                      <a:pPr algn="ctr"/>
                      <a:r>
                        <a:rPr lang="en-GB" sz="950" baseline="0" dirty="0"/>
                        <a:t>20 (2)</a:t>
                      </a:r>
                    </a:p>
                  </a:txBody>
                  <a:tcPr/>
                </a:tc>
                <a:extLst>
                  <a:ext uri="{0D108BD9-81ED-4DB2-BD59-A6C34878D82A}">
                    <a16:rowId xmlns:a16="http://schemas.microsoft.com/office/drawing/2014/main" val="10005"/>
                  </a:ext>
                </a:extLst>
              </a:tr>
              <a:tr h="928189">
                <a:tc>
                  <a:txBody>
                    <a:bodyPr/>
                    <a:lstStyle/>
                    <a:p>
                      <a:r>
                        <a:rPr lang="en-GB" sz="950" b="1" dirty="0"/>
                        <a:t>Marital status</a:t>
                      </a:r>
                      <a:endParaRPr lang="en-GB" sz="950" b="0" dirty="0"/>
                    </a:p>
                    <a:p>
                      <a:r>
                        <a:rPr lang="en-GB" sz="950" b="0" dirty="0"/>
                        <a:t>Single</a:t>
                      </a:r>
                    </a:p>
                    <a:p>
                      <a:r>
                        <a:rPr lang="en-GB" sz="950" b="0" dirty="0"/>
                        <a:t>Married / have a partner</a:t>
                      </a:r>
                    </a:p>
                    <a:p>
                      <a:r>
                        <a:rPr lang="en-GB" sz="950" b="0" dirty="0"/>
                        <a:t>Widowed</a:t>
                      </a:r>
                    </a:p>
                    <a:p>
                      <a:r>
                        <a:rPr lang="en-GB" sz="950" b="0" dirty="0"/>
                        <a:t>Other </a:t>
                      </a:r>
                      <a:endParaRPr lang="en-GB" sz="950" b="1" dirty="0"/>
                    </a:p>
                  </a:txBody>
                  <a:tcPr/>
                </a:tc>
                <a:tc>
                  <a:txBody>
                    <a:bodyPr/>
                    <a:lstStyle/>
                    <a:p>
                      <a:pPr algn="ctr"/>
                      <a:endParaRPr lang="en-GB" sz="950" dirty="0"/>
                    </a:p>
                    <a:p>
                      <a:pPr algn="ctr"/>
                      <a:r>
                        <a:rPr lang="en-GB" sz="950" dirty="0"/>
                        <a:t>20 (2)</a:t>
                      </a:r>
                    </a:p>
                    <a:p>
                      <a:pPr algn="ctr"/>
                      <a:r>
                        <a:rPr lang="en-GB" sz="950" dirty="0"/>
                        <a:t>30 (3)</a:t>
                      </a:r>
                    </a:p>
                    <a:p>
                      <a:pPr algn="ctr"/>
                      <a:r>
                        <a:rPr lang="en-GB" sz="950" dirty="0"/>
                        <a:t>30</a:t>
                      </a:r>
                      <a:r>
                        <a:rPr lang="en-GB" sz="950" baseline="0" dirty="0"/>
                        <a:t> (3)</a:t>
                      </a:r>
                    </a:p>
                    <a:p>
                      <a:pPr algn="ctr"/>
                      <a:r>
                        <a:rPr lang="en-GB" sz="950" baseline="0" dirty="0"/>
                        <a:t>20 (2)</a:t>
                      </a:r>
                      <a:endParaRPr lang="en-GB" sz="950" dirty="0"/>
                    </a:p>
                  </a:txBody>
                  <a:tcPr/>
                </a:tc>
                <a:tc>
                  <a:txBody>
                    <a:bodyPr/>
                    <a:lstStyle/>
                    <a:p>
                      <a:pPr algn="ctr"/>
                      <a:endParaRPr lang="en-GB" sz="950" dirty="0"/>
                    </a:p>
                    <a:p>
                      <a:pPr algn="ctr"/>
                      <a:r>
                        <a:rPr lang="en-GB" sz="950" dirty="0"/>
                        <a:t>10 (1)</a:t>
                      </a:r>
                    </a:p>
                    <a:p>
                      <a:pPr algn="ctr"/>
                      <a:r>
                        <a:rPr lang="en-GB" sz="950" dirty="0"/>
                        <a:t>70 (7)</a:t>
                      </a:r>
                    </a:p>
                    <a:p>
                      <a:pPr algn="ctr"/>
                      <a:r>
                        <a:rPr lang="en-GB" sz="950" dirty="0"/>
                        <a:t>20 (2)</a:t>
                      </a:r>
                    </a:p>
                    <a:p>
                      <a:pPr algn="ctr"/>
                      <a:r>
                        <a:rPr lang="en-GB" sz="950" dirty="0"/>
                        <a:t>-</a:t>
                      </a:r>
                    </a:p>
                  </a:txBody>
                  <a:tcPr/>
                </a:tc>
                <a:extLst>
                  <a:ext uri="{0D108BD9-81ED-4DB2-BD59-A6C34878D82A}">
                    <a16:rowId xmlns:a16="http://schemas.microsoft.com/office/drawing/2014/main" val="10006"/>
                  </a:ext>
                </a:extLst>
              </a:tr>
            </a:tbl>
          </a:graphicData>
        </a:graphic>
      </p:graphicFrame>
      <p:graphicFrame>
        <p:nvGraphicFramePr>
          <p:cNvPr id="5" name="Content Placeholder 3">
            <a:extLst>
              <a:ext uri="{FF2B5EF4-FFF2-40B4-BE49-F238E27FC236}">
                <a16:creationId xmlns:a16="http://schemas.microsoft.com/office/drawing/2014/main" id="{16352D8E-2131-42AB-969B-9ED18040EE09}"/>
              </a:ext>
            </a:extLst>
          </p:cNvPr>
          <p:cNvGraphicFramePr>
            <a:graphicFrameLocks/>
          </p:cNvGraphicFramePr>
          <p:nvPr>
            <p:extLst>
              <p:ext uri="{D42A27DB-BD31-4B8C-83A1-F6EECF244321}">
                <p14:modId xmlns:p14="http://schemas.microsoft.com/office/powerpoint/2010/main" val="3053994159"/>
              </p:ext>
            </p:extLst>
          </p:nvPr>
        </p:nvGraphicFramePr>
        <p:xfrm>
          <a:off x="4499992" y="980728"/>
          <a:ext cx="4464496" cy="4574187"/>
        </p:xfrm>
        <a:graphic>
          <a:graphicData uri="http://schemas.openxmlformats.org/drawingml/2006/table">
            <a:tbl>
              <a:tblPr firstRow="1" bandRow="1">
                <a:tableStyleId>{93296810-A885-4BE3-A3E7-6D5BEEA58F35}</a:tableStyleId>
              </a:tblPr>
              <a:tblGrid>
                <a:gridCol w="1421683">
                  <a:extLst>
                    <a:ext uri="{9D8B030D-6E8A-4147-A177-3AD203B41FA5}">
                      <a16:colId xmlns:a16="http://schemas.microsoft.com/office/drawing/2014/main" val="20000"/>
                    </a:ext>
                  </a:extLst>
                </a:gridCol>
                <a:gridCol w="1386629">
                  <a:extLst>
                    <a:ext uri="{9D8B030D-6E8A-4147-A177-3AD203B41FA5}">
                      <a16:colId xmlns:a16="http://schemas.microsoft.com/office/drawing/2014/main" val="20001"/>
                    </a:ext>
                  </a:extLst>
                </a:gridCol>
                <a:gridCol w="1656184">
                  <a:extLst>
                    <a:ext uri="{9D8B030D-6E8A-4147-A177-3AD203B41FA5}">
                      <a16:colId xmlns:a16="http://schemas.microsoft.com/office/drawing/2014/main" val="20002"/>
                    </a:ext>
                  </a:extLst>
                </a:gridCol>
              </a:tblGrid>
              <a:tr h="334094">
                <a:tc>
                  <a:txBody>
                    <a:bodyPr/>
                    <a:lstStyle/>
                    <a:p>
                      <a:endParaRPr lang="en-GB" sz="950" dirty="0"/>
                    </a:p>
                  </a:txBody>
                  <a:tcPr/>
                </a:tc>
                <a:tc gridSpan="2">
                  <a:txBody>
                    <a:bodyPr/>
                    <a:lstStyle/>
                    <a:p>
                      <a:pPr algn="ctr"/>
                      <a:r>
                        <a:rPr lang="en-GB" sz="950" dirty="0"/>
                        <a:t>Urban </a:t>
                      </a:r>
                      <a:r>
                        <a:rPr lang="en-GB" sz="950" baseline="0" dirty="0"/>
                        <a:t>Sites (n=17)</a:t>
                      </a:r>
                      <a:endParaRPr lang="en-GB" sz="950" dirty="0"/>
                    </a:p>
                  </a:txBody>
                  <a:tcPr/>
                </a:tc>
                <a:tc hMerge="1">
                  <a:txBody>
                    <a:bodyPr/>
                    <a:lstStyle/>
                    <a:p>
                      <a:endParaRPr lang="en-GB" sz="1200" dirty="0"/>
                    </a:p>
                  </a:txBody>
                  <a:tcPr/>
                </a:tc>
                <a:extLst>
                  <a:ext uri="{0D108BD9-81ED-4DB2-BD59-A6C34878D82A}">
                    <a16:rowId xmlns:a16="http://schemas.microsoft.com/office/drawing/2014/main" val="10000"/>
                  </a:ext>
                </a:extLst>
              </a:tr>
              <a:tr h="451571">
                <a:tc>
                  <a:txBody>
                    <a:bodyPr/>
                    <a:lstStyle/>
                    <a:p>
                      <a:endParaRPr lang="en-GB" sz="950" dirty="0"/>
                    </a:p>
                  </a:txBody>
                  <a:tcPr/>
                </a:tc>
                <a:tc>
                  <a:txBody>
                    <a:bodyPr/>
                    <a:lstStyle/>
                    <a:p>
                      <a:pPr algn="ctr"/>
                      <a:r>
                        <a:rPr lang="en-GB" sz="950" b="1" dirty="0"/>
                        <a:t>Regina </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950" b="1" baseline="0" dirty="0"/>
                        <a:t>(16.22%, n=6)</a:t>
                      </a:r>
                      <a:endParaRPr lang="en-GB" sz="950" b="1" dirty="0"/>
                    </a:p>
                  </a:txBody>
                  <a:tcPr/>
                </a:tc>
                <a:tc>
                  <a:txBody>
                    <a:bodyPr/>
                    <a:lstStyle/>
                    <a:p>
                      <a:pPr algn="ctr"/>
                      <a:r>
                        <a:rPr lang="en-GB" sz="950" b="1" dirty="0"/>
                        <a:t>Milton Keynes</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950" b="1" baseline="0" dirty="0"/>
                        <a:t>(29.73%, n=11)</a:t>
                      </a:r>
                      <a:endParaRPr lang="en-GB" sz="950" b="1" dirty="0"/>
                    </a:p>
                  </a:txBody>
                  <a:tcPr/>
                </a:tc>
                <a:extLst>
                  <a:ext uri="{0D108BD9-81ED-4DB2-BD59-A6C34878D82A}">
                    <a16:rowId xmlns:a16="http://schemas.microsoft.com/office/drawing/2014/main" val="10001"/>
                  </a:ext>
                </a:extLst>
              </a:tr>
              <a:tr h="697881">
                <a:tc>
                  <a:txBody>
                    <a:bodyPr/>
                    <a:lstStyle/>
                    <a:p>
                      <a:r>
                        <a:rPr lang="en-GB" sz="950" dirty="0"/>
                        <a:t>Age</a:t>
                      </a:r>
                    </a:p>
                    <a:p>
                      <a:pPr lvl="1"/>
                      <a:r>
                        <a:rPr lang="en-GB" sz="950" dirty="0"/>
                        <a:t>Mean Age ± SD</a:t>
                      </a:r>
                    </a:p>
                    <a:p>
                      <a:pPr lvl="1"/>
                      <a:r>
                        <a:rPr lang="en-GB" sz="950" dirty="0"/>
                        <a:t>Age Range (n)</a:t>
                      </a:r>
                    </a:p>
                  </a:txBody>
                  <a:tcPr/>
                </a:tc>
                <a:tc>
                  <a:txBody>
                    <a:bodyPr/>
                    <a:lstStyle/>
                    <a:p>
                      <a:pPr algn="ctr"/>
                      <a:endParaRPr lang="en-GB" sz="950" dirty="0"/>
                    </a:p>
                    <a:p>
                      <a:pPr algn="ctr"/>
                      <a:r>
                        <a:rPr lang="en-GB" sz="950" dirty="0"/>
                        <a:t>77.2 (4.2)</a:t>
                      </a:r>
                    </a:p>
                    <a:p>
                      <a:pPr algn="ctr"/>
                      <a:r>
                        <a:rPr lang="en-GB" sz="950" dirty="0"/>
                        <a:t>70-82</a:t>
                      </a:r>
                    </a:p>
                  </a:txBody>
                  <a:tcPr/>
                </a:tc>
                <a:tc>
                  <a:txBody>
                    <a:bodyPr/>
                    <a:lstStyle/>
                    <a:p>
                      <a:pPr algn="ctr"/>
                      <a:endParaRPr lang="en-GB" sz="950" dirty="0"/>
                    </a:p>
                    <a:p>
                      <a:pPr algn="ctr"/>
                      <a:r>
                        <a:rPr lang="en-GB" sz="950" dirty="0"/>
                        <a:t>77.4 (7.3)</a:t>
                      </a:r>
                    </a:p>
                    <a:p>
                      <a:pPr algn="ctr"/>
                      <a:r>
                        <a:rPr lang="en-GB" sz="950" dirty="0"/>
                        <a:t>70-89</a:t>
                      </a:r>
                    </a:p>
                  </a:txBody>
                  <a:tcPr/>
                </a:tc>
                <a:extLst>
                  <a:ext uri="{0D108BD9-81ED-4DB2-BD59-A6C34878D82A}">
                    <a16:rowId xmlns:a16="http://schemas.microsoft.com/office/drawing/2014/main" val="10002"/>
                  </a:ext>
                </a:extLst>
              </a:tr>
              <a:tr h="596546">
                <a:tc>
                  <a:txBody>
                    <a:bodyPr/>
                    <a:lstStyle/>
                    <a:p>
                      <a:r>
                        <a:rPr lang="en-GB" sz="950" dirty="0"/>
                        <a:t>Gender</a:t>
                      </a:r>
                    </a:p>
                    <a:p>
                      <a:pPr lvl="1"/>
                      <a:r>
                        <a:rPr lang="en-GB" sz="950" dirty="0"/>
                        <a:t>Female</a:t>
                      </a:r>
                    </a:p>
                    <a:p>
                      <a:pPr lvl="1"/>
                      <a:r>
                        <a:rPr lang="en-GB" sz="950" dirty="0"/>
                        <a:t>Male</a:t>
                      </a:r>
                      <a:endParaRPr lang="en-GB" sz="950" b="0" dirty="0"/>
                    </a:p>
                  </a:txBody>
                  <a:tcPr/>
                </a:tc>
                <a:tc>
                  <a:txBody>
                    <a:bodyPr/>
                    <a:lstStyle/>
                    <a:p>
                      <a:pPr algn="ctr"/>
                      <a:endParaRPr lang="en-GB" sz="950" dirty="0"/>
                    </a:p>
                    <a:p>
                      <a:pPr algn="ctr"/>
                      <a:r>
                        <a:rPr lang="en-GB" sz="950" dirty="0"/>
                        <a:t>100 (6)</a:t>
                      </a:r>
                    </a:p>
                    <a:p>
                      <a:pPr algn="ctr"/>
                      <a:r>
                        <a:rPr lang="en-GB" sz="950" dirty="0"/>
                        <a:t>-</a:t>
                      </a:r>
                    </a:p>
                  </a:txBody>
                  <a:tcPr/>
                </a:tc>
                <a:tc>
                  <a:txBody>
                    <a:bodyPr/>
                    <a:lstStyle/>
                    <a:p>
                      <a:pPr algn="ctr"/>
                      <a:endParaRPr lang="en-GB" sz="950" dirty="0"/>
                    </a:p>
                    <a:p>
                      <a:pPr algn="ctr"/>
                      <a:r>
                        <a:rPr lang="en-GB" sz="950" dirty="0"/>
                        <a:t>45.5 (5</a:t>
                      </a:r>
                    </a:p>
                    <a:p>
                      <a:pPr algn="ctr"/>
                      <a:r>
                        <a:rPr lang="en-GB" sz="950" dirty="0"/>
                        <a:t>54.4</a:t>
                      </a:r>
                      <a:r>
                        <a:rPr lang="en-GB" sz="950" baseline="0" dirty="0"/>
                        <a:t> (6)</a:t>
                      </a:r>
                      <a:endParaRPr lang="en-GB" sz="950" dirty="0"/>
                    </a:p>
                  </a:txBody>
                  <a:tcPr/>
                </a:tc>
                <a:extLst>
                  <a:ext uri="{0D108BD9-81ED-4DB2-BD59-A6C34878D82A}">
                    <a16:rowId xmlns:a16="http://schemas.microsoft.com/office/drawing/2014/main" val="10003"/>
                  </a:ext>
                </a:extLst>
              </a:tr>
              <a:tr h="596546">
                <a:tc>
                  <a:txBody>
                    <a:bodyPr/>
                    <a:lstStyle/>
                    <a:p>
                      <a:r>
                        <a:rPr lang="en-GB" sz="950" dirty="0"/>
                        <a:t>Employment</a:t>
                      </a:r>
                      <a:r>
                        <a:rPr lang="en-GB" sz="950" baseline="0" dirty="0"/>
                        <a:t> Status</a:t>
                      </a:r>
                    </a:p>
                    <a:p>
                      <a:pPr lvl="0"/>
                      <a:r>
                        <a:rPr lang="en-GB" sz="950" baseline="0" dirty="0"/>
                        <a:t>Not employed/retired</a:t>
                      </a:r>
                    </a:p>
                    <a:p>
                      <a:pPr lvl="0"/>
                      <a:r>
                        <a:rPr lang="en-GB" sz="950" baseline="0" dirty="0"/>
                        <a:t>Currently employed</a:t>
                      </a:r>
                      <a:endParaRPr lang="en-GB" sz="950" b="0" dirty="0"/>
                    </a:p>
                  </a:txBody>
                  <a:tcPr/>
                </a:tc>
                <a:tc>
                  <a:txBody>
                    <a:bodyPr/>
                    <a:lstStyle/>
                    <a:p>
                      <a:pPr algn="ctr"/>
                      <a:endParaRPr lang="en-GB" sz="950" dirty="0"/>
                    </a:p>
                    <a:p>
                      <a:pPr algn="ctr"/>
                      <a:r>
                        <a:rPr lang="en-GB" sz="950" dirty="0"/>
                        <a:t>83.3 (5)</a:t>
                      </a:r>
                    </a:p>
                    <a:p>
                      <a:pPr algn="ctr"/>
                      <a:r>
                        <a:rPr lang="en-GB" sz="950" dirty="0"/>
                        <a:t>16.7 (1)</a:t>
                      </a:r>
                    </a:p>
                  </a:txBody>
                  <a:tcPr/>
                </a:tc>
                <a:tc>
                  <a:txBody>
                    <a:bodyPr/>
                    <a:lstStyle/>
                    <a:p>
                      <a:pPr algn="ctr"/>
                      <a:endParaRPr lang="en-GB" sz="950" dirty="0"/>
                    </a:p>
                    <a:p>
                      <a:pPr algn="ctr"/>
                      <a:r>
                        <a:rPr lang="en-GB" sz="950" dirty="0"/>
                        <a:t>81.8 (9)</a:t>
                      </a:r>
                    </a:p>
                    <a:p>
                      <a:pPr algn="ctr"/>
                      <a:r>
                        <a:rPr lang="en-GB" sz="950" dirty="0"/>
                        <a:t>18.2 (2)</a:t>
                      </a:r>
                    </a:p>
                  </a:txBody>
                  <a:tcPr/>
                </a:tc>
                <a:extLst>
                  <a:ext uri="{0D108BD9-81ED-4DB2-BD59-A6C34878D82A}">
                    <a16:rowId xmlns:a16="http://schemas.microsoft.com/office/drawing/2014/main" val="10004"/>
                  </a:ext>
                </a:extLst>
              </a:tr>
              <a:tr h="937429">
                <a:tc>
                  <a:txBody>
                    <a:bodyPr/>
                    <a:lstStyle/>
                    <a:p>
                      <a:r>
                        <a:rPr lang="en-GB" sz="950" dirty="0"/>
                        <a:t>Health Status</a:t>
                      </a:r>
                    </a:p>
                    <a:p>
                      <a:r>
                        <a:rPr lang="en-GB" sz="950" dirty="0"/>
                        <a:t>Somewhat unhealthy</a:t>
                      </a:r>
                    </a:p>
                    <a:p>
                      <a:r>
                        <a:rPr lang="en-GB" sz="950" dirty="0"/>
                        <a:t>Neutral</a:t>
                      </a:r>
                    </a:p>
                    <a:p>
                      <a:r>
                        <a:rPr lang="en-GB" sz="950" dirty="0"/>
                        <a:t>Somewhat</a:t>
                      </a:r>
                      <a:r>
                        <a:rPr lang="en-GB" sz="950" baseline="0" dirty="0"/>
                        <a:t> healthy</a:t>
                      </a:r>
                    </a:p>
                    <a:p>
                      <a:r>
                        <a:rPr lang="en-GB" sz="950" baseline="0" dirty="0"/>
                        <a:t>Very healthy</a:t>
                      </a:r>
                      <a:endParaRPr lang="en-GB" sz="950" b="0" dirty="0"/>
                    </a:p>
                  </a:txBody>
                  <a:tcPr/>
                </a:tc>
                <a:tc>
                  <a:txBody>
                    <a:bodyPr/>
                    <a:lstStyle/>
                    <a:p>
                      <a:pPr algn="ctr"/>
                      <a:endParaRPr lang="en-GB" sz="950" dirty="0"/>
                    </a:p>
                    <a:p>
                      <a:pPr algn="ctr"/>
                      <a:r>
                        <a:rPr lang="en-GB" sz="950" dirty="0"/>
                        <a:t>-</a:t>
                      </a:r>
                    </a:p>
                    <a:p>
                      <a:pPr algn="ctr"/>
                      <a:r>
                        <a:rPr lang="en-GB" sz="950" dirty="0"/>
                        <a:t>33.3 (2)</a:t>
                      </a:r>
                    </a:p>
                    <a:p>
                      <a:pPr algn="ctr"/>
                      <a:r>
                        <a:rPr lang="en-GB" sz="950" dirty="0"/>
                        <a:t>66.7 (4)</a:t>
                      </a:r>
                    </a:p>
                    <a:p>
                      <a:pPr algn="ctr"/>
                      <a:r>
                        <a:rPr lang="en-GB" sz="950" dirty="0"/>
                        <a:t>-</a:t>
                      </a:r>
                    </a:p>
                  </a:txBody>
                  <a:tcPr/>
                </a:tc>
                <a:tc>
                  <a:txBody>
                    <a:bodyPr/>
                    <a:lstStyle/>
                    <a:p>
                      <a:pPr algn="ctr"/>
                      <a:endParaRPr lang="en-GB" sz="950" dirty="0"/>
                    </a:p>
                    <a:p>
                      <a:pPr algn="ctr"/>
                      <a:r>
                        <a:rPr lang="en-GB" sz="950" dirty="0"/>
                        <a:t>-</a:t>
                      </a:r>
                    </a:p>
                    <a:p>
                      <a:pPr algn="ctr"/>
                      <a:r>
                        <a:rPr lang="en-GB" sz="950" dirty="0"/>
                        <a:t>36.4 (4)</a:t>
                      </a:r>
                    </a:p>
                    <a:p>
                      <a:pPr algn="ctr"/>
                      <a:r>
                        <a:rPr lang="en-GB" sz="950" baseline="0" dirty="0"/>
                        <a:t>27.3 (3)</a:t>
                      </a:r>
                    </a:p>
                    <a:p>
                      <a:pPr algn="ctr"/>
                      <a:r>
                        <a:rPr lang="en-GB" sz="950" baseline="0" dirty="0"/>
                        <a:t>36.4 (4)</a:t>
                      </a:r>
                    </a:p>
                  </a:txBody>
                  <a:tcPr/>
                </a:tc>
                <a:extLst>
                  <a:ext uri="{0D108BD9-81ED-4DB2-BD59-A6C34878D82A}">
                    <a16:rowId xmlns:a16="http://schemas.microsoft.com/office/drawing/2014/main" val="10005"/>
                  </a:ext>
                </a:extLst>
              </a:tr>
              <a:tr h="937429">
                <a:tc>
                  <a:txBody>
                    <a:bodyPr/>
                    <a:lstStyle/>
                    <a:p>
                      <a:r>
                        <a:rPr lang="en-GB" sz="950" dirty="0"/>
                        <a:t>Marital status</a:t>
                      </a:r>
                    </a:p>
                    <a:p>
                      <a:r>
                        <a:rPr lang="en-GB" sz="950" dirty="0"/>
                        <a:t>Single</a:t>
                      </a:r>
                    </a:p>
                    <a:p>
                      <a:r>
                        <a:rPr lang="en-GB" sz="950" dirty="0"/>
                        <a:t>Married / have a partner</a:t>
                      </a:r>
                    </a:p>
                    <a:p>
                      <a:r>
                        <a:rPr lang="en-GB" sz="950" dirty="0"/>
                        <a:t>Widowed</a:t>
                      </a:r>
                    </a:p>
                    <a:p>
                      <a:r>
                        <a:rPr lang="en-GB" sz="950" dirty="0"/>
                        <a:t>Other </a:t>
                      </a:r>
                      <a:endParaRPr lang="en-GB" sz="950" b="1" dirty="0"/>
                    </a:p>
                  </a:txBody>
                  <a:tcPr/>
                </a:tc>
                <a:tc>
                  <a:txBody>
                    <a:bodyPr/>
                    <a:lstStyle/>
                    <a:p>
                      <a:pPr algn="ctr"/>
                      <a:endParaRPr lang="en-GB" sz="950" dirty="0"/>
                    </a:p>
                    <a:p>
                      <a:pPr algn="ctr"/>
                      <a:r>
                        <a:rPr lang="en-GB" sz="950" dirty="0"/>
                        <a:t>33.3 (2)</a:t>
                      </a:r>
                    </a:p>
                    <a:p>
                      <a:pPr algn="ctr"/>
                      <a:r>
                        <a:rPr lang="en-GB" sz="950" dirty="0"/>
                        <a:t>16.7 (1)</a:t>
                      </a:r>
                    </a:p>
                    <a:p>
                      <a:pPr algn="ctr"/>
                      <a:r>
                        <a:rPr lang="en-GB" sz="950" dirty="0"/>
                        <a:t>16.7 (1)</a:t>
                      </a:r>
                    </a:p>
                    <a:p>
                      <a:pPr algn="ctr"/>
                      <a:r>
                        <a:rPr lang="en-GB" sz="950" dirty="0"/>
                        <a:t>33.3 (2)</a:t>
                      </a:r>
                    </a:p>
                  </a:txBody>
                  <a:tcPr/>
                </a:tc>
                <a:tc>
                  <a:txBody>
                    <a:bodyPr/>
                    <a:lstStyle/>
                    <a:p>
                      <a:pPr algn="ctr"/>
                      <a:endParaRPr lang="en-GB" sz="950" dirty="0"/>
                    </a:p>
                    <a:p>
                      <a:pPr algn="ctr"/>
                      <a:r>
                        <a:rPr lang="en-GB" sz="950" dirty="0"/>
                        <a:t>27.3 (3)</a:t>
                      </a:r>
                    </a:p>
                    <a:p>
                      <a:pPr algn="ctr"/>
                      <a:r>
                        <a:rPr lang="en-GB" sz="950" dirty="0"/>
                        <a:t>9.1 (1)</a:t>
                      </a:r>
                    </a:p>
                    <a:p>
                      <a:pPr algn="ctr"/>
                      <a:r>
                        <a:rPr lang="en-GB" sz="950" dirty="0"/>
                        <a:t>45.5 (5)</a:t>
                      </a:r>
                    </a:p>
                    <a:p>
                      <a:pPr algn="ctr"/>
                      <a:r>
                        <a:rPr lang="en-GB" sz="950" dirty="0"/>
                        <a:t>18.2</a:t>
                      </a:r>
                      <a:r>
                        <a:rPr lang="en-GB" sz="950" baseline="0" dirty="0"/>
                        <a:t> (2)</a:t>
                      </a:r>
                      <a:endParaRPr lang="en-GB" sz="950" dirty="0"/>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3483271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a:extLst>
              <a:ext uri="{FF2B5EF4-FFF2-40B4-BE49-F238E27FC236}">
                <a16:creationId xmlns:a16="http://schemas.microsoft.com/office/drawing/2014/main" id="{E5D53471-231D-4DA9-98F2-1123DF4F7EC3}"/>
              </a:ext>
            </a:extLst>
          </p:cNvPr>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dirty="0"/>
              <a:t>Learning ICT in Later Life</a:t>
            </a:r>
          </a:p>
        </p:txBody>
      </p:sp>
      <p:pic>
        <p:nvPicPr>
          <p:cNvPr id="21" name="Picture 20"/>
          <p:cNvPicPr>
            <a:picLocks noChangeAspect="1"/>
          </p:cNvPicPr>
          <p:nvPr/>
        </p:nvPicPr>
        <p:blipFill rotWithShape="1">
          <a:blip r:embed="rId2"/>
          <a:srcRect l="63054" t="31186" r="17672" b="8974"/>
          <a:stretch/>
        </p:blipFill>
        <p:spPr>
          <a:xfrm>
            <a:off x="1723043" y="908721"/>
            <a:ext cx="5076064" cy="4432544"/>
          </a:xfrm>
          <a:prstGeom prst="rect">
            <a:avLst/>
          </a:prstGeom>
        </p:spPr>
      </p:pic>
    </p:spTree>
  </p:cSld>
  <p:clrMapOvr>
    <a:masterClrMapping/>
  </p:clrMapOvr>
</p:sld>
</file>

<file path=ppt/theme/theme1.xml><?xml version="1.0" encoding="utf-8"?>
<a:theme xmlns:a="http://schemas.openxmlformats.org/drawingml/2006/main" name="Title Page">
  <a:themeElements>
    <a:clrScheme name="Title Pag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Pag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itle Pag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itle Pag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itle Pag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itle Pag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itle Pag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itle Pag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itle Pag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itle Pag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itle Pag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itle Pag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itle Pag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itle Pag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ack Page">
  <a:themeElements>
    <a:clrScheme name="Back Pag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ack Pag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ack Pag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ack Pag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ack Pag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ack Pag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ack Pag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ack Pag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ack Pag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ack Pag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ack Pag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ack Pag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ack Pag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ack Pag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3409</TotalTime>
  <Words>1732</Words>
  <Application>Microsoft Office PowerPoint</Application>
  <PresentationFormat>On-screen Show (4:3)</PresentationFormat>
  <Paragraphs>337</Paragraphs>
  <Slides>19</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19</vt:i4>
      </vt:variant>
    </vt:vector>
  </HeadingPairs>
  <TitlesOfParts>
    <vt:vector size="24" baseType="lpstr">
      <vt:lpstr>Arial</vt:lpstr>
      <vt:lpstr>Calibri</vt:lpstr>
      <vt:lpstr>Wingdings</vt:lpstr>
      <vt:lpstr>Title Page</vt:lpstr>
      <vt:lpstr>Back Page</vt:lpstr>
      <vt:lpstr>The Cohesiveness of Technology in Later Life: Findings from the Technology In Later Life (TILL) Project </vt:lpstr>
      <vt:lpstr>Presentation Overview</vt:lpstr>
      <vt:lpstr>Ageing in Northern Ireland</vt:lpstr>
      <vt:lpstr>Why is the TILL project important?</vt:lpstr>
      <vt:lpstr>Aims &amp; Objectives</vt:lpstr>
      <vt:lpstr>Study Sites</vt:lpstr>
      <vt:lpstr>Sample</vt:lpstr>
      <vt:lpstr>Sample Continued – Rural &amp; Urban</vt:lpstr>
      <vt:lpstr>Learning ICT in Later Life</vt:lpstr>
      <vt:lpstr>Themes</vt:lpstr>
      <vt:lpstr>The Voice of Older Adults</vt:lpstr>
      <vt:lpstr>The Voice of Older Adults</vt:lpstr>
      <vt:lpstr>The Voice of Older Adults</vt:lpstr>
      <vt:lpstr>ICT Differences between Rural &amp; Urban</vt:lpstr>
      <vt:lpstr>Future Work:</vt:lpstr>
      <vt:lpstr>Conclusions</vt:lpstr>
      <vt:lpstr>Policy Recommendations:</vt:lpstr>
      <vt:lpstr>PowerPoint Presentation</vt:lpstr>
      <vt:lpstr>PowerPoint Presentation</vt:lpstr>
    </vt:vector>
  </TitlesOfParts>
  <Company>TSO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donneg01</dc:creator>
  <cp:lastModifiedBy>Hannah Marston</cp:lastModifiedBy>
  <cp:revision>39</cp:revision>
  <dcterms:created xsi:type="dcterms:W3CDTF">2013-04-29T11:29:53Z</dcterms:created>
  <dcterms:modified xsi:type="dcterms:W3CDTF">2019-02-17T16:31:52Z</dcterms:modified>
</cp:coreProperties>
</file>