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000"/>
    <a:srgbClr val="920000"/>
    <a:srgbClr val="CF0303"/>
    <a:srgbClr val="FF0066"/>
    <a:srgbClr val="D60093"/>
    <a:srgbClr val="FF3399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944" y="-1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6412"/>
          </a:xfrm>
          <a:prstGeom prst="rect">
            <a:avLst/>
          </a:prstGeom>
        </p:spPr>
        <p:txBody>
          <a:bodyPr vert="horz" lIns="91026" tIns="45513" rIns="91026" bIns="455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6412"/>
          </a:xfrm>
          <a:prstGeom prst="rect">
            <a:avLst/>
          </a:prstGeom>
        </p:spPr>
        <p:txBody>
          <a:bodyPr vert="horz" lIns="91026" tIns="45513" rIns="91026" bIns="45513" rtlCol="0"/>
          <a:lstStyle>
            <a:lvl1pPr algn="r">
              <a:defRPr sz="1200"/>
            </a:lvl1pPr>
          </a:lstStyle>
          <a:p>
            <a:fld id="{BECCBEB2-09C7-4500-BF12-993856C506E4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6411"/>
          </a:xfrm>
          <a:prstGeom prst="rect">
            <a:avLst/>
          </a:prstGeom>
        </p:spPr>
        <p:txBody>
          <a:bodyPr vert="horz" lIns="91026" tIns="45513" rIns="91026" bIns="455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6411"/>
          </a:xfrm>
          <a:prstGeom prst="rect">
            <a:avLst/>
          </a:prstGeom>
        </p:spPr>
        <p:txBody>
          <a:bodyPr vert="horz" lIns="91026" tIns="45513" rIns="91026" bIns="45513" rtlCol="0" anchor="b"/>
          <a:lstStyle>
            <a:lvl1pPr algn="r">
              <a:defRPr sz="1200"/>
            </a:lvl1pPr>
          </a:lstStyle>
          <a:p>
            <a:fld id="{87FE572D-063C-421F-82D0-B40EB42BF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46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F8204-EE34-4509-901F-6A3FDB92F984}" type="datetimeFigureOut">
              <a:rPr lang="en-US"/>
              <a:t>2015-08-07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2A79B-3E7C-49C7-AB11-BD0D9BEEF158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479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2A79B-3E7C-49C7-AB11-BD0D9BEEF158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903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2A79B-3E7C-49C7-AB11-BD0D9BEEF158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70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08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296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897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863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65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120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586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93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58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86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561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56612-817F-4F7C-8678-A98224309C70}" type="datetimeFigureOut">
              <a:rPr lang="en-GB" smtClean="0"/>
              <a:t>2015-08-07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50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05808" y="45811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b="1" dirty="0">
              <a:solidFill>
                <a:srgbClr val="92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4786" y="116632"/>
            <a:ext cx="8784976" cy="586519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ct val="114999"/>
              </a:lnSpc>
              <a:spcAft>
                <a:spcPts val="1000"/>
              </a:spcAft>
            </a:pPr>
            <a:r>
              <a:rPr lang="en-US" sz="24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Technology In Later Life (TILL) Project </a:t>
            </a:r>
          </a:p>
          <a:p>
            <a:pPr marL="342900" indent="-342900" algn="ctr">
              <a:lnSpc>
                <a:spcPct val="114999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Are you a user of a PC, mobile telephone, the Internet, social media sites (e.g. Facebook) or do you play video games? </a:t>
            </a:r>
          </a:p>
          <a:p>
            <a:pPr marL="342900" indent="-342900" algn="ctr">
              <a:lnSpc>
                <a:spcPct val="114999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Do you record data about your daily activities (e.g. medication use, gas consumption)? </a:t>
            </a:r>
          </a:p>
          <a:p>
            <a:pPr marL="342900" indent="-342900" algn="ctr">
              <a:lnSpc>
                <a:spcPct val="114999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Do you use pen/paper or a digital device such as Fitbit or Jawbone to record your daily activities?</a:t>
            </a:r>
          </a:p>
          <a:p>
            <a:pPr marL="342900" indent="-342900" algn="ctr">
              <a:lnSpc>
                <a:spcPct val="114999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Do you share your recorded daily activities with anyone (e.g. friends, family, or support networks)?</a:t>
            </a: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US" sz="1600" b="1" i="1" dirty="0">
                <a:solidFill>
                  <a:srgbClr val="FF0000"/>
                </a:solidFill>
                <a:latin typeface="Trebuchet MS"/>
                <a:ea typeface="Calibri"/>
                <a:cs typeface="Times New Roman"/>
              </a:rPr>
              <a:t>If you answered YES to any of the above questions we want to hear from you!!</a:t>
            </a: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US" sz="1400" b="1" u="sng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The Till Project </a:t>
            </a:r>
            <a:r>
              <a:rPr lang="en-US" sz="14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is led by the Open University (OU) in the UK &amp; examines the use of technologies in the 21</a:t>
            </a:r>
            <a:r>
              <a:rPr lang="en-US" sz="1400" b="1" baseline="30000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st</a:t>
            </a:r>
            <a:r>
              <a:rPr lang="en-US" sz="14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 Century &amp; the management of personal activities from </a:t>
            </a:r>
            <a:r>
              <a:rPr lang="en-US" sz="14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photographs, holidays, experiences to health and fitness</a:t>
            </a:r>
            <a:r>
              <a:rPr lang="en-US" sz="14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 by adults aged 70+ years</a:t>
            </a: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GB" sz="16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To sign up </a:t>
            </a:r>
            <a:r>
              <a:rPr lang="en-GB" sz="1600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please contact &lt;Researcher name here in respective country&gt;.</a:t>
            </a:r>
            <a:endParaRPr lang="en-GB" sz="1050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US" sz="16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&lt;Email address or Telephone Number&gt;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825880"/>
            <a:ext cx="1322063" cy="792000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797142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4786" y="188640"/>
            <a:ext cx="8784976" cy="6606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Technology In Later Life (TILL) Project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Is a multi-centred study led by </a:t>
            </a:r>
            <a:r>
              <a:rPr lang="en-GB" sz="1600" b="1" i="1" dirty="0" err="1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Dr.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 H.R. Marston a research fellow at the Open University, UK &amp; includes the following institutions: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Swansea University, Wales – </a:t>
            </a:r>
            <a:r>
              <a:rPr lang="en-GB" sz="1600" b="1" i="1" dirty="0" err="1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Dr.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 C. </a:t>
            </a:r>
            <a:r>
              <a:rPr lang="en-GB" sz="1600" b="1" i="1" dirty="0" err="1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Musselwhite</a:t>
            </a:r>
            <a:endParaRPr lang="en-GB" sz="1600" b="1" i="1" dirty="0" smtClean="0">
              <a:solidFill>
                <a:schemeClr val="tx2"/>
              </a:solidFill>
              <a:latin typeface="Trebuchet MS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University of Northern British Columbia, BC,  - </a:t>
            </a:r>
            <a:r>
              <a:rPr lang="en-GB" sz="1600" b="1" i="1" dirty="0" err="1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Dr.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 S. Freeman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University of Regina, SK – </a:t>
            </a:r>
            <a:r>
              <a:rPr lang="en-GB" sz="1600" b="1" i="1" dirty="0" err="1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Dr.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 C</a:t>
            </a:r>
            <a:r>
              <a:rPr lang="en-GB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. </a:t>
            </a:r>
            <a:r>
              <a:rPr lang="en-GB" sz="1600" b="1" i="1" dirty="0" err="1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Kulczycki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, </a:t>
            </a:r>
            <a:r>
              <a:rPr lang="en-GB" sz="1600" b="1" i="1" dirty="0" err="1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Dr.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 R. </a:t>
            </a:r>
            <a:r>
              <a:rPr lang="en-GB" sz="1600" b="1" i="1" dirty="0" err="1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Genoe</a:t>
            </a:r>
            <a:endParaRPr lang="en-GB" sz="1600" b="1" i="1" dirty="0" smtClean="0">
              <a:solidFill>
                <a:schemeClr val="tx2"/>
              </a:solidFill>
              <a:latin typeface="Trebuchet MS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GB" sz="1600" b="1" i="1" dirty="0" smtClean="0">
              <a:solidFill>
                <a:schemeClr val="tx2"/>
              </a:solidFill>
              <a:latin typeface="Trebuchet MS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The purpose of TILL is to gain a snapshot of technology use and behaviour by adults aged 70+ years in different environmental settings and continents.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It is envisaged that this data will form a baseline for further exploration &amp; to understand how our older adults share their information with friends, family, &amp; support networks.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GB" sz="1600" b="1" i="1" dirty="0" smtClean="0">
              <a:solidFill>
                <a:schemeClr val="tx2"/>
              </a:solidFill>
              <a:latin typeface="Trebuchet MS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We would like to hear from you if you use technology in your life &amp;/or record your activities such as holidays, health/exercise experiences, medication use, &amp; general technology behaviour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CA" sz="1600" b="1" i="1" dirty="0" smtClean="0">
                <a:solidFill>
                  <a:schemeClr val="tx2"/>
                </a:solidFill>
                <a:latin typeface="Trebuchet MS"/>
                <a:cs typeface="Trebuchet MS"/>
              </a:rPr>
              <a:t>We </a:t>
            </a:r>
            <a:r>
              <a:rPr lang="en-CA" sz="1600" b="1" i="1" dirty="0">
                <a:solidFill>
                  <a:schemeClr val="tx2"/>
                </a:solidFill>
                <a:latin typeface="Trebuchet MS"/>
                <a:cs typeface="Trebuchet MS"/>
              </a:rPr>
              <a:t>would like to invite you to complete an online survey and participate in a focus group with the researcher. Focus group sessions will last approximately 1 – 2 hours. </a:t>
            </a:r>
            <a:endParaRPr lang="en-US" sz="1600" b="1" i="1" dirty="0">
              <a:solidFill>
                <a:schemeClr val="tx2"/>
              </a:solidFill>
              <a:latin typeface="Trebuchet MS"/>
              <a:ea typeface="Calibri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230414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390</Words>
  <Application>Microsoft Macintosh PowerPoint</Application>
  <PresentationFormat>On-screen Show (4:3)</PresentationFormat>
  <Paragraphs>22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The Open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Keith.Spiller</dc:creator>
  <cp:lastModifiedBy>Rebecca Genoe</cp:lastModifiedBy>
  <cp:revision>22</cp:revision>
  <cp:lastPrinted>2015-04-09T07:45:14Z</cp:lastPrinted>
  <dcterms:created xsi:type="dcterms:W3CDTF">2015-04-09T06:51:13Z</dcterms:created>
  <dcterms:modified xsi:type="dcterms:W3CDTF">2015-08-07T17:12:09Z</dcterms:modified>
</cp:coreProperties>
</file>