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3"/>
  </p:handoutMasterIdLst>
  <p:sldIdLst>
    <p:sldId id="257" r:id="rId2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0000"/>
    <a:srgbClr val="920000"/>
    <a:srgbClr val="CF0303"/>
    <a:srgbClr val="FF0066"/>
    <a:srgbClr val="D60093"/>
    <a:srgbClr val="FF3399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72" autoAdjust="0"/>
  </p:normalViewPr>
  <p:slideViewPr>
    <p:cSldViewPr>
      <p:cViewPr>
        <p:scale>
          <a:sx n="72" d="100"/>
          <a:sy n="72" d="100"/>
        </p:scale>
        <p:origin x="-686" y="-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90665" cy="496412"/>
          </a:xfrm>
          <a:prstGeom prst="rect">
            <a:avLst/>
          </a:prstGeom>
        </p:spPr>
        <p:txBody>
          <a:bodyPr vert="horz" lIns="91026" tIns="45513" rIns="91026" bIns="4551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6866" y="1"/>
            <a:ext cx="2890665" cy="496412"/>
          </a:xfrm>
          <a:prstGeom prst="rect">
            <a:avLst/>
          </a:prstGeom>
        </p:spPr>
        <p:txBody>
          <a:bodyPr vert="horz" lIns="91026" tIns="45513" rIns="91026" bIns="45513" rtlCol="0"/>
          <a:lstStyle>
            <a:lvl1pPr algn="r">
              <a:defRPr sz="1200"/>
            </a:lvl1pPr>
          </a:lstStyle>
          <a:p>
            <a:fld id="{BECCBEB2-09C7-4500-BF12-993856C506E4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630"/>
            <a:ext cx="2890665" cy="496411"/>
          </a:xfrm>
          <a:prstGeom prst="rect">
            <a:avLst/>
          </a:prstGeom>
        </p:spPr>
        <p:txBody>
          <a:bodyPr vert="horz" lIns="91026" tIns="45513" rIns="91026" bIns="4551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6866" y="9428630"/>
            <a:ext cx="2890665" cy="496411"/>
          </a:xfrm>
          <a:prstGeom prst="rect">
            <a:avLst/>
          </a:prstGeom>
        </p:spPr>
        <p:txBody>
          <a:bodyPr vert="horz" lIns="91026" tIns="45513" rIns="91026" bIns="45513" rtlCol="0" anchor="b"/>
          <a:lstStyle>
            <a:lvl1pPr algn="r">
              <a:defRPr sz="1200"/>
            </a:lvl1pPr>
          </a:lstStyle>
          <a:p>
            <a:fld id="{87FE572D-063C-421F-82D0-B40EB42BF4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32462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56612-817F-4F7C-8678-A98224309C70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2D5-E042-410D-BFA0-1F8C5E797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6020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56612-817F-4F7C-8678-A98224309C70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2D5-E042-410D-BFA0-1F8C5E797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6691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56612-817F-4F7C-8678-A98224309C70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2D5-E042-410D-BFA0-1F8C5E797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6741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56612-817F-4F7C-8678-A98224309C70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2D5-E042-410D-BFA0-1F8C5E797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5039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56612-817F-4F7C-8678-A98224309C70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2D5-E042-410D-BFA0-1F8C5E797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0939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56612-817F-4F7C-8678-A98224309C70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2D5-E042-410D-BFA0-1F8C5E797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083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56612-817F-4F7C-8678-A98224309C70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2D5-E042-410D-BFA0-1F8C5E797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501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56612-817F-4F7C-8678-A98224309C70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2D5-E042-410D-BFA0-1F8C5E797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3914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56612-817F-4F7C-8678-A98224309C70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2D5-E042-410D-BFA0-1F8C5E797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0775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56612-817F-4F7C-8678-A98224309C70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2D5-E042-410D-BFA0-1F8C5E797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2702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56612-817F-4F7C-8678-A98224309C70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2D5-E042-410D-BFA0-1F8C5E797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4589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56612-817F-4F7C-8678-A98224309C70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4D72D5-E042-410D-BFA0-1F8C5E797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3618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105808" y="458112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en-US" b="1" dirty="0">
              <a:solidFill>
                <a:srgbClr val="92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84786" y="116632"/>
            <a:ext cx="8784976" cy="53881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2400" b="1" i="1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Technology In Later Life (TILL) Project </a:t>
            </a:r>
          </a:p>
          <a:p>
            <a:pPr marL="342900" indent="-342900" algn="ctr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1600" b="1" i="1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Are you a user of a PC, mobile telephone, the Internet, social media sites (e.g. Facebook) or do you play video games? </a:t>
            </a:r>
          </a:p>
          <a:p>
            <a:pPr marL="342900" indent="-342900" algn="ctr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1600" b="1" i="1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Do </a:t>
            </a:r>
            <a:r>
              <a:rPr lang="en-US" sz="1600" b="1" i="1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you </a:t>
            </a:r>
            <a:r>
              <a:rPr lang="en-US" sz="1600" b="1" i="1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record data </a:t>
            </a:r>
            <a:r>
              <a:rPr lang="en-US" sz="1600" b="1" i="1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about your daily </a:t>
            </a:r>
            <a:r>
              <a:rPr lang="en-US" sz="1600" b="1" i="1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activities (e.g. medication use/petrol consumption)?</a:t>
            </a:r>
            <a:r>
              <a:rPr lang="en-US" sz="1600" b="1" i="1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 </a:t>
            </a:r>
            <a:endParaRPr lang="en-US" sz="1600" b="1" i="1" dirty="0" smtClean="0">
              <a:solidFill>
                <a:schemeClr val="tx2"/>
              </a:solidFill>
              <a:latin typeface="Trebuchet MS"/>
              <a:ea typeface="Calibri"/>
              <a:cs typeface="Times New Roman"/>
            </a:endParaRPr>
          </a:p>
          <a:p>
            <a:pPr marL="342900" indent="-342900" algn="ctr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1600" b="1" i="1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Do </a:t>
            </a:r>
            <a:r>
              <a:rPr lang="en-US" sz="1600" b="1" i="1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you use pen/paper or a digital device such as Fitbit or Jawbone to </a:t>
            </a:r>
            <a:r>
              <a:rPr lang="en-US" sz="1600" b="1" i="1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record your </a:t>
            </a:r>
            <a:r>
              <a:rPr lang="en-US" sz="1600" b="1" i="1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daily </a:t>
            </a:r>
            <a:r>
              <a:rPr lang="en-US" sz="1600" b="1" i="1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activities?</a:t>
            </a:r>
          </a:p>
          <a:p>
            <a:pPr marL="342900" indent="-342900" algn="ctr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1600" b="1" i="1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Do </a:t>
            </a:r>
            <a:r>
              <a:rPr lang="en-US" sz="1600" b="1" i="1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you share your recorded daily activities with anyone (e.g. friends, family, or support networks</a:t>
            </a:r>
            <a:r>
              <a:rPr lang="en-US" sz="1600" b="1" i="1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)?</a:t>
            </a:r>
          </a:p>
          <a:p>
            <a:pPr marL="179705" marR="179705" algn="ctr">
              <a:lnSpc>
                <a:spcPct val="150000"/>
              </a:lnSpc>
              <a:spcAft>
                <a:spcPts val="1000"/>
              </a:spcAft>
            </a:pPr>
            <a:r>
              <a:rPr lang="en-US" sz="1600" b="1" i="1" dirty="0" smtClean="0">
                <a:solidFill>
                  <a:srgbClr val="FF0000"/>
                </a:solidFill>
                <a:latin typeface="Trebuchet MS"/>
                <a:ea typeface="Calibri"/>
                <a:cs typeface="Times New Roman"/>
              </a:rPr>
              <a:t>If you answered YES to any of the above questions we want to hear from you!!</a:t>
            </a:r>
            <a:endParaRPr lang="en-US" sz="1600" b="1" i="1" dirty="0">
              <a:solidFill>
                <a:srgbClr val="FF0000"/>
              </a:solidFill>
              <a:latin typeface="Trebuchet MS"/>
              <a:ea typeface="Calibri"/>
              <a:cs typeface="Times New Roman"/>
            </a:endParaRPr>
          </a:p>
          <a:p>
            <a:pPr marL="179705" marR="179705" algn="ctr">
              <a:lnSpc>
                <a:spcPct val="150000"/>
              </a:lnSpc>
              <a:spcAft>
                <a:spcPts val="1000"/>
              </a:spcAft>
            </a:pPr>
            <a:r>
              <a:rPr lang="en-US" sz="1400" b="1" u="sng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T</a:t>
            </a:r>
            <a:r>
              <a:rPr lang="en-US" sz="1400" b="1" u="sng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he Till Project </a:t>
            </a:r>
            <a:r>
              <a:rPr lang="en-US" sz="1400" b="1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is led by the Open University (OU) in the UK &amp; examines </a:t>
            </a:r>
            <a:r>
              <a:rPr lang="en-US" sz="1400" b="1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the </a:t>
            </a:r>
            <a:r>
              <a:rPr lang="en-US" sz="1400" b="1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use of technologies in the 21</a:t>
            </a:r>
            <a:r>
              <a:rPr lang="en-US" sz="1400" b="1" baseline="30000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st</a:t>
            </a:r>
            <a:r>
              <a:rPr lang="en-US" sz="1400" b="1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 Century &amp; the management </a:t>
            </a:r>
            <a:r>
              <a:rPr lang="en-US" sz="1400" b="1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of personal activities from </a:t>
            </a:r>
            <a:r>
              <a:rPr lang="en-US" sz="1400" b="1" i="1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photographs, holidays, experiences to health and </a:t>
            </a:r>
            <a:r>
              <a:rPr lang="en-US" sz="1400" b="1" i="1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fitness</a:t>
            </a:r>
            <a:r>
              <a:rPr lang="en-US" sz="1400" b="1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 </a:t>
            </a:r>
            <a:r>
              <a:rPr lang="en-US" sz="1400" b="1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by adults aged 70+ years</a:t>
            </a:r>
          </a:p>
          <a:p>
            <a:pPr marL="179705" marR="179705" algn="ctr">
              <a:lnSpc>
                <a:spcPct val="150000"/>
              </a:lnSpc>
              <a:spcAft>
                <a:spcPts val="1000"/>
              </a:spcAft>
            </a:pPr>
            <a:r>
              <a:rPr lang="en-GB" sz="1600" b="1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To sign up </a:t>
            </a:r>
            <a:r>
              <a:rPr lang="en-GB" sz="1600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please </a:t>
            </a:r>
            <a:r>
              <a:rPr lang="en-GB" sz="1600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contact </a:t>
            </a:r>
            <a:r>
              <a:rPr lang="en-GB" sz="1600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01908 557889</a:t>
            </a:r>
            <a:endParaRPr lang="en-GB" sz="1050" dirty="0">
              <a:solidFill>
                <a:schemeClr val="tx2"/>
              </a:solidFill>
              <a:ea typeface="Calibri"/>
              <a:cs typeface="Times New Roman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373" y="5707315"/>
            <a:ext cx="1709408" cy="1024044"/>
          </a:xfrm>
          <a:prstGeom prst="rect">
            <a:avLst/>
          </a:prstGeom>
          <a:solidFill>
            <a:schemeClr val="accent1">
              <a:alpha val="61000"/>
            </a:schemeClr>
          </a:solidFill>
          <a:ln>
            <a:noFill/>
          </a:ln>
          <a:effectLst/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5709858"/>
            <a:ext cx="2096851" cy="102404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6680" y="5612684"/>
            <a:ext cx="1693752" cy="121330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5499366"/>
            <a:ext cx="1512168" cy="1296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142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571</TotalTime>
  <Words>52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The Open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Keith.Spiller</dc:creator>
  <cp:lastModifiedBy>Hannah Martson</cp:lastModifiedBy>
  <cp:revision>21</cp:revision>
  <cp:lastPrinted>2015-04-09T07:45:14Z</cp:lastPrinted>
  <dcterms:created xsi:type="dcterms:W3CDTF">2015-04-09T06:51:13Z</dcterms:created>
  <dcterms:modified xsi:type="dcterms:W3CDTF">2015-09-15T10:13:23Z</dcterms:modified>
</cp:coreProperties>
</file>