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3" r:id="rId2"/>
    <p:sldMasterId id="2147483687" r:id="rId3"/>
  </p:sldMasterIdLst>
  <p:notesMasterIdLst>
    <p:notesMasterId r:id="rId36"/>
  </p:notesMasterIdLst>
  <p:handoutMasterIdLst>
    <p:handoutMasterId r:id="rId37"/>
  </p:handoutMasterIdLst>
  <p:sldIdLst>
    <p:sldId id="295" r:id="rId4"/>
    <p:sldId id="355" r:id="rId5"/>
    <p:sldId id="356" r:id="rId6"/>
    <p:sldId id="354" r:id="rId7"/>
    <p:sldId id="353" r:id="rId8"/>
    <p:sldId id="322" r:id="rId9"/>
    <p:sldId id="321" r:id="rId10"/>
    <p:sldId id="329" r:id="rId11"/>
    <p:sldId id="325" r:id="rId12"/>
    <p:sldId id="327" r:id="rId13"/>
    <p:sldId id="326" r:id="rId14"/>
    <p:sldId id="336" r:id="rId15"/>
    <p:sldId id="337" r:id="rId16"/>
    <p:sldId id="334" r:id="rId17"/>
    <p:sldId id="335" r:id="rId18"/>
    <p:sldId id="338" r:id="rId19"/>
    <p:sldId id="330" r:id="rId20"/>
    <p:sldId id="331" r:id="rId21"/>
    <p:sldId id="332" r:id="rId22"/>
    <p:sldId id="344" r:id="rId23"/>
    <p:sldId id="345" r:id="rId24"/>
    <p:sldId id="343" r:id="rId25"/>
    <p:sldId id="342" r:id="rId26"/>
    <p:sldId id="347" r:id="rId27"/>
    <p:sldId id="339" r:id="rId28"/>
    <p:sldId id="346" r:id="rId29"/>
    <p:sldId id="348" r:id="rId30"/>
    <p:sldId id="350" r:id="rId31"/>
    <p:sldId id="349" r:id="rId32"/>
    <p:sldId id="351" r:id="rId33"/>
    <p:sldId id="352" r:id="rId34"/>
    <p:sldId id="302" r:id="rId3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nnah" initials="h" lastIdx="2" clrIdx="0"/>
  <p:cmAuthor id="1" name="MUSSELWHITE C.B.A." initials="MC"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A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3" autoAdjust="0"/>
    <p:restoredTop sz="90887" autoAdjust="0"/>
  </p:normalViewPr>
  <p:slideViewPr>
    <p:cSldViewPr>
      <p:cViewPr>
        <p:scale>
          <a:sx n="60" d="100"/>
          <a:sy n="60" d="100"/>
        </p:scale>
        <p:origin x="-498" y="-5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B112F6-B8FA-463A-8B82-8DAD179687EB}" type="doc">
      <dgm:prSet loTypeId="urn:microsoft.com/office/officeart/2005/8/layout/target3" loCatId="list" qsTypeId="urn:microsoft.com/office/officeart/2005/8/quickstyle/3d4" qsCatId="3D" csTypeId="urn:microsoft.com/office/officeart/2005/8/colors/colorful5" csCatId="colorful" phldr="1"/>
      <dgm:spPr/>
      <dgm:t>
        <a:bodyPr/>
        <a:lstStyle/>
        <a:p>
          <a:endParaRPr lang="en-GB"/>
        </a:p>
      </dgm:t>
    </dgm:pt>
    <dgm:pt modelId="{C0E3BABA-C517-4DA7-8229-F27C3167688A}">
      <dgm:prSet phldrT="[Text]"/>
      <dgm:spPr/>
      <dgm:t>
        <a:bodyPr/>
        <a:lstStyle/>
        <a:p>
          <a:r>
            <a:rPr lang="en-GB" b="1" dirty="0" smtClean="0">
              <a:latin typeface="Calibri" panose="020F0502020204030204" pitchFamily="34" charset="0"/>
            </a:rPr>
            <a:t>Staying connected</a:t>
          </a:r>
          <a:endParaRPr lang="en-GB" b="1" dirty="0">
            <a:latin typeface="Calibri" panose="020F0502020204030204" pitchFamily="34" charset="0"/>
          </a:endParaRPr>
        </a:p>
      </dgm:t>
    </dgm:pt>
    <dgm:pt modelId="{47745D9E-F490-4EB2-8DF0-BB8596ED1347}" type="parTrans" cxnId="{5E808A8B-DA89-44DB-AF15-4ADF86A7BC31}">
      <dgm:prSet/>
      <dgm:spPr/>
      <dgm:t>
        <a:bodyPr/>
        <a:lstStyle/>
        <a:p>
          <a:endParaRPr lang="en-GB"/>
        </a:p>
      </dgm:t>
    </dgm:pt>
    <dgm:pt modelId="{6E04A441-C767-49B8-A4BD-71BB8809D1B0}" type="sibTrans" cxnId="{5E808A8B-DA89-44DB-AF15-4ADF86A7BC31}">
      <dgm:prSet/>
      <dgm:spPr/>
      <dgm:t>
        <a:bodyPr/>
        <a:lstStyle/>
        <a:p>
          <a:endParaRPr lang="en-GB"/>
        </a:p>
      </dgm:t>
    </dgm:pt>
    <dgm:pt modelId="{22B2F740-A126-4419-92F4-E450D54F7406}">
      <dgm:prSet phldrT="[Text]"/>
      <dgm:spPr/>
      <dgm:t>
        <a:bodyPr/>
        <a:lstStyle/>
        <a:p>
          <a:r>
            <a:rPr lang="en-GB" dirty="0" smtClean="0">
              <a:latin typeface="Calibri" panose="020F0502020204030204" pitchFamily="34" charset="0"/>
            </a:rPr>
            <a:t>Social media</a:t>
          </a:r>
          <a:endParaRPr lang="en-GB" dirty="0">
            <a:latin typeface="Calibri" panose="020F0502020204030204" pitchFamily="34" charset="0"/>
          </a:endParaRPr>
        </a:p>
      </dgm:t>
    </dgm:pt>
    <dgm:pt modelId="{3CA3AED1-E1A4-4415-9CFA-466F7E8B4128}" type="parTrans" cxnId="{0E97EEDC-AAD0-4D4F-B222-0BC8F898FEFE}">
      <dgm:prSet/>
      <dgm:spPr/>
      <dgm:t>
        <a:bodyPr/>
        <a:lstStyle/>
        <a:p>
          <a:endParaRPr lang="en-GB"/>
        </a:p>
      </dgm:t>
    </dgm:pt>
    <dgm:pt modelId="{32401458-ED3A-46FF-9A0A-406C5BBBFE6E}" type="sibTrans" cxnId="{0E97EEDC-AAD0-4D4F-B222-0BC8F898FEFE}">
      <dgm:prSet/>
      <dgm:spPr/>
      <dgm:t>
        <a:bodyPr/>
        <a:lstStyle/>
        <a:p>
          <a:endParaRPr lang="en-GB"/>
        </a:p>
      </dgm:t>
    </dgm:pt>
    <dgm:pt modelId="{618D420C-C584-4C1D-A899-11FF68698709}">
      <dgm:prSet phldrT="[Text]"/>
      <dgm:spPr/>
      <dgm:t>
        <a:bodyPr/>
        <a:lstStyle/>
        <a:p>
          <a:r>
            <a:rPr lang="en-GB" b="1" dirty="0" smtClean="0">
              <a:latin typeface="Calibri" panose="020F0502020204030204" pitchFamily="34" charset="0"/>
            </a:rPr>
            <a:t>Promoting health and wellbeing and fun</a:t>
          </a:r>
          <a:endParaRPr lang="en-GB" b="1" dirty="0">
            <a:latin typeface="Calibri" panose="020F0502020204030204" pitchFamily="34" charset="0"/>
          </a:endParaRPr>
        </a:p>
      </dgm:t>
    </dgm:pt>
    <dgm:pt modelId="{58052886-0566-4273-898A-99E6DCA85DEC}" type="parTrans" cxnId="{17C8298F-D9D3-41F0-A4C7-7C6F545ED1F7}">
      <dgm:prSet/>
      <dgm:spPr/>
      <dgm:t>
        <a:bodyPr/>
        <a:lstStyle/>
        <a:p>
          <a:endParaRPr lang="en-GB"/>
        </a:p>
      </dgm:t>
    </dgm:pt>
    <dgm:pt modelId="{1A997BA0-F29E-409D-B320-C51FE8326F19}" type="sibTrans" cxnId="{17C8298F-D9D3-41F0-A4C7-7C6F545ED1F7}">
      <dgm:prSet/>
      <dgm:spPr/>
      <dgm:t>
        <a:bodyPr/>
        <a:lstStyle/>
        <a:p>
          <a:endParaRPr lang="en-GB"/>
        </a:p>
      </dgm:t>
    </dgm:pt>
    <dgm:pt modelId="{926747CD-7886-40C8-BB62-417AE479A57D}">
      <dgm:prSet phldrT="[Text]"/>
      <dgm:spPr/>
      <dgm:t>
        <a:bodyPr/>
        <a:lstStyle/>
        <a:p>
          <a:r>
            <a:rPr lang="en-GB" dirty="0" smtClean="0">
              <a:latin typeface="Calibri" panose="020F0502020204030204" pitchFamily="34" charset="0"/>
            </a:rPr>
            <a:t>Games</a:t>
          </a:r>
          <a:endParaRPr lang="en-GB" dirty="0">
            <a:latin typeface="Calibri" panose="020F0502020204030204" pitchFamily="34" charset="0"/>
          </a:endParaRPr>
        </a:p>
      </dgm:t>
    </dgm:pt>
    <dgm:pt modelId="{FC8D8DC3-FBB4-44A6-9174-CAFB840B5DDC}" type="parTrans" cxnId="{B27F5F1D-F240-4D20-8D80-6838A868A8AE}">
      <dgm:prSet/>
      <dgm:spPr/>
      <dgm:t>
        <a:bodyPr/>
        <a:lstStyle/>
        <a:p>
          <a:endParaRPr lang="en-GB"/>
        </a:p>
      </dgm:t>
    </dgm:pt>
    <dgm:pt modelId="{65AA8A07-0D44-42CE-A453-B60D3ED50A09}" type="sibTrans" cxnId="{B27F5F1D-F240-4D20-8D80-6838A868A8AE}">
      <dgm:prSet/>
      <dgm:spPr/>
      <dgm:t>
        <a:bodyPr/>
        <a:lstStyle/>
        <a:p>
          <a:endParaRPr lang="en-GB"/>
        </a:p>
      </dgm:t>
    </dgm:pt>
    <dgm:pt modelId="{62EFD180-A5C2-4933-BF4D-AC807D71BCA8}">
      <dgm:prSet phldrT="[Text]"/>
      <dgm:spPr/>
      <dgm:t>
        <a:bodyPr/>
        <a:lstStyle/>
        <a:p>
          <a:r>
            <a:rPr lang="en-GB" b="1" dirty="0" smtClean="0">
              <a:latin typeface="Calibri" panose="020F0502020204030204" pitchFamily="34" charset="0"/>
            </a:rPr>
            <a:t>Monitoring and advising health and wellbeing</a:t>
          </a:r>
          <a:endParaRPr lang="en-GB" b="1" dirty="0">
            <a:latin typeface="Calibri" panose="020F0502020204030204" pitchFamily="34" charset="0"/>
          </a:endParaRPr>
        </a:p>
      </dgm:t>
    </dgm:pt>
    <dgm:pt modelId="{684CE160-6A5F-490E-96D4-8E29CFFD259A}" type="parTrans" cxnId="{436D54D4-B39E-42BA-862A-3EB6CA7EEB65}">
      <dgm:prSet/>
      <dgm:spPr/>
      <dgm:t>
        <a:bodyPr/>
        <a:lstStyle/>
        <a:p>
          <a:endParaRPr lang="en-GB"/>
        </a:p>
      </dgm:t>
    </dgm:pt>
    <dgm:pt modelId="{B2AED0F8-03C7-463E-A7AF-51555E8D6AAB}" type="sibTrans" cxnId="{436D54D4-B39E-42BA-862A-3EB6CA7EEB65}">
      <dgm:prSet/>
      <dgm:spPr/>
      <dgm:t>
        <a:bodyPr/>
        <a:lstStyle/>
        <a:p>
          <a:endParaRPr lang="en-GB"/>
        </a:p>
      </dgm:t>
    </dgm:pt>
    <dgm:pt modelId="{FD360C96-0E87-437A-B23E-0933ACFAF529}">
      <dgm:prSet phldrT="[Text]"/>
      <dgm:spPr/>
      <dgm:t>
        <a:bodyPr/>
        <a:lstStyle/>
        <a:p>
          <a:r>
            <a:rPr lang="en-GB" dirty="0" smtClean="0">
              <a:latin typeface="Calibri" panose="020F0502020204030204" pitchFamily="34" charset="0"/>
            </a:rPr>
            <a:t>E-health</a:t>
          </a:r>
          <a:endParaRPr lang="en-GB" dirty="0">
            <a:latin typeface="Calibri" panose="020F0502020204030204" pitchFamily="34" charset="0"/>
          </a:endParaRPr>
        </a:p>
      </dgm:t>
    </dgm:pt>
    <dgm:pt modelId="{AD817795-FFC0-4C6A-B60E-57C1BFC0B030}" type="parTrans" cxnId="{F26B3E6F-DC23-4C35-BCD8-29AF265052B6}">
      <dgm:prSet/>
      <dgm:spPr/>
      <dgm:t>
        <a:bodyPr/>
        <a:lstStyle/>
        <a:p>
          <a:endParaRPr lang="en-GB"/>
        </a:p>
      </dgm:t>
    </dgm:pt>
    <dgm:pt modelId="{4C427333-7D04-4058-8FA7-257D70E3BEB7}" type="sibTrans" cxnId="{F26B3E6F-DC23-4C35-BCD8-29AF265052B6}">
      <dgm:prSet/>
      <dgm:spPr/>
      <dgm:t>
        <a:bodyPr/>
        <a:lstStyle/>
        <a:p>
          <a:endParaRPr lang="en-GB"/>
        </a:p>
      </dgm:t>
    </dgm:pt>
    <dgm:pt modelId="{2AEB9175-7A14-49B8-B304-55DB1E77D493}">
      <dgm:prSet phldrT="[Text]"/>
      <dgm:spPr/>
      <dgm:t>
        <a:bodyPr/>
        <a:lstStyle/>
        <a:p>
          <a:r>
            <a:rPr lang="en-GB" dirty="0" smtClean="0">
              <a:latin typeface="Calibri" panose="020F0502020204030204" pitchFamily="34" charset="0"/>
            </a:rPr>
            <a:t>Reducing need for travel</a:t>
          </a:r>
          <a:endParaRPr lang="en-GB" dirty="0">
            <a:latin typeface="Calibri" panose="020F0502020204030204" pitchFamily="34" charset="0"/>
          </a:endParaRPr>
        </a:p>
      </dgm:t>
    </dgm:pt>
    <dgm:pt modelId="{6EE983FE-EB1D-4C8D-AB4E-0BC6AEF2A110}" type="parTrans" cxnId="{6FD5C7A7-F50C-4A84-A0B6-EF4BB23DC172}">
      <dgm:prSet/>
      <dgm:spPr/>
      <dgm:t>
        <a:bodyPr/>
        <a:lstStyle/>
        <a:p>
          <a:endParaRPr lang="en-GB"/>
        </a:p>
      </dgm:t>
    </dgm:pt>
    <dgm:pt modelId="{DC283446-B3D1-4A29-A7FF-C2A72C2CAA5D}" type="sibTrans" cxnId="{6FD5C7A7-F50C-4A84-A0B6-EF4BB23DC172}">
      <dgm:prSet/>
      <dgm:spPr/>
      <dgm:t>
        <a:bodyPr/>
        <a:lstStyle/>
        <a:p>
          <a:endParaRPr lang="en-GB"/>
        </a:p>
      </dgm:t>
    </dgm:pt>
    <dgm:pt modelId="{137B7CC4-5E00-4D61-BCA9-310A9FCEBF1C}">
      <dgm:prSet phldrT="[Text]"/>
      <dgm:spPr/>
      <dgm:t>
        <a:bodyPr/>
        <a:lstStyle/>
        <a:p>
          <a:r>
            <a:rPr lang="en-GB" dirty="0" smtClean="0">
              <a:latin typeface="Calibri" panose="020F0502020204030204" pitchFamily="34" charset="0"/>
            </a:rPr>
            <a:t>Online shopping</a:t>
          </a:r>
          <a:endParaRPr lang="en-GB" dirty="0">
            <a:latin typeface="Calibri" panose="020F0502020204030204" pitchFamily="34" charset="0"/>
          </a:endParaRPr>
        </a:p>
      </dgm:t>
    </dgm:pt>
    <dgm:pt modelId="{3CB812D9-0933-4255-8C44-82330A25807F}" type="parTrans" cxnId="{FBF3BE52-C4FE-4385-9B4A-CCF3B7476134}">
      <dgm:prSet/>
      <dgm:spPr/>
      <dgm:t>
        <a:bodyPr/>
        <a:lstStyle/>
        <a:p>
          <a:endParaRPr lang="en-GB"/>
        </a:p>
      </dgm:t>
    </dgm:pt>
    <dgm:pt modelId="{B74E92DF-F92A-49F8-A0B3-E791B9A29733}" type="sibTrans" cxnId="{FBF3BE52-C4FE-4385-9B4A-CCF3B7476134}">
      <dgm:prSet/>
      <dgm:spPr/>
      <dgm:t>
        <a:bodyPr/>
        <a:lstStyle/>
        <a:p>
          <a:endParaRPr lang="en-GB"/>
        </a:p>
      </dgm:t>
    </dgm:pt>
    <dgm:pt modelId="{3B90C6F7-DAFA-4B44-B1E0-DD4C52C7EA66}">
      <dgm:prSet phldrT="[Text]"/>
      <dgm:spPr/>
      <dgm:t>
        <a:bodyPr/>
        <a:lstStyle/>
        <a:p>
          <a:r>
            <a:rPr lang="en-GB" dirty="0" smtClean="0">
              <a:latin typeface="Calibri" panose="020F0502020204030204" pitchFamily="34" charset="0"/>
            </a:rPr>
            <a:t>Webcams</a:t>
          </a:r>
          <a:endParaRPr lang="en-GB" dirty="0">
            <a:latin typeface="Calibri" panose="020F0502020204030204" pitchFamily="34" charset="0"/>
          </a:endParaRPr>
        </a:p>
      </dgm:t>
    </dgm:pt>
    <dgm:pt modelId="{C0B378B6-673F-422F-893D-72650F0E23F6}" type="parTrans" cxnId="{789BF795-CCE8-491A-8385-98F1706D4652}">
      <dgm:prSet/>
      <dgm:spPr/>
      <dgm:t>
        <a:bodyPr/>
        <a:lstStyle/>
        <a:p>
          <a:endParaRPr lang="en-GB"/>
        </a:p>
      </dgm:t>
    </dgm:pt>
    <dgm:pt modelId="{9E52FDD4-EA1E-4F77-816B-9D210A54B71B}" type="sibTrans" cxnId="{789BF795-CCE8-491A-8385-98F1706D4652}">
      <dgm:prSet/>
      <dgm:spPr/>
      <dgm:t>
        <a:bodyPr/>
        <a:lstStyle/>
        <a:p>
          <a:endParaRPr lang="en-GB"/>
        </a:p>
      </dgm:t>
    </dgm:pt>
    <dgm:pt modelId="{BEEDBBA9-F6C7-48CD-9430-BCDBEBC0C1E4}">
      <dgm:prSet phldrT="[Text]"/>
      <dgm:spPr/>
      <dgm:t>
        <a:bodyPr/>
        <a:lstStyle/>
        <a:p>
          <a:r>
            <a:rPr lang="en-GB" dirty="0" err="1" smtClean="0">
              <a:latin typeface="Calibri" panose="020F0502020204030204" pitchFamily="34" charset="0"/>
            </a:rPr>
            <a:t>Wearables</a:t>
          </a:r>
          <a:endParaRPr lang="en-GB" dirty="0">
            <a:latin typeface="Calibri" panose="020F0502020204030204" pitchFamily="34" charset="0"/>
          </a:endParaRPr>
        </a:p>
      </dgm:t>
    </dgm:pt>
    <dgm:pt modelId="{6F4D7D8A-C88C-4AED-AE5B-EFD491054916}" type="parTrans" cxnId="{1CF82AEA-9160-4C6A-A938-204782C167CB}">
      <dgm:prSet/>
      <dgm:spPr/>
      <dgm:t>
        <a:bodyPr/>
        <a:lstStyle/>
        <a:p>
          <a:endParaRPr lang="en-GB"/>
        </a:p>
      </dgm:t>
    </dgm:pt>
    <dgm:pt modelId="{FD013E01-EC1A-47BB-B54A-083D919F8A4D}" type="sibTrans" cxnId="{1CF82AEA-9160-4C6A-A938-204782C167CB}">
      <dgm:prSet/>
      <dgm:spPr/>
      <dgm:t>
        <a:bodyPr/>
        <a:lstStyle/>
        <a:p>
          <a:endParaRPr lang="en-GB"/>
        </a:p>
      </dgm:t>
    </dgm:pt>
    <dgm:pt modelId="{A66F66F6-943D-4C4A-9593-5356098F16E5}" type="pres">
      <dgm:prSet presAssocID="{74B112F6-B8FA-463A-8B82-8DAD179687EB}" presName="Name0" presStyleCnt="0">
        <dgm:presLayoutVars>
          <dgm:chMax val="7"/>
          <dgm:dir/>
          <dgm:animLvl val="lvl"/>
          <dgm:resizeHandles val="exact"/>
        </dgm:presLayoutVars>
      </dgm:prSet>
      <dgm:spPr/>
      <dgm:t>
        <a:bodyPr/>
        <a:lstStyle/>
        <a:p>
          <a:endParaRPr lang="en-GB"/>
        </a:p>
      </dgm:t>
    </dgm:pt>
    <dgm:pt modelId="{065858A6-D173-48D3-AAAD-34BF54980919}" type="pres">
      <dgm:prSet presAssocID="{C0E3BABA-C517-4DA7-8229-F27C3167688A}" presName="circle1" presStyleLbl="node1" presStyleIdx="0" presStyleCnt="4"/>
      <dgm:spPr/>
    </dgm:pt>
    <dgm:pt modelId="{70A59874-3389-4494-A617-9039985C5F8E}" type="pres">
      <dgm:prSet presAssocID="{C0E3BABA-C517-4DA7-8229-F27C3167688A}" presName="space" presStyleCnt="0"/>
      <dgm:spPr/>
    </dgm:pt>
    <dgm:pt modelId="{AD84CC5F-A988-4AB5-A525-46CDABA34195}" type="pres">
      <dgm:prSet presAssocID="{C0E3BABA-C517-4DA7-8229-F27C3167688A}" presName="rect1" presStyleLbl="alignAcc1" presStyleIdx="0" presStyleCnt="4"/>
      <dgm:spPr/>
      <dgm:t>
        <a:bodyPr/>
        <a:lstStyle/>
        <a:p>
          <a:endParaRPr lang="en-GB"/>
        </a:p>
      </dgm:t>
    </dgm:pt>
    <dgm:pt modelId="{345950AB-2962-42AD-87C3-705B8E400F38}" type="pres">
      <dgm:prSet presAssocID="{618D420C-C584-4C1D-A899-11FF68698709}" presName="vertSpace2" presStyleLbl="node1" presStyleIdx="0" presStyleCnt="4"/>
      <dgm:spPr/>
    </dgm:pt>
    <dgm:pt modelId="{162EBD1B-9AA6-4F4F-B85A-F14B029A4A74}" type="pres">
      <dgm:prSet presAssocID="{618D420C-C584-4C1D-A899-11FF68698709}" presName="circle2" presStyleLbl="node1" presStyleIdx="1" presStyleCnt="4"/>
      <dgm:spPr/>
    </dgm:pt>
    <dgm:pt modelId="{E475681C-2E06-4B89-AEAE-4600C35C41CB}" type="pres">
      <dgm:prSet presAssocID="{618D420C-C584-4C1D-A899-11FF68698709}" presName="rect2" presStyleLbl="alignAcc1" presStyleIdx="1" presStyleCnt="4"/>
      <dgm:spPr/>
      <dgm:t>
        <a:bodyPr/>
        <a:lstStyle/>
        <a:p>
          <a:endParaRPr lang="en-GB"/>
        </a:p>
      </dgm:t>
    </dgm:pt>
    <dgm:pt modelId="{6D5CEF33-C3F1-4599-A277-9275E7C6FD92}" type="pres">
      <dgm:prSet presAssocID="{62EFD180-A5C2-4933-BF4D-AC807D71BCA8}" presName="vertSpace3" presStyleLbl="node1" presStyleIdx="1" presStyleCnt="4"/>
      <dgm:spPr/>
    </dgm:pt>
    <dgm:pt modelId="{02EA0F29-5A44-4B34-BD11-89F014CF83A3}" type="pres">
      <dgm:prSet presAssocID="{62EFD180-A5C2-4933-BF4D-AC807D71BCA8}" presName="circle3" presStyleLbl="node1" presStyleIdx="2" presStyleCnt="4"/>
      <dgm:spPr/>
    </dgm:pt>
    <dgm:pt modelId="{9E296F99-2898-4161-9B93-7D01B760E120}" type="pres">
      <dgm:prSet presAssocID="{62EFD180-A5C2-4933-BF4D-AC807D71BCA8}" presName="rect3" presStyleLbl="alignAcc1" presStyleIdx="2" presStyleCnt="4"/>
      <dgm:spPr/>
      <dgm:t>
        <a:bodyPr/>
        <a:lstStyle/>
        <a:p>
          <a:endParaRPr lang="en-GB"/>
        </a:p>
      </dgm:t>
    </dgm:pt>
    <dgm:pt modelId="{A05F2E73-1EC4-4BA3-88CE-49DE3649F80F}" type="pres">
      <dgm:prSet presAssocID="{2AEB9175-7A14-49B8-B304-55DB1E77D493}" presName="vertSpace4" presStyleLbl="node1" presStyleIdx="2" presStyleCnt="4"/>
      <dgm:spPr/>
    </dgm:pt>
    <dgm:pt modelId="{E72090AC-DC57-48C5-A180-13CDAFD0DEEB}" type="pres">
      <dgm:prSet presAssocID="{2AEB9175-7A14-49B8-B304-55DB1E77D493}" presName="circle4" presStyleLbl="node1" presStyleIdx="3" presStyleCnt="4"/>
      <dgm:spPr/>
    </dgm:pt>
    <dgm:pt modelId="{9408F93E-3DD6-4C68-9CE2-A0869AC31FFC}" type="pres">
      <dgm:prSet presAssocID="{2AEB9175-7A14-49B8-B304-55DB1E77D493}" presName="rect4" presStyleLbl="alignAcc1" presStyleIdx="3" presStyleCnt="4" custLinFactNeighborX="541" custLinFactNeighborY="-543"/>
      <dgm:spPr/>
      <dgm:t>
        <a:bodyPr/>
        <a:lstStyle/>
        <a:p>
          <a:endParaRPr lang="en-GB"/>
        </a:p>
      </dgm:t>
    </dgm:pt>
    <dgm:pt modelId="{4B0B1FA6-34FC-46D1-8CCC-3402F94CFEDA}" type="pres">
      <dgm:prSet presAssocID="{C0E3BABA-C517-4DA7-8229-F27C3167688A}" presName="rect1ParTx" presStyleLbl="alignAcc1" presStyleIdx="3" presStyleCnt="4">
        <dgm:presLayoutVars>
          <dgm:chMax val="1"/>
          <dgm:bulletEnabled val="1"/>
        </dgm:presLayoutVars>
      </dgm:prSet>
      <dgm:spPr/>
      <dgm:t>
        <a:bodyPr/>
        <a:lstStyle/>
        <a:p>
          <a:endParaRPr lang="en-GB"/>
        </a:p>
      </dgm:t>
    </dgm:pt>
    <dgm:pt modelId="{B74ADB03-F3E1-4C6C-AB05-3EE5B77FB529}" type="pres">
      <dgm:prSet presAssocID="{C0E3BABA-C517-4DA7-8229-F27C3167688A}" presName="rect1ChTx" presStyleLbl="alignAcc1" presStyleIdx="3" presStyleCnt="4">
        <dgm:presLayoutVars>
          <dgm:bulletEnabled val="1"/>
        </dgm:presLayoutVars>
      </dgm:prSet>
      <dgm:spPr/>
      <dgm:t>
        <a:bodyPr/>
        <a:lstStyle/>
        <a:p>
          <a:endParaRPr lang="en-GB"/>
        </a:p>
      </dgm:t>
    </dgm:pt>
    <dgm:pt modelId="{B4D9274E-B44E-4609-91E3-7194685366F3}" type="pres">
      <dgm:prSet presAssocID="{618D420C-C584-4C1D-A899-11FF68698709}" presName="rect2ParTx" presStyleLbl="alignAcc1" presStyleIdx="3" presStyleCnt="4">
        <dgm:presLayoutVars>
          <dgm:chMax val="1"/>
          <dgm:bulletEnabled val="1"/>
        </dgm:presLayoutVars>
      </dgm:prSet>
      <dgm:spPr/>
      <dgm:t>
        <a:bodyPr/>
        <a:lstStyle/>
        <a:p>
          <a:endParaRPr lang="en-GB"/>
        </a:p>
      </dgm:t>
    </dgm:pt>
    <dgm:pt modelId="{8B0B804F-19F1-43E5-848C-15E9B9442406}" type="pres">
      <dgm:prSet presAssocID="{618D420C-C584-4C1D-A899-11FF68698709}" presName="rect2ChTx" presStyleLbl="alignAcc1" presStyleIdx="3" presStyleCnt="4">
        <dgm:presLayoutVars>
          <dgm:bulletEnabled val="1"/>
        </dgm:presLayoutVars>
      </dgm:prSet>
      <dgm:spPr/>
      <dgm:t>
        <a:bodyPr/>
        <a:lstStyle/>
        <a:p>
          <a:endParaRPr lang="en-GB"/>
        </a:p>
      </dgm:t>
    </dgm:pt>
    <dgm:pt modelId="{E9FBE360-5599-4E7B-97F9-6F66006D4879}" type="pres">
      <dgm:prSet presAssocID="{62EFD180-A5C2-4933-BF4D-AC807D71BCA8}" presName="rect3ParTx" presStyleLbl="alignAcc1" presStyleIdx="3" presStyleCnt="4">
        <dgm:presLayoutVars>
          <dgm:chMax val="1"/>
          <dgm:bulletEnabled val="1"/>
        </dgm:presLayoutVars>
      </dgm:prSet>
      <dgm:spPr/>
      <dgm:t>
        <a:bodyPr/>
        <a:lstStyle/>
        <a:p>
          <a:endParaRPr lang="en-GB"/>
        </a:p>
      </dgm:t>
    </dgm:pt>
    <dgm:pt modelId="{25BC164A-435A-4B2A-AC18-F97D078903DA}" type="pres">
      <dgm:prSet presAssocID="{62EFD180-A5C2-4933-BF4D-AC807D71BCA8}" presName="rect3ChTx" presStyleLbl="alignAcc1" presStyleIdx="3" presStyleCnt="4">
        <dgm:presLayoutVars>
          <dgm:bulletEnabled val="1"/>
        </dgm:presLayoutVars>
      </dgm:prSet>
      <dgm:spPr/>
      <dgm:t>
        <a:bodyPr/>
        <a:lstStyle/>
        <a:p>
          <a:endParaRPr lang="en-GB"/>
        </a:p>
      </dgm:t>
    </dgm:pt>
    <dgm:pt modelId="{7CD0F268-36A6-43C5-8525-AE1A3380A048}" type="pres">
      <dgm:prSet presAssocID="{2AEB9175-7A14-49B8-B304-55DB1E77D493}" presName="rect4ParTx" presStyleLbl="alignAcc1" presStyleIdx="3" presStyleCnt="4">
        <dgm:presLayoutVars>
          <dgm:chMax val="1"/>
          <dgm:bulletEnabled val="1"/>
        </dgm:presLayoutVars>
      </dgm:prSet>
      <dgm:spPr/>
      <dgm:t>
        <a:bodyPr/>
        <a:lstStyle/>
        <a:p>
          <a:endParaRPr lang="en-GB"/>
        </a:p>
      </dgm:t>
    </dgm:pt>
    <dgm:pt modelId="{23460C35-556A-4D98-8CE0-82F489E37E54}" type="pres">
      <dgm:prSet presAssocID="{2AEB9175-7A14-49B8-B304-55DB1E77D493}" presName="rect4ChTx" presStyleLbl="alignAcc1" presStyleIdx="3" presStyleCnt="4">
        <dgm:presLayoutVars>
          <dgm:bulletEnabled val="1"/>
        </dgm:presLayoutVars>
      </dgm:prSet>
      <dgm:spPr/>
      <dgm:t>
        <a:bodyPr/>
        <a:lstStyle/>
        <a:p>
          <a:endParaRPr lang="en-GB"/>
        </a:p>
      </dgm:t>
    </dgm:pt>
  </dgm:ptLst>
  <dgm:cxnLst>
    <dgm:cxn modelId="{FA55F079-51B6-46B4-8EB2-B15872B7D249}" type="presOf" srcId="{62EFD180-A5C2-4933-BF4D-AC807D71BCA8}" destId="{E9FBE360-5599-4E7B-97F9-6F66006D4879}" srcOrd="1" destOrd="0" presId="urn:microsoft.com/office/officeart/2005/8/layout/target3"/>
    <dgm:cxn modelId="{789BF795-CCE8-491A-8385-98F1706D4652}" srcId="{2AEB9175-7A14-49B8-B304-55DB1E77D493}" destId="{3B90C6F7-DAFA-4B44-B1E0-DD4C52C7EA66}" srcOrd="1" destOrd="0" parTransId="{C0B378B6-673F-422F-893D-72650F0E23F6}" sibTransId="{9E52FDD4-EA1E-4F77-816B-9D210A54B71B}"/>
    <dgm:cxn modelId="{CBE95B94-BE47-44D0-BC5C-3DE454A438BA}" type="presOf" srcId="{62EFD180-A5C2-4933-BF4D-AC807D71BCA8}" destId="{9E296F99-2898-4161-9B93-7D01B760E120}" srcOrd="0" destOrd="0" presId="urn:microsoft.com/office/officeart/2005/8/layout/target3"/>
    <dgm:cxn modelId="{5E808A8B-DA89-44DB-AF15-4ADF86A7BC31}" srcId="{74B112F6-B8FA-463A-8B82-8DAD179687EB}" destId="{C0E3BABA-C517-4DA7-8229-F27C3167688A}" srcOrd="0" destOrd="0" parTransId="{47745D9E-F490-4EB2-8DF0-BB8596ED1347}" sibTransId="{6E04A441-C767-49B8-A4BD-71BB8809D1B0}"/>
    <dgm:cxn modelId="{38AC666B-8047-42D7-BBD3-93B95A013895}" type="presOf" srcId="{137B7CC4-5E00-4D61-BCA9-310A9FCEBF1C}" destId="{23460C35-556A-4D98-8CE0-82F489E37E54}" srcOrd="0" destOrd="0" presId="urn:microsoft.com/office/officeart/2005/8/layout/target3"/>
    <dgm:cxn modelId="{1CF82AEA-9160-4C6A-A938-204782C167CB}" srcId="{62EFD180-A5C2-4933-BF4D-AC807D71BCA8}" destId="{BEEDBBA9-F6C7-48CD-9430-BCDBEBC0C1E4}" srcOrd="1" destOrd="0" parTransId="{6F4D7D8A-C88C-4AED-AE5B-EFD491054916}" sibTransId="{FD013E01-EC1A-47BB-B54A-083D919F8A4D}"/>
    <dgm:cxn modelId="{38CDD470-9978-4BBC-9ADA-648EA08993E3}" type="presOf" srcId="{74B112F6-B8FA-463A-8B82-8DAD179687EB}" destId="{A66F66F6-943D-4C4A-9593-5356098F16E5}" srcOrd="0" destOrd="0" presId="urn:microsoft.com/office/officeart/2005/8/layout/target3"/>
    <dgm:cxn modelId="{93C82E90-3047-417A-8001-D832C3D23708}" type="presOf" srcId="{22B2F740-A126-4419-92F4-E450D54F7406}" destId="{B74ADB03-F3E1-4C6C-AB05-3EE5B77FB529}" srcOrd="0" destOrd="0" presId="urn:microsoft.com/office/officeart/2005/8/layout/target3"/>
    <dgm:cxn modelId="{0E97EEDC-AAD0-4D4F-B222-0BC8F898FEFE}" srcId="{C0E3BABA-C517-4DA7-8229-F27C3167688A}" destId="{22B2F740-A126-4419-92F4-E450D54F7406}" srcOrd="0" destOrd="0" parTransId="{3CA3AED1-E1A4-4415-9CFA-466F7E8B4128}" sibTransId="{32401458-ED3A-46FF-9A0A-406C5BBBFE6E}"/>
    <dgm:cxn modelId="{78AAF91A-F706-4BC6-8FFD-BD95C1C06CB3}" type="presOf" srcId="{3B90C6F7-DAFA-4B44-B1E0-DD4C52C7EA66}" destId="{23460C35-556A-4D98-8CE0-82F489E37E54}" srcOrd="0" destOrd="1" presId="urn:microsoft.com/office/officeart/2005/8/layout/target3"/>
    <dgm:cxn modelId="{8A39BBF0-F8DB-46ED-90EA-D39F0BA6288F}" type="presOf" srcId="{618D420C-C584-4C1D-A899-11FF68698709}" destId="{B4D9274E-B44E-4609-91E3-7194685366F3}" srcOrd="1" destOrd="0" presId="urn:microsoft.com/office/officeart/2005/8/layout/target3"/>
    <dgm:cxn modelId="{D401CDE9-E6D8-43EC-BA52-C5C7537ED924}" type="presOf" srcId="{2AEB9175-7A14-49B8-B304-55DB1E77D493}" destId="{9408F93E-3DD6-4C68-9CE2-A0869AC31FFC}" srcOrd="0" destOrd="0" presId="urn:microsoft.com/office/officeart/2005/8/layout/target3"/>
    <dgm:cxn modelId="{8281A696-E6E1-48EB-80DC-E2A4153E0F75}" type="presOf" srcId="{FD360C96-0E87-437A-B23E-0933ACFAF529}" destId="{25BC164A-435A-4B2A-AC18-F97D078903DA}" srcOrd="0" destOrd="0" presId="urn:microsoft.com/office/officeart/2005/8/layout/target3"/>
    <dgm:cxn modelId="{F26B3E6F-DC23-4C35-BCD8-29AF265052B6}" srcId="{62EFD180-A5C2-4933-BF4D-AC807D71BCA8}" destId="{FD360C96-0E87-437A-B23E-0933ACFAF529}" srcOrd="0" destOrd="0" parTransId="{AD817795-FFC0-4C6A-B60E-57C1BFC0B030}" sibTransId="{4C427333-7D04-4058-8FA7-257D70E3BEB7}"/>
    <dgm:cxn modelId="{86D6D192-7071-4ABB-884F-2AC9AB741509}" type="presOf" srcId="{C0E3BABA-C517-4DA7-8229-F27C3167688A}" destId="{4B0B1FA6-34FC-46D1-8CCC-3402F94CFEDA}" srcOrd="1" destOrd="0" presId="urn:microsoft.com/office/officeart/2005/8/layout/target3"/>
    <dgm:cxn modelId="{436D54D4-B39E-42BA-862A-3EB6CA7EEB65}" srcId="{74B112F6-B8FA-463A-8B82-8DAD179687EB}" destId="{62EFD180-A5C2-4933-BF4D-AC807D71BCA8}" srcOrd="2" destOrd="0" parTransId="{684CE160-6A5F-490E-96D4-8E29CFFD259A}" sibTransId="{B2AED0F8-03C7-463E-A7AF-51555E8D6AAB}"/>
    <dgm:cxn modelId="{8CF2CCF6-D168-448F-AB50-BDFB3CB7C4A7}" type="presOf" srcId="{618D420C-C584-4C1D-A899-11FF68698709}" destId="{E475681C-2E06-4B89-AEAE-4600C35C41CB}" srcOrd="0" destOrd="0" presId="urn:microsoft.com/office/officeart/2005/8/layout/target3"/>
    <dgm:cxn modelId="{17C8298F-D9D3-41F0-A4C7-7C6F545ED1F7}" srcId="{74B112F6-B8FA-463A-8B82-8DAD179687EB}" destId="{618D420C-C584-4C1D-A899-11FF68698709}" srcOrd="1" destOrd="0" parTransId="{58052886-0566-4273-898A-99E6DCA85DEC}" sibTransId="{1A997BA0-F29E-409D-B320-C51FE8326F19}"/>
    <dgm:cxn modelId="{6FD5C7A7-F50C-4A84-A0B6-EF4BB23DC172}" srcId="{74B112F6-B8FA-463A-8B82-8DAD179687EB}" destId="{2AEB9175-7A14-49B8-B304-55DB1E77D493}" srcOrd="3" destOrd="0" parTransId="{6EE983FE-EB1D-4C8D-AB4E-0BC6AEF2A110}" sibTransId="{DC283446-B3D1-4A29-A7FF-C2A72C2CAA5D}"/>
    <dgm:cxn modelId="{1C1128E8-6EEB-4DA1-A8A6-7BF73338DC4C}" type="presOf" srcId="{C0E3BABA-C517-4DA7-8229-F27C3167688A}" destId="{AD84CC5F-A988-4AB5-A525-46CDABA34195}" srcOrd="0" destOrd="0" presId="urn:microsoft.com/office/officeart/2005/8/layout/target3"/>
    <dgm:cxn modelId="{4C8AF0E8-192F-4B80-82C5-F35A0470F63E}" type="presOf" srcId="{2AEB9175-7A14-49B8-B304-55DB1E77D493}" destId="{7CD0F268-36A6-43C5-8525-AE1A3380A048}" srcOrd="1" destOrd="0" presId="urn:microsoft.com/office/officeart/2005/8/layout/target3"/>
    <dgm:cxn modelId="{B27F5F1D-F240-4D20-8D80-6838A868A8AE}" srcId="{618D420C-C584-4C1D-A899-11FF68698709}" destId="{926747CD-7886-40C8-BB62-417AE479A57D}" srcOrd="0" destOrd="0" parTransId="{FC8D8DC3-FBB4-44A6-9174-CAFB840B5DDC}" sibTransId="{65AA8A07-0D44-42CE-A453-B60D3ED50A09}"/>
    <dgm:cxn modelId="{33A5CD72-AE4B-434A-8190-77E4D9A1B793}" type="presOf" srcId="{BEEDBBA9-F6C7-48CD-9430-BCDBEBC0C1E4}" destId="{25BC164A-435A-4B2A-AC18-F97D078903DA}" srcOrd="0" destOrd="1" presId="urn:microsoft.com/office/officeart/2005/8/layout/target3"/>
    <dgm:cxn modelId="{FBF3BE52-C4FE-4385-9B4A-CCF3B7476134}" srcId="{2AEB9175-7A14-49B8-B304-55DB1E77D493}" destId="{137B7CC4-5E00-4D61-BCA9-310A9FCEBF1C}" srcOrd="0" destOrd="0" parTransId="{3CB812D9-0933-4255-8C44-82330A25807F}" sibTransId="{B74E92DF-F92A-49F8-A0B3-E791B9A29733}"/>
    <dgm:cxn modelId="{0DEA43CC-075A-4E4D-8BC3-6386DC3B4D38}" type="presOf" srcId="{926747CD-7886-40C8-BB62-417AE479A57D}" destId="{8B0B804F-19F1-43E5-848C-15E9B9442406}" srcOrd="0" destOrd="0" presId="urn:microsoft.com/office/officeart/2005/8/layout/target3"/>
    <dgm:cxn modelId="{B9CED3CE-A460-4F69-8CCD-825005B01D66}" type="presParOf" srcId="{A66F66F6-943D-4C4A-9593-5356098F16E5}" destId="{065858A6-D173-48D3-AAAD-34BF54980919}" srcOrd="0" destOrd="0" presId="urn:microsoft.com/office/officeart/2005/8/layout/target3"/>
    <dgm:cxn modelId="{09383D01-4715-4B57-A730-823AAC2DA4EE}" type="presParOf" srcId="{A66F66F6-943D-4C4A-9593-5356098F16E5}" destId="{70A59874-3389-4494-A617-9039985C5F8E}" srcOrd="1" destOrd="0" presId="urn:microsoft.com/office/officeart/2005/8/layout/target3"/>
    <dgm:cxn modelId="{629FF8A2-5C9B-423A-94E6-C6CA62D7C970}" type="presParOf" srcId="{A66F66F6-943D-4C4A-9593-5356098F16E5}" destId="{AD84CC5F-A988-4AB5-A525-46CDABA34195}" srcOrd="2" destOrd="0" presId="urn:microsoft.com/office/officeart/2005/8/layout/target3"/>
    <dgm:cxn modelId="{CC15BA2F-4886-4068-AF84-564DBA489577}" type="presParOf" srcId="{A66F66F6-943D-4C4A-9593-5356098F16E5}" destId="{345950AB-2962-42AD-87C3-705B8E400F38}" srcOrd="3" destOrd="0" presId="urn:microsoft.com/office/officeart/2005/8/layout/target3"/>
    <dgm:cxn modelId="{9A664174-0B7F-4B97-A4C2-AA5432CD1EB8}" type="presParOf" srcId="{A66F66F6-943D-4C4A-9593-5356098F16E5}" destId="{162EBD1B-9AA6-4F4F-B85A-F14B029A4A74}" srcOrd="4" destOrd="0" presId="urn:microsoft.com/office/officeart/2005/8/layout/target3"/>
    <dgm:cxn modelId="{BD810045-7B3F-4547-9EC3-0E32B0CB8234}" type="presParOf" srcId="{A66F66F6-943D-4C4A-9593-5356098F16E5}" destId="{E475681C-2E06-4B89-AEAE-4600C35C41CB}" srcOrd="5" destOrd="0" presId="urn:microsoft.com/office/officeart/2005/8/layout/target3"/>
    <dgm:cxn modelId="{27953C98-3C58-4D93-877F-03DB93A975B1}" type="presParOf" srcId="{A66F66F6-943D-4C4A-9593-5356098F16E5}" destId="{6D5CEF33-C3F1-4599-A277-9275E7C6FD92}" srcOrd="6" destOrd="0" presId="urn:microsoft.com/office/officeart/2005/8/layout/target3"/>
    <dgm:cxn modelId="{060E9A89-43C0-4CED-8B68-8ED519C17F38}" type="presParOf" srcId="{A66F66F6-943D-4C4A-9593-5356098F16E5}" destId="{02EA0F29-5A44-4B34-BD11-89F014CF83A3}" srcOrd="7" destOrd="0" presId="urn:microsoft.com/office/officeart/2005/8/layout/target3"/>
    <dgm:cxn modelId="{43F0D037-C86B-408C-B0BE-FC5DD2E18035}" type="presParOf" srcId="{A66F66F6-943D-4C4A-9593-5356098F16E5}" destId="{9E296F99-2898-4161-9B93-7D01B760E120}" srcOrd="8" destOrd="0" presId="urn:microsoft.com/office/officeart/2005/8/layout/target3"/>
    <dgm:cxn modelId="{134E6F84-1204-4FFC-89F3-6EF6CBE1D328}" type="presParOf" srcId="{A66F66F6-943D-4C4A-9593-5356098F16E5}" destId="{A05F2E73-1EC4-4BA3-88CE-49DE3649F80F}" srcOrd="9" destOrd="0" presId="urn:microsoft.com/office/officeart/2005/8/layout/target3"/>
    <dgm:cxn modelId="{28AB63A6-20AF-4286-B7F0-3605ECAED086}" type="presParOf" srcId="{A66F66F6-943D-4C4A-9593-5356098F16E5}" destId="{E72090AC-DC57-48C5-A180-13CDAFD0DEEB}" srcOrd="10" destOrd="0" presId="urn:microsoft.com/office/officeart/2005/8/layout/target3"/>
    <dgm:cxn modelId="{7564215C-3496-4D7F-9FB1-4A11226DF986}" type="presParOf" srcId="{A66F66F6-943D-4C4A-9593-5356098F16E5}" destId="{9408F93E-3DD6-4C68-9CE2-A0869AC31FFC}" srcOrd="11" destOrd="0" presId="urn:microsoft.com/office/officeart/2005/8/layout/target3"/>
    <dgm:cxn modelId="{FBAA9163-1AA7-410F-BB94-92218BB81F90}" type="presParOf" srcId="{A66F66F6-943D-4C4A-9593-5356098F16E5}" destId="{4B0B1FA6-34FC-46D1-8CCC-3402F94CFEDA}" srcOrd="12" destOrd="0" presId="urn:microsoft.com/office/officeart/2005/8/layout/target3"/>
    <dgm:cxn modelId="{27B9BD7B-70CA-4DE8-81E3-B650CD4B8C15}" type="presParOf" srcId="{A66F66F6-943D-4C4A-9593-5356098F16E5}" destId="{B74ADB03-F3E1-4C6C-AB05-3EE5B77FB529}" srcOrd="13" destOrd="0" presId="urn:microsoft.com/office/officeart/2005/8/layout/target3"/>
    <dgm:cxn modelId="{3B170DF5-EBA3-4930-B5F8-EFCC4A9A3078}" type="presParOf" srcId="{A66F66F6-943D-4C4A-9593-5356098F16E5}" destId="{B4D9274E-B44E-4609-91E3-7194685366F3}" srcOrd="14" destOrd="0" presId="urn:microsoft.com/office/officeart/2005/8/layout/target3"/>
    <dgm:cxn modelId="{07302572-A315-4CD3-B92F-FB020E2B3082}" type="presParOf" srcId="{A66F66F6-943D-4C4A-9593-5356098F16E5}" destId="{8B0B804F-19F1-43E5-848C-15E9B9442406}" srcOrd="15" destOrd="0" presId="urn:microsoft.com/office/officeart/2005/8/layout/target3"/>
    <dgm:cxn modelId="{D676B458-7C55-4552-A84F-E419D1E18D43}" type="presParOf" srcId="{A66F66F6-943D-4C4A-9593-5356098F16E5}" destId="{E9FBE360-5599-4E7B-97F9-6F66006D4879}" srcOrd="16" destOrd="0" presId="urn:microsoft.com/office/officeart/2005/8/layout/target3"/>
    <dgm:cxn modelId="{ED68B796-8BD1-425A-8487-5ECB598409D8}" type="presParOf" srcId="{A66F66F6-943D-4C4A-9593-5356098F16E5}" destId="{25BC164A-435A-4B2A-AC18-F97D078903DA}" srcOrd="17" destOrd="0" presId="urn:microsoft.com/office/officeart/2005/8/layout/target3"/>
    <dgm:cxn modelId="{C3EA0CCD-7DE8-4DB3-AC91-28C38E3CDEB3}" type="presParOf" srcId="{A66F66F6-943D-4C4A-9593-5356098F16E5}" destId="{7CD0F268-36A6-43C5-8525-AE1A3380A048}" srcOrd="18" destOrd="0" presId="urn:microsoft.com/office/officeart/2005/8/layout/target3"/>
    <dgm:cxn modelId="{2D66FE5B-14DC-4EE1-AF88-C12E68FB34E7}" type="presParOf" srcId="{A66F66F6-943D-4C4A-9593-5356098F16E5}" destId="{23460C35-556A-4D98-8CE0-82F489E37E54}"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5858A6-D173-48D3-AAAD-34BF54980919}">
      <dsp:nvSpPr>
        <dsp:cNvPr id="0" name=""/>
        <dsp:cNvSpPr/>
      </dsp:nvSpPr>
      <dsp:spPr>
        <a:xfrm>
          <a:off x="0" y="703922"/>
          <a:ext cx="4325410" cy="4325410"/>
        </a:xfrm>
        <a:prstGeom prst="pie">
          <a:avLst>
            <a:gd name="adj1" fmla="val 5400000"/>
            <a:gd name="adj2" fmla="val 16200000"/>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AD84CC5F-A988-4AB5-A525-46CDABA34195}">
      <dsp:nvSpPr>
        <dsp:cNvPr id="0" name=""/>
        <dsp:cNvSpPr/>
      </dsp:nvSpPr>
      <dsp:spPr>
        <a:xfrm>
          <a:off x="2162705" y="703922"/>
          <a:ext cx="5046312" cy="432541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latin typeface="Calibri" panose="020F0502020204030204" pitchFamily="34" charset="0"/>
            </a:rPr>
            <a:t>Staying connected</a:t>
          </a:r>
          <a:endParaRPr lang="en-GB" sz="1800" b="1" kern="1200" dirty="0">
            <a:latin typeface="Calibri" panose="020F0502020204030204" pitchFamily="34" charset="0"/>
          </a:endParaRPr>
        </a:p>
      </dsp:txBody>
      <dsp:txXfrm>
        <a:off x="2162705" y="703922"/>
        <a:ext cx="2523156" cy="919149"/>
      </dsp:txXfrm>
    </dsp:sp>
    <dsp:sp modelId="{162EBD1B-9AA6-4F4F-B85A-F14B029A4A74}">
      <dsp:nvSpPr>
        <dsp:cNvPr id="0" name=""/>
        <dsp:cNvSpPr/>
      </dsp:nvSpPr>
      <dsp:spPr>
        <a:xfrm>
          <a:off x="567710" y="1623072"/>
          <a:ext cx="3189990" cy="3189990"/>
        </a:xfrm>
        <a:prstGeom prst="pie">
          <a:avLst>
            <a:gd name="adj1" fmla="val 5400000"/>
            <a:gd name="adj2" fmla="val 16200000"/>
          </a:avLst>
        </a:prstGeom>
        <a:solidFill>
          <a:schemeClr val="accent5">
            <a:hueOff val="1714279"/>
            <a:satOff val="3916"/>
            <a:lumOff val="-1085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E475681C-2E06-4B89-AEAE-4600C35C41CB}">
      <dsp:nvSpPr>
        <dsp:cNvPr id="0" name=""/>
        <dsp:cNvSpPr/>
      </dsp:nvSpPr>
      <dsp:spPr>
        <a:xfrm>
          <a:off x="2162705" y="1623072"/>
          <a:ext cx="5046312" cy="3189990"/>
        </a:xfrm>
        <a:prstGeom prst="rect">
          <a:avLst/>
        </a:prstGeom>
        <a:solidFill>
          <a:schemeClr val="lt1">
            <a:alpha val="90000"/>
            <a:hueOff val="0"/>
            <a:satOff val="0"/>
            <a:lumOff val="0"/>
            <a:alphaOff val="0"/>
          </a:schemeClr>
        </a:solidFill>
        <a:ln w="9525" cap="flat" cmpd="sng" algn="ctr">
          <a:solidFill>
            <a:schemeClr val="accent5">
              <a:hueOff val="1714279"/>
              <a:satOff val="3916"/>
              <a:lumOff val="-1085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latin typeface="Calibri" panose="020F0502020204030204" pitchFamily="34" charset="0"/>
            </a:rPr>
            <a:t>Promoting health and wellbeing and fun</a:t>
          </a:r>
          <a:endParaRPr lang="en-GB" sz="1800" b="1" kern="1200" dirty="0">
            <a:latin typeface="Calibri" panose="020F0502020204030204" pitchFamily="34" charset="0"/>
          </a:endParaRPr>
        </a:p>
      </dsp:txBody>
      <dsp:txXfrm>
        <a:off x="2162705" y="1623072"/>
        <a:ext cx="2523156" cy="919149"/>
      </dsp:txXfrm>
    </dsp:sp>
    <dsp:sp modelId="{02EA0F29-5A44-4B34-BD11-89F014CF83A3}">
      <dsp:nvSpPr>
        <dsp:cNvPr id="0" name=""/>
        <dsp:cNvSpPr/>
      </dsp:nvSpPr>
      <dsp:spPr>
        <a:xfrm>
          <a:off x="1135420" y="2542222"/>
          <a:ext cx="2054570" cy="2054570"/>
        </a:xfrm>
        <a:prstGeom prst="pie">
          <a:avLst>
            <a:gd name="adj1" fmla="val 5400000"/>
            <a:gd name="adj2" fmla="val 16200000"/>
          </a:avLst>
        </a:prstGeom>
        <a:solidFill>
          <a:schemeClr val="accent5">
            <a:hueOff val="3428557"/>
            <a:satOff val="7832"/>
            <a:lumOff val="-2169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E296F99-2898-4161-9B93-7D01B760E120}">
      <dsp:nvSpPr>
        <dsp:cNvPr id="0" name=""/>
        <dsp:cNvSpPr/>
      </dsp:nvSpPr>
      <dsp:spPr>
        <a:xfrm>
          <a:off x="2162705" y="2542222"/>
          <a:ext cx="5046312" cy="2054570"/>
        </a:xfrm>
        <a:prstGeom prst="rect">
          <a:avLst/>
        </a:prstGeom>
        <a:solidFill>
          <a:schemeClr val="lt1">
            <a:alpha val="90000"/>
            <a:hueOff val="0"/>
            <a:satOff val="0"/>
            <a:lumOff val="0"/>
            <a:alphaOff val="0"/>
          </a:schemeClr>
        </a:solidFill>
        <a:ln w="9525" cap="flat" cmpd="sng" algn="ctr">
          <a:solidFill>
            <a:schemeClr val="accent5">
              <a:hueOff val="3428557"/>
              <a:satOff val="7832"/>
              <a:lumOff val="-21699"/>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latin typeface="Calibri" panose="020F0502020204030204" pitchFamily="34" charset="0"/>
            </a:rPr>
            <a:t>Monitoring and advising health and wellbeing</a:t>
          </a:r>
          <a:endParaRPr lang="en-GB" sz="1800" b="1" kern="1200" dirty="0">
            <a:latin typeface="Calibri" panose="020F0502020204030204" pitchFamily="34" charset="0"/>
          </a:endParaRPr>
        </a:p>
      </dsp:txBody>
      <dsp:txXfrm>
        <a:off x="2162705" y="2542222"/>
        <a:ext cx="2523156" cy="919149"/>
      </dsp:txXfrm>
    </dsp:sp>
    <dsp:sp modelId="{E72090AC-DC57-48C5-A180-13CDAFD0DEEB}">
      <dsp:nvSpPr>
        <dsp:cNvPr id="0" name=""/>
        <dsp:cNvSpPr/>
      </dsp:nvSpPr>
      <dsp:spPr>
        <a:xfrm>
          <a:off x="1703130" y="3461371"/>
          <a:ext cx="919149" cy="919149"/>
        </a:xfrm>
        <a:prstGeom prst="pie">
          <a:avLst>
            <a:gd name="adj1" fmla="val 5400000"/>
            <a:gd name="adj2" fmla="val 16200000"/>
          </a:avLst>
        </a:prstGeom>
        <a:solidFill>
          <a:schemeClr val="accent5">
            <a:hueOff val="5142836"/>
            <a:satOff val="11748"/>
            <a:lumOff val="-3254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408F93E-3DD6-4C68-9CE2-A0869AC31FFC}">
      <dsp:nvSpPr>
        <dsp:cNvPr id="0" name=""/>
        <dsp:cNvSpPr/>
      </dsp:nvSpPr>
      <dsp:spPr>
        <a:xfrm>
          <a:off x="2162705" y="3456381"/>
          <a:ext cx="5046312" cy="919149"/>
        </a:xfrm>
        <a:prstGeom prst="rect">
          <a:avLst/>
        </a:prstGeom>
        <a:solidFill>
          <a:schemeClr val="lt1">
            <a:alpha val="90000"/>
            <a:hueOff val="0"/>
            <a:satOff val="0"/>
            <a:lumOff val="0"/>
            <a:alphaOff val="0"/>
          </a:schemeClr>
        </a:solidFill>
        <a:ln w="9525" cap="flat" cmpd="sng" algn="ctr">
          <a:solidFill>
            <a:schemeClr val="accent5">
              <a:hueOff val="5142836"/>
              <a:satOff val="11748"/>
              <a:lumOff val="-32549"/>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latin typeface="Calibri" panose="020F0502020204030204" pitchFamily="34" charset="0"/>
            </a:rPr>
            <a:t>Reducing need for travel</a:t>
          </a:r>
          <a:endParaRPr lang="en-GB" sz="1800" kern="1200" dirty="0">
            <a:latin typeface="Calibri" panose="020F0502020204030204" pitchFamily="34" charset="0"/>
          </a:endParaRPr>
        </a:p>
      </dsp:txBody>
      <dsp:txXfrm>
        <a:off x="2162705" y="3456381"/>
        <a:ext cx="2523156" cy="919149"/>
      </dsp:txXfrm>
    </dsp:sp>
    <dsp:sp modelId="{B74ADB03-F3E1-4C6C-AB05-3EE5B77FB529}">
      <dsp:nvSpPr>
        <dsp:cNvPr id="0" name=""/>
        <dsp:cNvSpPr/>
      </dsp:nvSpPr>
      <dsp:spPr>
        <a:xfrm>
          <a:off x="4685861" y="703922"/>
          <a:ext cx="2523156" cy="919149"/>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smtClean="0">
              <a:latin typeface="Calibri" panose="020F0502020204030204" pitchFamily="34" charset="0"/>
            </a:rPr>
            <a:t>Social media</a:t>
          </a:r>
          <a:endParaRPr lang="en-GB" sz="2400" kern="1200" dirty="0">
            <a:latin typeface="Calibri" panose="020F0502020204030204" pitchFamily="34" charset="0"/>
          </a:endParaRPr>
        </a:p>
      </dsp:txBody>
      <dsp:txXfrm>
        <a:off x="4685861" y="703922"/>
        <a:ext cx="2523156" cy="919149"/>
      </dsp:txXfrm>
    </dsp:sp>
    <dsp:sp modelId="{8B0B804F-19F1-43E5-848C-15E9B9442406}">
      <dsp:nvSpPr>
        <dsp:cNvPr id="0" name=""/>
        <dsp:cNvSpPr/>
      </dsp:nvSpPr>
      <dsp:spPr>
        <a:xfrm>
          <a:off x="4685861" y="1623072"/>
          <a:ext cx="2523156" cy="919149"/>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smtClean="0">
              <a:latin typeface="Calibri" panose="020F0502020204030204" pitchFamily="34" charset="0"/>
            </a:rPr>
            <a:t>Games</a:t>
          </a:r>
          <a:endParaRPr lang="en-GB" sz="2400" kern="1200" dirty="0">
            <a:latin typeface="Calibri" panose="020F0502020204030204" pitchFamily="34" charset="0"/>
          </a:endParaRPr>
        </a:p>
      </dsp:txBody>
      <dsp:txXfrm>
        <a:off x="4685861" y="1623072"/>
        <a:ext cx="2523156" cy="919149"/>
      </dsp:txXfrm>
    </dsp:sp>
    <dsp:sp modelId="{25BC164A-435A-4B2A-AC18-F97D078903DA}">
      <dsp:nvSpPr>
        <dsp:cNvPr id="0" name=""/>
        <dsp:cNvSpPr/>
      </dsp:nvSpPr>
      <dsp:spPr>
        <a:xfrm>
          <a:off x="4685861" y="2542222"/>
          <a:ext cx="2523156" cy="919149"/>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smtClean="0">
              <a:latin typeface="Calibri" panose="020F0502020204030204" pitchFamily="34" charset="0"/>
            </a:rPr>
            <a:t>E-health</a:t>
          </a:r>
          <a:endParaRPr lang="en-GB" sz="2400" kern="1200" dirty="0">
            <a:latin typeface="Calibri" panose="020F0502020204030204" pitchFamily="34" charset="0"/>
          </a:endParaRPr>
        </a:p>
        <a:p>
          <a:pPr marL="228600" lvl="1" indent="-228600" algn="l" defTabSz="1066800">
            <a:lnSpc>
              <a:spcPct val="90000"/>
            </a:lnSpc>
            <a:spcBef>
              <a:spcPct val="0"/>
            </a:spcBef>
            <a:spcAft>
              <a:spcPct val="15000"/>
            </a:spcAft>
            <a:buChar char="••"/>
          </a:pPr>
          <a:r>
            <a:rPr lang="en-GB" sz="2400" kern="1200" dirty="0" err="1" smtClean="0">
              <a:latin typeface="Calibri" panose="020F0502020204030204" pitchFamily="34" charset="0"/>
            </a:rPr>
            <a:t>Wearables</a:t>
          </a:r>
          <a:endParaRPr lang="en-GB" sz="2400" kern="1200" dirty="0">
            <a:latin typeface="Calibri" panose="020F0502020204030204" pitchFamily="34" charset="0"/>
          </a:endParaRPr>
        </a:p>
      </dsp:txBody>
      <dsp:txXfrm>
        <a:off x="4685861" y="2542222"/>
        <a:ext cx="2523156" cy="919149"/>
      </dsp:txXfrm>
    </dsp:sp>
    <dsp:sp modelId="{23460C35-556A-4D98-8CE0-82F489E37E54}">
      <dsp:nvSpPr>
        <dsp:cNvPr id="0" name=""/>
        <dsp:cNvSpPr/>
      </dsp:nvSpPr>
      <dsp:spPr>
        <a:xfrm>
          <a:off x="4685861" y="3461371"/>
          <a:ext cx="2523156" cy="919149"/>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smtClean="0">
              <a:latin typeface="Calibri" panose="020F0502020204030204" pitchFamily="34" charset="0"/>
            </a:rPr>
            <a:t>Online shopping</a:t>
          </a:r>
          <a:endParaRPr lang="en-GB" sz="2400" kern="1200" dirty="0">
            <a:latin typeface="Calibri" panose="020F0502020204030204" pitchFamily="34" charset="0"/>
          </a:endParaRPr>
        </a:p>
        <a:p>
          <a:pPr marL="228600" lvl="1" indent="-228600" algn="l" defTabSz="1066800">
            <a:lnSpc>
              <a:spcPct val="90000"/>
            </a:lnSpc>
            <a:spcBef>
              <a:spcPct val="0"/>
            </a:spcBef>
            <a:spcAft>
              <a:spcPct val="15000"/>
            </a:spcAft>
            <a:buChar char="••"/>
          </a:pPr>
          <a:r>
            <a:rPr lang="en-GB" sz="2400" kern="1200" dirty="0" smtClean="0">
              <a:latin typeface="Calibri" panose="020F0502020204030204" pitchFamily="34" charset="0"/>
            </a:rPr>
            <a:t>Webcams</a:t>
          </a:r>
          <a:endParaRPr lang="en-GB" sz="2400" kern="1200" dirty="0">
            <a:latin typeface="Calibri" panose="020F0502020204030204" pitchFamily="34" charset="0"/>
          </a:endParaRPr>
        </a:p>
      </dsp:txBody>
      <dsp:txXfrm>
        <a:off x="4685861" y="3461371"/>
        <a:ext cx="2523156" cy="919149"/>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5E7D40-995D-4560-9ED2-4ADD894807AB}" type="datetimeFigureOut">
              <a:rPr lang="en-GB" smtClean="0"/>
              <a:pPr/>
              <a:t>30/06/2016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60D4372-3767-4CAC-8F2D-1DF2BB0A7953}" type="slidenum">
              <a:rPr lang="en-GB" smtClean="0"/>
              <a:pPr/>
              <a:t>‹#›</a:t>
            </a:fld>
            <a:endParaRPr lang="en-GB"/>
          </a:p>
        </p:txBody>
      </p:sp>
    </p:spTree>
    <p:extLst>
      <p:ext uri="{BB962C8B-B14F-4D97-AF65-F5344CB8AC3E}">
        <p14:creationId xmlns:p14="http://schemas.microsoft.com/office/powerpoint/2010/main" val="14083837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80B0D8-AF5E-417D-AB4C-762AF32BA7D9}" type="datetimeFigureOut">
              <a:rPr lang="en-GB" smtClean="0"/>
              <a:pPr/>
              <a:t>30/06/2016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BD4312-62D9-4DB4-80BC-E07CFFED1E19}" type="slidenum">
              <a:rPr lang="en-GB" smtClean="0"/>
              <a:pPr/>
              <a:t>‹#›</a:t>
            </a:fld>
            <a:endParaRPr lang="en-GB"/>
          </a:p>
        </p:txBody>
      </p:sp>
    </p:spTree>
    <p:extLst>
      <p:ext uri="{BB962C8B-B14F-4D97-AF65-F5344CB8AC3E}">
        <p14:creationId xmlns:p14="http://schemas.microsoft.com/office/powerpoint/2010/main" val="4264266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772400" cy="533400"/>
          </a:xfrm>
          <a:prstGeom prst="rect">
            <a:avLst/>
          </a:prstGeom>
        </p:spPr>
        <p:txBody>
          <a:bodyPr/>
          <a:lstStyle/>
          <a:p>
            <a:r>
              <a:rPr lang="en-US" smtClean="0"/>
              <a:t>Click to edit Master title style</a:t>
            </a:r>
            <a:endParaRPr lang="en-GB"/>
          </a:p>
        </p:txBody>
      </p:sp>
    </p:spTree>
    <p:extLst>
      <p:ext uri="{BB962C8B-B14F-4D97-AF65-F5344CB8AC3E}">
        <p14:creationId xmlns:p14="http://schemas.microsoft.com/office/powerpoint/2010/main" val="1060764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772400" cy="533400"/>
          </a:xfrm>
          <a:prstGeom prst="rect">
            <a:avLst/>
          </a:prstGeom>
        </p:spPr>
        <p:txBody>
          <a:bodyPr/>
          <a:lstStyle/>
          <a:p>
            <a:r>
              <a:rPr lang="en-US" smtClean="0"/>
              <a:t>Click to edit Master title style</a:t>
            </a:r>
            <a:endParaRPr lang="en-GB"/>
          </a:p>
        </p:txBody>
      </p:sp>
    </p:spTree>
    <p:extLst>
      <p:ext uri="{BB962C8B-B14F-4D97-AF65-F5344CB8AC3E}">
        <p14:creationId xmlns:p14="http://schemas.microsoft.com/office/powerpoint/2010/main" val="2881164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483173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86594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37763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10204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53829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extLst>
      <p:ext uri="{BB962C8B-B14F-4D97-AF65-F5344CB8AC3E}">
        <p14:creationId xmlns:p14="http://schemas.microsoft.com/office/powerpoint/2010/main" val="405403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637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43465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99116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157308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224934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54174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193246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773630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444980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92822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51450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0819322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541211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889646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925676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012B494-FFDE-434B-9773-2D76EA77C1E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3883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Slide header.tif"/>
          <p:cNvPicPr>
            <a:picLocks noChangeAspect="1"/>
          </p:cNvPicPr>
          <p:nvPr userDrawn="1"/>
        </p:nvPicPr>
        <p:blipFill>
          <a:blip r:embed="rId13" cstate="print"/>
          <a:srcRect/>
          <a:stretch>
            <a:fillRect/>
          </a:stretch>
        </p:blipFill>
        <p:spPr bwMode="auto">
          <a:xfrm>
            <a:off x="0" y="-26988"/>
            <a:ext cx="9144000" cy="21574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Slide header.tif"/>
          <p:cNvPicPr>
            <a:picLocks noChangeAspect="1"/>
          </p:cNvPicPr>
          <p:nvPr/>
        </p:nvPicPr>
        <p:blipFill>
          <a:blip r:embed="rId15" cstate="print"/>
          <a:srcRect/>
          <a:stretch>
            <a:fillRect/>
          </a:stretch>
        </p:blipFill>
        <p:spPr bwMode="auto">
          <a:xfrm>
            <a:off x="0" y="-26988"/>
            <a:ext cx="9144000" cy="2157413"/>
          </a:xfrm>
          <a:prstGeom prst="rect">
            <a:avLst/>
          </a:prstGeom>
          <a:noFill/>
          <a:ln w="9525">
            <a:noFill/>
            <a:miter lim="800000"/>
            <a:headEnd/>
            <a:tailEnd/>
          </a:ln>
        </p:spPr>
      </p:pic>
    </p:spTree>
    <p:extLst>
      <p:ext uri="{BB962C8B-B14F-4D97-AF65-F5344CB8AC3E}">
        <p14:creationId xmlns:p14="http://schemas.microsoft.com/office/powerpoint/2010/main" val="6759669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9012B494-FFDE-434B-9773-2D76EA77C1E8}" type="slidenum">
              <a:rPr lang="en-GB" smtClean="0">
                <a:solidFill>
                  <a:prstClr val="black">
                    <a:tint val="75000"/>
                  </a:prstClr>
                </a:solidFill>
                <a:latin typeface="Calibri"/>
              </a:rPr>
              <a:pPr fontAlgn="auto">
                <a:spcBef>
                  <a:spcPts val="0"/>
                </a:spcBef>
                <a:spcAft>
                  <a:spcPts val="0"/>
                </a:spcAft>
              </a:pPr>
              <a:t>‹#›</a:t>
            </a:fld>
            <a:endParaRPr lang="en-GB">
              <a:solidFill>
                <a:prstClr val="black">
                  <a:tint val="75000"/>
                </a:prstClr>
              </a:solidFill>
              <a:latin typeface="Calibri"/>
            </a:endParaRPr>
          </a:p>
        </p:txBody>
      </p:sp>
    </p:spTree>
    <p:extLst>
      <p:ext uri="{BB962C8B-B14F-4D97-AF65-F5344CB8AC3E}">
        <p14:creationId xmlns:p14="http://schemas.microsoft.com/office/powerpoint/2010/main" val="379303389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emf"/><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71208" y="3995678"/>
            <a:ext cx="2221723" cy="2862322"/>
          </a:xfrm>
          <a:prstGeom prst="rect">
            <a:avLst/>
          </a:prstGeom>
          <a:noFill/>
        </p:spPr>
        <p:txBody>
          <a:bodyPr wrap="square" rtlCol="0">
            <a:spAutoFit/>
          </a:bodyPr>
          <a:lstStyle/>
          <a:p>
            <a:r>
              <a:rPr lang="en-GB" sz="1800" b="1" dirty="0" smtClean="0">
                <a:solidFill>
                  <a:srgbClr val="202390"/>
                </a:solidFill>
                <a:latin typeface="Calibri" pitchFamily="34" charset="0"/>
                <a:cs typeface="Arial" charset="0"/>
              </a:rPr>
              <a:t>Dr Hannah Marston &amp; Dr Charles Musselwhite</a:t>
            </a:r>
          </a:p>
          <a:p>
            <a:endParaRPr lang="en-GB" sz="1800" b="1" dirty="0" smtClean="0">
              <a:solidFill>
                <a:srgbClr val="202390"/>
              </a:solidFill>
              <a:latin typeface="Calibri" pitchFamily="34" charset="0"/>
              <a:cs typeface="Arial" charset="0"/>
            </a:endParaRPr>
          </a:p>
          <a:p>
            <a:r>
              <a:rPr lang="en-GB" sz="1800" b="1" dirty="0" smtClean="0">
                <a:solidFill>
                  <a:srgbClr val="202390"/>
                </a:solidFill>
                <a:latin typeface="Calibri" pitchFamily="34" charset="0"/>
                <a:cs typeface="Arial" charset="0"/>
              </a:rPr>
              <a:t>Associate Professor</a:t>
            </a:r>
          </a:p>
          <a:p>
            <a:r>
              <a:rPr lang="en-GB" sz="1800" b="1" dirty="0" smtClean="0">
                <a:solidFill>
                  <a:srgbClr val="202390"/>
                </a:solidFill>
                <a:latin typeface="Calibri" pitchFamily="34" charset="0"/>
                <a:cs typeface="Arial" charset="0"/>
              </a:rPr>
              <a:t>Centre for Innovative Ageing, </a:t>
            </a:r>
          </a:p>
          <a:p>
            <a:r>
              <a:rPr lang="en-GB" sz="1800" b="1" dirty="0" smtClean="0">
                <a:solidFill>
                  <a:srgbClr val="202390"/>
                </a:solidFill>
                <a:latin typeface="Calibri" pitchFamily="34" charset="0"/>
                <a:cs typeface="Arial" charset="0"/>
              </a:rPr>
              <a:t>Swansea University</a:t>
            </a:r>
          </a:p>
          <a:p>
            <a:endParaRPr lang="en-GB" sz="1800" b="1" dirty="0" smtClean="0">
              <a:solidFill>
                <a:srgbClr val="202390"/>
              </a:solidFill>
              <a:latin typeface="Calibri" pitchFamily="34" charset="0"/>
              <a:cs typeface="Arial" charset="0"/>
            </a:endParaRPr>
          </a:p>
          <a:p>
            <a:r>
              <a:rPr lang="en-GB" sz="1800" b="1" dirty="0" smtClean="0">
                <a:solidFill>
                  <a:srgbClr val="202390"/>
                </a:solidFill>
                <a:latin typeface="Calibri" pitchFamily="34" charset="0"/>
                <a:cs typeface="Arial" charset="0"/>
              </a:rPr>
              <a:t>@</a:t>
            </a:r>
            <a:r>
              <a:rPr lang="en-GB" sz="1800" b="1" dirty="0" err="1" smtClean="0">
                <a:solidFill>
                  <a:srgbClr val="202390"/>
                </a:solidFill>
                <a:latin typeface="Calibri" pitchFamily="34" charset="0"/>
                <a:cs typeface="Arial" charset="0"/>
              </a:rPr>
              <a:t>charliemuss</a:t>
            </a:r>
            <a:endParaRPr lang="en-GB" sz="1800" b="1" dirty="0" smtClean="0">
              <a:solidFill>
                <a:srgbClr val="202390"/>
              </a:solidFill>
              <a:latin typeface="Calibri" pitchFamily="34" charset="0"/>
              <a:cs typeface="Arial" charset="0"/>
            </a:endParaRPr>
          </a:p>
        </p:txBody>
      </p:sp>
      <p:sp>
        <p:nvSpPr>
          <p:cNvPr id="2" name="Rectangle 1"/>
          <p:cNvSpPr/>
          <p:nvPr/>
        </p:nvSpPr>
        <p:spPr>
          <a:xfrm>
            <a:off x="971600" y="2492896"/>
            <a:ext cx="6663491" cy="1077218"/>
          </a:xfrm>
          <a:prstGeom prst="rect">
            <a:avLst/>
          </a:prstGeom>
        </p:spPr>
        <p:txBody>
          <a:bodyPr wrap="none">
            <a:spAutoFit/>
          </a:bodyPr>
          <a:lstStyle/>
          <a:p>
            <a:r>
              <a:rPr lang="en-GB" sz="3200" b="1" dirty="0">
                <a:solidFill>
                  <a:srgbClr val="1F497D"/>
                </a:solidFill>
                <a:latin typeface="Calibri"/>
                <a:ea typeface="+mj-ea"/>
                <a:cs typeface="+mj-cs"/>
              </a:rPr>
              <a:t>Technology in Later Life (TILL): </a:t>
            </a:r>
            <a:endParaRPr lang="en-GB" sz="3200" b="1" dirty="0" smtClean="0">
              <a:solidFill>
                <a:srgbClr val="1F497D"/>
              </a:solidFill>
              <a:latin typeface="Calibri"/>
              <a:ea typeface="+mj-ea"/>
              <a:cs typeface="+mj-cs"/>
            </a:endParaRPr>
          </a:p>
          <a:p>
            <a:r>
              <a:rPr lang="en-GB" sz="3200" b="1" dirty="0" smtClean="0">
                <a:solidFill>
                  <a:srgbClr val="1F497D"/>
                </a:solidFill>
                <a:latin typeface="Calibri"/>
                <a:ea typeface="+mj-ea"/>
                <a:cs typeface="+mj-cs"/>
              </a:rPr>
              <a:t>An International collaborative project </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949" y="1577389"/>
            <a:ext cx="2381250" cy="60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4702" y="35161"/>
            <a:ext cx="3597275"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062556"/>
            <a:ext cx="3006421" cy="279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4702" y="4104866"/>
            <a:ext cx="3597275" cy="2697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772816"/>
            <a:ext cx="3610744" cy="4525963"/>
          </a:xfrm>
        </p:spPr>
        <p:txBody>
          <a:bodyPr/>
          <a:lstStyle/>
          <a:p>
            <a:r>
              <a:rPr lang="en-GB" dirty="0" smtClean="0">
                <a:latin typeface="Calibri" panose="020F0502020204030204" pitchFamily="34" charset="0"/>
              </a:rPr>
              <a:t>Training and facilitation</a:t>
            </a:r>
          </a:p>
          <a:p>
            <a:pPr lvl="1"/>
            <a:r>
              <a:rPr lang="en-GB" dirty="0" smtClean="0">
                <a:latin typeface="Calibri" panose="020F0502020204030204" pitchFamily="34" charset="0"/>
              </a:rPr>
              <a:t>Embarrassment</a:t>
            </a:r>
          </a:p>
          <a:p>
            <a:pPr lvl="1"/>
            <a:r>
              <a:rPr lang="en-GB" dirty="0" smtClean="0">
                <a:latin typeface="Calibri" panose="020F0502020204030204" pitchFamily="34" charset="0"/>
              </a:rPr>
              <a:t>Quality</a:t>
            </a:r>
          </a:p>
          <a:p>
            <a:pPr lvl="1"/>
            <a:r>
              <a:rPr lang="en-GB" dirty="0" smtClean="0">
                <a:latin typeface="Calibri" panose="020F0502020204030204" pitchFamily="34" charset="0"/>
              </a:rPr>
              <a:t>Can’t see what can be gained out of it</a:t>
            </a:r>
            <a:endParaRPr lang="en-GB" dirty="0">
              <a:latin typeface="Calibri" panose="020F0502020204030204" pitchFamily="34" charset="0"/>
            </a:endParaRPr>
          </a:p>
        </p:txBody>
      </p:sp>
      <p:sp>
        <p:nvSpPr>
          <p:cNvPr id="4" name="Rectangle 3"/>
          <p:cNvSpPr/>
          <p:nvPr/>
        </p:nvSpPr>
        <p:spPr>
          <a:xfrm>
            <a:off x="4391472" y="3048895"/>
            <a:ext cx="4752528" cy="3416320"/>
          </a:xfrm>
          <a:prstGeom prst="rect">
            <a:avLst/>
          </a:prstGeom>
          <a:ln>
            <a:solidFill>
              <a:schemeClr val="tx1"/>
            </a:solidFill>
            <a:prstDash val="lgDashDot"/>
          </a:ln>
        </p:spPr>
        <p:txBody>
          <a:bodyPr wrap="square">
            <a:spAutoFit/>
          </a:bodyPr>
          <a:lstStyle/>
          <a:p>
            <a:r>
              <a:rPr lang="en-GB" dirty="0">
                <a:latin typeface="Calibri" panose="020F0502020204030204" pitchFamily="34" charset="0"/>
              </a:rPr>
              <a:t>“If I had the time and the right teacher I would probably get involved, but I don’t want to be the dummy in the class room again and I don’t want to play the fool. What I need is a teacher who speaks my language, who speaks English, not all that jargon, and who can go slow at my pace” (p. 13/14, Peter, 59).</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5875" y="18955"/>
            <a:ext cx="4048125" cy="272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3716" y="6049717"/>
            <a:ext cx="4139952" cy="830997"/>
          </a:xfrm>
          <a:prstGeom prst="rect">
            <a:avLst/>
          </a:prstGeom>
        </p:spPr>
        <p:txBody>
          <a:bodyPr wrap="square">
            <a:spAutoFit/>
          </a:bodyPr>
          <a:lstStyle/>
          <a:p>
            <a:r>
              <a:rPr lang="en-GB" sz="1600" dirty="0">
                <a:latin typeface="Calibri" panose="020F0502020204030204" pitchFamily="34" charset="0"/>
              </a:rPr>
              <a:t>Celia. Hannon and Peter. Blackwell, </a:t>
            </a:r>
            <a:r>
              <a:rPr lang="en-GB" sz="1600" dirty="0" smtClean="0">
                <a:latin typeface="Calibri" panose="020F0502020204030204" pitchFamily="34" charset="0"/>
              </a:rPr>
              <a:t> (2007)“Web </a:t>
            </a:r>
            <a:r>
              <a:rPr lang="en-GB" sz="1600" dirty="0">
                <a:latin typeface="Calibri" panose="020F0502020204030204" pitchFamily="34" charset="0"/>
              </a:rPr>
              <a:t>I’m 64: Ageing, the internet and digital exclusion,” </a:t>
            </a:r>
          </a:p>
        </p:txBody>
      </p:sp>
    </p:spTree>
    <p:extLst>
      <p:ext uri="{BB962C8B-B14F-4D97-AF65-F5344CB8AC3E}">
        <p14:creationId xmlns:p14="http://schemas.microsoft.com/office/powerpoint/2010/main" val="2778612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67" y="1484784"/>
            <a:ext cx="8229600" cy="4525963"/>
          </a:xfrm>
        </p:spPr>
        <p:txBody>
          <a:bodyPr/>
          <a:lstStyle/>
          <a:p>
            <a:pPr marL="0" indent="0">
              <a:buNone/>
            </a:pPr>
            <a:r>
              <a:rPr lang="en-GB" b="1" dirty="0" smtClean="0">
                <a:latin typeface="Calibri" panose="020F0502020204030204" pitchFamily="34" charset="0"/>
              </a:rPr>
              <a:t>Improving life</a:t>
            </a:r>
          </a:p>
        </p:txBody>
      </p:sp>
      <p:graphicFrame>
        <p:nvGraphicFramePr>
          <p:cNvPr id="4" name="Diagram 3"/>
          <p:cNvGraphicFramePr/>
          <p:nvPr>
            <p:extLst>
              <p:ext uri="{D42A27DB-BD31-4B8C-83A1-F6EECF244321}">
                <p14:modId xmlns:p14="http://schemas.microsoft.com/office/powerpoint/2010/main" val="592354976"/>
              </p:ext>
            </p:extLst>
          </p:nvPr>
        </p:nvGraphicFramePr>
        <p:xfrm>
          <a:off x="1907704" y="1124744"/>
          <a:ext cx="7209018" cy="5733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0619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5" name="Picture 4"/>
          <p:cNvPicPr>
            <a:picLocks noChangeAspect="1"/>
          </p:cNvPicPr>
          <p:nvPr/>
        </p:nvPicPr>
        <p:blipFill>
          <a:blip r:embed="rId2" cstate="print"/>
          <a:stretch>
            <a:fillRect/>
          </a:stretch>
        </p:blipFill>
        <p:spPr>
          <a:xfrm>
            <a:off x="-209416" y="2976675"/>
            <a:ext cx="5760363" cy="3251405"/>
          </a:xfrm>
          <a:prstGeom prst="rect">
            <a:avLst/>
          </a:prstGeom>
        </p:spPr>
      </p:pic>
      <p:pic>
        <p:nvPicPr>
          <p:cNvPr id="4" name="Picture 3"/>
          <p:cNvPicPr>
            <a:picLocks noChangeAspect="1"/>
          </p:cNvPicPr>
          <p:nvPr/>
        </p:nvPicPr>
        <p:blipFill>
          <a:blip r:embed="rId3" cstate="print"/>
          <a:stretch>
            <a:fillRect/>
          </a:stretch>
        </p:blipFill>
        <p:spPr>
          <a:xfrm>
            <a:off x="-180528" y="-254453"/>
            <a:ext cx="4427984" cy="3251405"/>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80452280"/>
              </p:ext>
            </p:extLst>
          </p:nvPr>
        </p:nvGraphicFramePr>
        <p:xfrm>
          <a:off x="3277944" y="-27384"/>
          <a:ext cx="5902568" cy="4252549"/>
        </p:xfrm>
        <a:graphic>
          <a:graphicData uri="http://schemas.openxmlformats.org/drawingml/2006/table">
            <a:tbl>
              <a:tblPr>
                <a:tableStyleId>{69C7853C-536D-4A76-A0AE-DD22124D55A5}</a:tableStyleId>
              </a:tblPr>
              <a:tblGrid>
                <a:gridCol w="2536669"/>
                <a:gridCol w="1614965"/>
                <a:gridCol w="1750934"/>
              </a:tblGrid>
              <a:tr h="682593">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 </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50-64 </a:t>
                      </a:r>
                      <a:r>
                        <a:rPr lang="en-US" sz="2000" b="1" dirty="0" err="1">
                          <a:effectLst/>
                          <a:latin typeface="Arial" panose="020B0604020202020204" pitchFamily="34" charset="0"/>
                          <a:cs typeface="Arial" panose="020B0604020202020204" pitchFamily="34" charset="0"/>
                        </a:rPr>
                        <a:t>Yrs</a:t>
                      </a:r>
                      <a:r>
                        <a:rPr lang="en-US" sz="2000" b="1" dirty="0">
                          <a:effectLst/>
                          <a:latin typeface="Arial" panose="020B0604020202020204" pitchFamily="34" charset="0"/>
                          <a:cs typeface="Arial" panose="020B0604020202020204" pitchFamily="34" charset="0"/>
                        </a:rPr>
                        <a:t> %</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65+ Yrs %</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endParaRPr lang="en-US" sz="2000" b="1" dirty="0" smtClean="0">
                        <a:effectLst/>
                        <a:latin typeface="Arial" panose="020B0604020202020204" pitchFamily="34" charset="0"/>
                        <a:cs typeface="Arial" panose="020B0604020202020204" pitchFamily="34" charset="0"/>
                      </a:endParaRPr>
                    </a:p>
                    <a:p>
                      <a:pPr algn="ctr">
                        <a:spcBef>
                          <a:spcPts val="200"/>
                        </a:spcBef>
                        <a:spcAft>
                          <a:spcPts val="200"/>
                        </a:spcAft>
                      </a:pPr>
                      <a:r>
                        <a:rPr lang="en-US" sz="2000" b="1" dirty="0" smtClean="0">
                          <a:effectLst/>
                          <a:latin typeface="Arial" panose="020B0604020202020204" pitchFamily="34" charset="0"/>
                          <a:cs typeface="Arial" panose="020B0604020202020204" pitchFamily="34" charset="0"/>
                        </a:rPr>
                        <a:t>Online </a:t>
                      </a:r>
                      <a:r>
                        <a:rPr lang="en-US" sz="2000" b="1" dirty="0">
                          <a:effectLst/>
                          <a:latin typeface="Arial" panose="020B0604020202020204" pitchFamily="34" charset="0"/>
                          <a:cs typeface="Arial" panose="020B0604020202020204" pitchFamily="34" charset="0"/>
                        </a:rPr>
                        <a:t>Forum</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13</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8</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Tumblr</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5</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2</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Facebook</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64</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48</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Pinterest</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24</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16</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dirty="0" err="1">
                          <a:effectLst/>
                          <a:latin typeface="Arial" panose="020B0604020202020204" pitchFamily="34" charset="0"/>
                          <a:cs typeface="Arial" panose="020B0604020202020204" pitchFamily="34" charset="0"/>
                        </a:rPr>
                        <a:t>Instagram</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11</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4</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LinkedIn</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26</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12</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r h="484926">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Twitter</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a:effectLst/>
                          <a:latin typeface="Arial" panose="020B0604020202020204" pitchFamily="34" charset="0"/>
                          <a:cs typeface="Arial" panose="020B0604020202020204" pitchFamily="34" charset="0"/>
                        </a:rPr>
                        <a:t>13</a:t>
                      </a:r>
                      <a:endParaRPr lang="en-GB" sz="2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ctr">
                        <a:spcBef>
                          <a:spcPts val="200"/>
                        </a:spcBef>
                        <a:spcAft>
                          <a:spcPts val="200"/>
                        </a:spcAft>
                      </a:pPr>
                      <a:r>
                        <a:rPr lang="en-US" sz="2000" b="1" dirty="0">
                          <a:effectLst/>
                          <a:latin typeface="Arial" panose="020B0604020202020204" pitchFamily="34" charset="0"/>
                          <a:cs typeface="Arial" panose="020B0604020202020204" pitchFamily="34" charset="0"/>
                        </a:rPr>
                        <a:t>6</a:t>
                      </a:r>
                      <a:endParaRPr lang="en-GB" sz="2000" b="1"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3" name="Content Placeholder 2"/>
          <p:cNvSpPr>
            <a:spLocks noGrp="1"/>
          </p:cNvSpPr>
          <p:nvPr>
            <p:ph idx="1"/>
          </p:nvPr>
        </p:nvSpPr>
        <p:spPr>
          <a:xfrm>
            <a:off x="-95436" y="5517232"/>
            <a:ext cx="8301608" cy="1473027"/>
          </a:xfrm>
          <a:solidFill>
            <a:schemeClr val="bg1"/>
          </a:solidFill>
        </p:spPr>
        <p:txBody>
          <a:bodyPr>
            <a:normAutofit fontScale="77500" lnSpcReduction="20000"/>
          </a:bodyPr>
          <a:lstStyle/>
          <a:p>
            <a:r>
              <a:rPr lang="en-GB" dirty="0" smtClean="0">
                <a:latin typeface="Calibri" panose="020F0502020204030204" pitchFamily="34" charset="0"/>
              </a:rPr>
              <a:t>Facebook big growth in use: 64% over 65s use. But many do not use frequently/give it up </a:t>
            </a:r>
          </a:p>
          <a:p>
            <a:r>
              <a:rPr lang="en-GB" dirty="0" smtClean="0">
                <a:latin typeface="Calibri" panose="020F0502020204030204" pitchFamily="34" charset="0"/>
              </a:rPr>
              <a:t>Twitter: 13% 50-64 year olds; 6% 65+ (compared to 30% 18-29 year olds)</a:t>
            </a:r>
          </a:p>
        </p:txBody>
      </p:sp>
      <p:sp>
        <p:nvSpPr>
          <p:cNvPr id="9" name="Rectangle 8"/>
          <p:cNvSpPr/>
          <p:nvPr/>
        </p:nvSpPr>
        <p:spPr>
          <a:xfrm>
            <a:off x="3275856" y="21599"/>
            <a:ext cx="2520280" cy="577081"/>
          </a:xfrm>
          <a:prstGeom prst="rect">
            <a:avLst/>
          </a:prstGeom>
        </p:spPr>
        <p:txBody>
          <a:bodyPr wrap="square">
            <a:spAutoFit/>
          </a:bodyPr>
          <a:lstStyle/>
          <a:p>
            <a:pPr defTabSz="0"/>
            <a:r>
              <a:rPr lang="en-GB" sz="1050" dirty="0">
                <a:latin typeface="Calibri" panose="020F0502020204030204" pitchFamily="34" charset="0"/>
              </a:rPr>
              <a:t>Maeve. Duggan and Dana. Page</a:t>
            </a:r>
            <a:r>
              <a:rPr lang="en-GB" sz="1050" dirty="0" smtClean="0">
                <a:latin typeface="Calibri" panose="020F0502020204030204" pitchFamily="34" charset="0"/>
              </a:rPr>
              <a:t>, (2015)  “</a:t>
            </a:r>
            <a:r>
              <a:rPr lang="en-GB" sz="1050" dirty="0">
                <a:latin typeface="Calibri" panose="020F0502020204030204" pitchFamily="34" charset="0"/>
              </a:rPr>
              <a:t>Mobile Messaging and </a:t>
            </a:r>
            <a:r>
              <a:rPr lang="en-GB" sz="1050" dirty="0" smtClean="0">
                <a:latin typeface="Calibri" panose="020F0502020204030204" pitchFamily="34" charset="0"/>
              </a:rPr>
              <a:t>Social Media </a:t>
            </a:r>
            <a:r>
              <a:rPr lang="en-GB" sz="1050" dirty="0">
                <a:latin typeface="Calibri" panose="020F0502020204030204" pitchFamily="34" charset="0"/>
              </a:rPr>
              <a:t>2015</a:t>
            </a:r>
            <a:r>
              <a:rPr lang="en-GB" sz="1050" dirty="0" smtClean="0">
                <a:latin typeface="Calibri" panose="020F0502020204030204" pitchFamily="34" charset="0"/>
              </a:rPr>
              <a:t>,”</a:t>
            </a:r>
            <a:endParaRPr lang="en-GB" sz="1050" dirty="0">
              <a:latin typeface="Calibri" panose="020F0502020204030204" pitchFamily="34" charset="0"/>
            </a:endParaRPr>
          </a:p>
        </p:txBody>
      </p:sp>
    </p:spTree>
    <p:extLst>
      <p:ext uri="{BB962C8B-B14F-4D97-AF65-F5344CB8AC3E}">
        <p14:creationId xmlns:p14="http://schemas.microsoft.com/office/powerpoint/2010/main" val="1661231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35000" contrast="-37000"/>
                    </a14:imgEffect>
                  </a14:imgLayer>
                </a14:imgProps>
              </a:ext>
            </a:extLst>
          </a:blip>
          <a:stretch>
            <a:fillRect/>
          </a:stretch>
        </p:blipFill>
        <p:spPr>
          <a:xfrm>
            <a:off x="0" y="1052736"/>
            <a:ext cx="9180512" cy="6080760"/>
          </a:xfrm>
          <a:prstGeom prst="rect">
            <a:avLst/>
          </a:prstGeom>
        </p:spPr>
      </p:pic>
      <p:sp>
        <p:nvSpPr>
          <p:cNvPr id="5" name="Rectangle 4"/>
          <p:cNvSpPr/>
          <p:nvPr/>
        </p:nvSpPr>
        <p:spPr>
          <a:xfrm>
            <a:off x="179512" y="1196471"/>
            <a:ext cx="4680520" cy="5324535"/>
          </a:xfrm>
          <a:prstGeom prst="rect">
            <a:avLst/>
          </a:prstGeom>
          <a:solidFill>
            <a:srgbClr val="F2F2F2">
              <a:alpha val="50196"/>
            </a:srgbClr>
          </a:solidFill>
        </p:spPr>
        <p:txBody>
          <a:bodyPr wrap="square">
            <a:spAutoFit/>
          </a:bodyPr>
          <a:lstStyle/>
          <a:p>
            <a:pPr>
              <a:buFont typeface="Arial" panose="020B0604020202020204" pitchFamily="34" charset="0"/>
              <a:buChar char="•"/>
            </a:pPr>
            <a:r>
              <a:rPr lang="en-GB" sz="2000" dirty="0">
                <a:solidFill>
                  <a:srgbClr val="FFFF00"/>
                </a:solidFill>
                <a:latin typeface="Calibri" panose="020F0502020204030204" pitchFamily="34" charset="0"/>
              </a:rPr>
              <a:t>40% of older people speak to their children on the phone every </a:t>
            </a:r>
            <a:r>
              <a:rPr lang="en-GB" sz="2000" dirty="0" smtClean="0">
                <a:solidFill>
                  <a:srgbClr val="FFFF00"/>
                </a:solidFill>
                <a:latin typeface="Calibri" panose="020F0502020204030204" pitchFamily="34" charset="0"/>
              </a:rPr>
              <a:t>day (7</a:t>
            </a:r>
            <a:r>
              <a:rPr lang="en-GB" sz="2000" dirty="0">
                <a:solidFill>
                  <a:srgbClr val="FFFF00"/>
                </a:solidFill>
                <a:latin typeface="Calibri" panose="020F0502020204030204" pitchFamily="34" charset="0"/>
              </a:rPr>
              <a:t>% of </a:t>
            </a:r>
            <a:r>
              <a:rPr lang="en-GB" sz="2000" dirty="0" smtClean="0">
                <a:solidFill>
                  <a:srgbClr val="FFFF00"/>
                </a:solidFill>
                <a:latin typeface="Calibri" panose="020F0502020204030204" pitchFamily="34" charset="0"/>
              </a:rPr>
              <a:t>never </a:t>
            </a:r>
            <a:r>
              <a:rPr lang="en-GB" sz="2000" dirty="0">
                <a:solidFill>
                  <a:srgbClr val="FFFF00"/>
                </a:solidFill>
                <a:latin typeface="Calibri" panose="020F0502020204030204" pitchFamily="34" charset="0"/>
              </a:rPr>
              <a:t>speak to their children on the phone.</a:t>
            </a:r>
          </a:p>
          <a:p>
            <a:pPr>
              <a:buFont typeface="Arial" panose="020B0604020202020204" pitchFamily="34" charset="0"/>
              <a:buChar char="•"/>
            </a:pPr>
            <a:r>
              <a:rPr lang="en-GB" sz="2000" dirty="0">
                <a:solidFill>
                  <a:srgbClr val="FFFF00"/>
                </a:solidFill>
                <a:latin typeface="Calibri" panose="020F0502020204030204" pitchFamily="34" charset="0"/>
              </a:rPr>
              <a:t>85% of people that use Skype say that it helps them feel more connected. However, there is recognition that it’s not the same as seeing your children (87%).</a:t>
            </a:r>
          </a:p>
          <a:p>
            <a:pPr>
              <a:buFont typeface="Arial" panose="020B0604020202020204" pitchFamily="34" charset="0"/>
              <a:buChar char="•"/>
            </a:pPr>
            <a:r>
              <a:rPr lang="en-GB" sz="2000" dirty="0">
                <a:solidFill>
                  <a:srgbClr val="FFFF00"/>
                </a:solidFill>
                <a:latin typeface="Calibri" panose="020F0502020204030204" pitchFamily="34" charset="0"/>
              </a:rPr>
              <a:t>The majority of older people do not use Skype to talk to their children (95%). This is because, for many (42%) they don’t know how to use it.</a:t>
            </a:r>
          </a:p>
          <a:p>
            <a:pPr>
              <a:buFont typeface="Arial" panose="020B0604020202020204" pitchFamily="34" charset="0"/>
              <a:buChar char="•"/>
            </a:pPr>
            <a:r>
              <a:rPr lang="en-GB" sz="2000" dirty="0">
                <a:solidFill>
                  <a:srgbClr val="FFFF00"/>
                </a:solidFill>
                <a:latin typeface="Calibri" panose="020F0502020204030204" pitchFamily="34" charset="0"/>
              </a:rPr>
              <a:t>The regularity of Skype use varies across the nations: in England 21%, of those who use Skype, do so weekly, in Wales it’s 38% and Scotland 75</a:t>
            </a:r>
            <a:r>
              <a:rPr lang="en-GB" sz="2000" dirty="0" smtClean="0">
                <a:solidFill>
                  <a:srgbClr val="FFFF00"/>
                </a:solidFill>
                <a:latin typeface="Calibri" panose="020F0502020204030204" pitchFamily="34" charset="0"/>
              </a:rPr>
              <a:t>%.</a:t>
            </a:r>
          </a:p>
          <a:p>
            <a:endParaRPr lang="en-GB" sz="2000" b="1" dirty="0" smtClean="0">
              <a:solidFill>
                <a:srgbClr val="FFFF00"/>
              </a:solidFill>
              <a:latin typeface="Calibri" panose="020F0502020204030204" pitchFamily="34" charset="0"/>
            </a:endParaRPr>
          </a:p>
          <a:p>
            <a:r>
              <a:rPr lang="en-GB" sz="2000" b="1" dirty="0" smtClean="0">
                <a:solidFill>
                  <a:srgbClr val="FFFF00"/>
                </a:solidFill>
                <a:latin typeface="Calibri" panose="020F0502020204030204" pitchFamily="34" charset="0"/>
              </a:rPr>
              <a:t>WVRS (2012)</a:t>
            </a:r>
            <a:endParaRPr lang="en-GB" sz="2000" b="1" dirty="0">
              <a:solidFill>
                <a:srgbClr val="FFFF00"/>
              </a:solidFill>
              <a:latin typeface="Calibri" panose="020F0502020204030204" pitchFamily="34" charset="0"/>
            </a:endParaRPr>
          </a:p>
        </p:txBody>
      </p:sp>
    </p:spTree>
    <p:extLst>
      <p:ext uri="{BB962C8B-B14F-4D97-AF65-F5344CB8AC3E}">
        <p14:creationId xmlns:p14="http://schemas.microsoft.com/office/powerpoint/2010/main" val="36903650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pic>
        <p:nvPicPr>
          <p:cNvPr id="5" name="Picture 4"/>
          <p:cNvPicPr>
            <a:picLocks noChangeAspect="1"/>
          </p:cNvPicPr>
          <p:nvPr/>
        </p:nvPicPr>
        <p:blipFill>
          <a:blip r:embed="rId2" cstate="print"/>
          <a:stretch>
            <a:fillRect/>
          </a:stretch>
        </p:blipFill>
        <p:spPr>
          <a:xfrm>
            <a:off x="2764726" y="1926997"/>
            <a:ext cx="6358298" cy="3511913"/>
          </a:xfrm>
          <a:prstGeom prst="rect">
            <a:avLst/>
          </a:prstGeom>
        </p:spPr>
      </p:pic>
      <p:sp>
        <p:nvSpPr>
          <p:cNvPr id="4" name="Text Box 13"/>
          <p:cNvSpPr txBox="1">
            <a:spLocks noChangeArrowheads="1"/>
          </p:cNvSpPr>
          <p:nvPr/>
        </p:nvSpPr>
        <p:spPr bwMode="auto">
          <a:xfrm>
            <a:off x="0" y="-27384"/>
            <a:ext cx="7062505" cy="1954381"/>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200" dirty="0" smtClean="0">
                <a:solidFill>
                  <a:srgbClr val="000000"/>
                </a:solidFill>
                <a:latin typeface="Calibri" panose="020F0502020204030204" pitchFamily="34" charset="0"/>
              </a:rPr>
              <a:t>Examples: E-health</a:t>
            </a:r>
          </a:p>
          <a:p>
            <a:pPr>
              <a:spcBef>
                <a:spcPct val="50000"/>
              </a:spcBef>
            </a:pPr>
            <a:r>
              <a:rPr lang="en-GB" sz="2200" dirty="0" smtClean="0">
                <a:solidFill>
                  <a:srgbClr val="000000"/>
                </a:solidFill>
                <a:latin typeface="Calibri" panose="020F0502020204030204" pitchFamily="34" charset="0"/>
              </a:rPr>
              <a:t>Carefully track own health - </a:t>
            </a:r>
          </a:p>
          <a:p>
            <a:pPr>
              <a:spcBef>
                <a:spcPct val="50000"/>
              </a:spcBef>
            </a:pPr>
            <a:r>
              <a:rPr lang="en-GB" sz="2200" dirty="0" smtClean="0">
                <a:solidFill>
                  <a:srgbClr val="000000"/>
                </a:solidFill>
                <a:latin typeface="Calibri" panose="020F0502020204030204" pitchFamily="34" charset="0"/>
              </a:rPr>
              <a:t>Independence, esp. rural areas, ownership over health</a:t>
            </a:r>
          </a:p>
          <a:p>
            <a:pPr>
              <a:spcBef>
                <a:spcPct val="50000"/>
              </a:spcBef>
            </a:pPr>
            <a:r>
              <a:rPr lang="en-GB" sz="2200" dirty="0" smtClean="0">
                <a:solidFill>
                  <a:srgbClr val="000000"/>
                </a:solidFill>
                <a:latin typeface="Calibri" panose="020F0502020204030204" pitchFamily="34" charset="0"/>
              </a:rPr>
              <a:t>Reduce emergencies </a:t>
            </a:r>
            <a:endParaRPr lang="en-GB" sz="2200" dirty="0">
              <a:solidFill>
                <a:srgbClr val="000000"/>
              </a:solidFill>
              <a:latin typeface="Calibri" panose="020F0502020204030204" pitchFamily="34" charset="0"/>
            </a:endParaRPr>
          </a:p>
        </p:txBody>
      </p:sp>
      <p:sp>
        <p:nvSpPr>
          <p:cNvPr id="6" name="Text Box 13"/>
          <p:cNvSpPr txBox="1">
            <a:spLocks noChangeArrowheads="1"/>
          </p:cNvSpPr>
          <p:nvPr/>
        </p:nvSpPr>
        <p:spPr bwMode="auto">
          <a:xfrm>
            <a:off x="-20977" y="5411450"/>
            <a:ext cx="9273497" cy="1446550"/>
          </a:xfrm>
          <a:prstGeom prst="rect">
            <a:avLst/>
          </a:prstGeom>
          <a:solidFill>
            <a:schemeClr val="folHlink"/>
          </a:solidFill>
          <a:ln w="9525">
            <a:noFill/>
            <a:miter lim="800000"/>
            <a:headEnd/>
            <a:tailEnd/>
          </a:ln>
          <a:effectLst/>
        </p:spPr>
        <p:txBody>
          <a:bodyPr wrap="square">
            <a:spAutoFit/>
          </a:bodyPr>
          <a:lstStyle/>
          <a:p>
            <a:pPr marL="342900" indent="-342900">
              <a:buFont typeface="Arial" panose="020B0604020202020204" pitchFamily="34" charset="0"/>
              <a:buChar char="•"/>
            </a:pPr>
            <a:r>
              <a:rPr lang="en-GB" sz="2200" dirty="0">
                <a:solidFill>
                  <a:srgbClr val="000000"/>
                </a:solidFill>
                <a:latin typeface="Calibri" panose="020F0502020204030204" pitchFamily="34" charset="0"/>
              </a:rPr>
              <a:t>A </a:t>
            </a:r>
            <a:r>
              <a:rPr lang="en-GB" sz="2200" dirty="0" err="1">
                <a:solidFill>
                  <a:srgbClr val="000000"/>
                </a:solidFill>
                <a:latin typeface="Calibri" panose="020F0502020204030204" pitchFamily="34" charset="0"/>
              </a:rPr>
              <a:t>tele</a:t>
            </a:r>
            <a:r>
              <a:rPr lang="en-GB" sz="2200" dirty="0">
                <a:solidFill>
                  <a:srgbClr val="000000"/>
                </a:solidFill>
                <a:latin typeface="Calibri" panose="020F0502020204030204" pitchFamily="34" charset="0"/>
              </a:rPr>
              <a:t>-health monitor </a:t>
            </a:r>
            <a:r>
              <a:rPr lang="en-GB" sz="2200" dirty="0" smtClean="0">
                <a:solidFill>
                  <a:srgbClr val="000000"/>
                </a:solidFill>
                <a:latin typeface="Calibri" panose="020F0502020204030204" pitchFamily="34" charset="0"/>
              </a:rPr>
              <a:t>is </a:t>
            </a:r>
            <a:r>
              <a:rPr lang="en-GB" sz="2200" dirty="0">
                <a:solidFill>
                  <a:srgbClr val="000000"/>
                </a:solidFill>
                <a:latin typeface="Calibri" panose="020F0502020204030204" pitchFamily="34" charset="0"/>
              </a:rPr>
              <a:t>installed </a:t>
            </a:r>
            <a:r>
              <a:rPr lang="en-GB" sz="2200" dirty="0" smtClean="0">
                <a:solidFill>
                  <a:srgbClr val="000000"/>
                </a:solidFill>
                <a:latin typeface="Calibri" panose="020F0502020204030204" pitchFamily="34" charset="0"/>
              </a:rPr>
              <a:t>at home </a:t>
            </a:r>
            <a:r>
              <a:rPr lang="en-GB" sz="2200" dirty="0">
                <a:solidFill>
                  <a:srgbClr val="000000"/>
                </a:solidFill>
                <a:latin typeface="Calibri" panose="020F0502020204030204" pitchFamily="34" charset="0"/>
              </a:rPr>
              <a:t>allowing </a:t>
            </a:r>
            <a:r>
              <a:rPr lang="en-GB" sz="2200" dirty="0" smtClean="0">
                <a:solidFill>
                  <a:srgbClr val="000000"/>
                </a:solidFill>
                <a:latin typeface="Calibri" panose="020F0502020204030204" pitchFamily="34" charset="0"/>
              </a:rPr>
              <a:t>patient to measure pulse</a:t>
            </a:r>
            <a:r>
              <a:rPr lang="en-GB" sz="2200" dirty="0">
                <a:solidFill>
                  <a:srgbClr val="000000"/>
                </a:solidFill>
                <a:latin typeface="Calibri" panose="020F0502020204030204" pitchFamily="34" charset="0"/>
              </a:rPr>
              <a:t>, blood</a:t>
            </a:r>
          </a:p>
          <a:p>
            <a:pPr marL="342900" indent="-342900">
              <a:buFont typeface="Arial" panose="020B0604020202020204" pitchFamily="34" charset="0"/>
              <a:buChar char="•"/>
            </a:pPr>
            <a:r>
              <a:rPr lang="en-GB" sz="2200" dirty="0">
                <a:solidFill>
                  <a:srgbClr val="000000"/>
                </a:solidFill>
                <a:latin typeface="Calibri" panose="020F0502020204030204" pitchFamily="34" charset="0"/>
              </a:rPr>
              <a:t>pressure, lung capacity, lung function, electrical</a:t>
            </a:r>
          </a:p>
          <a:p>
            <a:pPr marL="342900" indent="-342900">
              <a:buFont typeface="Arial" panose="020B0604020202020204" pitchFamily="34" charset="0"/>
              <a:buChar char="•"/>
            </a:pPr>
            <a:r>
              <a:rPr lang="en-GB" sz="2200" dirty="0">
                <a:solidFill>
                  <a:srgbClr val="000000"/>
                </a:solidFill>
                <a:latin typeface="Calibri" panose="020F0502020204030204" pitchFamily="34" charset="0"/>
              </a:rPr>
              <a:t>activity in her heart and other health indicators</a:t>
            </a:r>
          </a:p>
        </p:txBody>
      </p:sp>
      <p:pic>
        <p:nvPicPr>
          <p:cNvPr id="25602" name="Picture 2" descr="http://www.ntca.org/new-edge/wp-content/uploads/geinteltelehealth.jpg"/>
          <p:cNvPicPr>
            <a:picLocks noChangeAspect="1" noChangeArrowheads="1"/>
          </p:cNvPicPr>
          <p:nvPr/>
        </p:nvPicPr>
        <p:blipFill>
          <a:blip r:embed="rId3" cstate="print"/>
          <a:srcRect/>
          <a:stretch>
            <a:fillRect/>
          </a:stretch>
        </p:blipFill>
        <p:spPr bwMode="auto">
          <a:xfrm>
            <a:off x="-324544" y="1926997"/>
            <a:ext cx="4896544" cy="3484453"/>
          </a:xfrm>
          <a:prstGeom prst="rect">
            <a:avLst/>
          </a:prstGeom>
          <a:noFill/>
        </p:spPr>
      </p:pic>
    </p:spTree>
    <p:extLst>
      <p:ext uri="{BB962C8B-B14F-4D97-AF65-F5344CB8AC3E}">
        <p14:creationId xmlns:p14="http://schemas.microsoft.com/office/powerpoint/2010/main" val="14828892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comedinewithusageukcd.files.wordpress.com/2013/04/online-shopping-stanley1.jpg"/>
          <p:cNvPicPr>
            <a:picLocks noChangeAspect="1" noChangeArrowheads="1"/>
          </p:cNvPicPr>
          <p:nvPr/>
        </p:nvPicPr>
        <p:blipFill>
          <a:blip r:embed="rId2" cstate="print"/>
          <a:srcRect/>
          <a:stretch>
            <a:fillRect/>
          </a:stretch>
        </p:blipFill>
        <p:spPr bwMode="auto">
          <a:xfrm>
            <a:off x="-332246" y="0"/>
            <a:ext cx="10395610" cy="6858000"/>
          </a:xfrm>
          <a:prstGeom prst="rect">
            <a:avLst/>
          </a:prstGeom>
          <a:noFill/>
        </p:spPr>
      </p:pic>
      <p:sp>
        <p:nvSpPr>
          <p:cNvPr id="4" name="Text Box 13"/>
          <p:cNvSpPr txBox="1">
            <a:spLocks noChangeArrowheads="1"/>
          </p:cNvSpPr>
          <p:nvPr/>
        </p:nvSpPr>
        <p:spPr bwMode="auto">
          <a:xfrm>
            <a:off x="-180528" y="0"/>
            <a:ext cx="7062505" cy="1631216"/>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b="1" dirty="0" smtClean="0">
                <a:solidFill>
                  <a:srgbClr val="000000"/>
                </a:solidFill>
                <a:latin typeface="Calibri" panose="020F0502020204030204" pitchFamily="34" charset="0"/>
              </a:rPr>
              <a:t>Examples</a:t>
            </a:r>
            <a:r>
              <a:rPr lang="en-GB" sz="2000" dirty="0" smtClean="0">
                <a:solidFill>
                  <a:srgbClr val="000000"/>
                </a:solidFill>
                <a:latin typeface="Calibri" panose="020F0502020204030204" pitchFamily="34" charset="0"/>
              </a:rPr>
              <a:t>: Shopping online</a:t>
            </a:r>
          </a:p>
          <a:p>
            <a:pPr>
              <a:spcBef>
                <a:spcPct val="50000"/>
              </a:spcBef>
            </a:pPr>
            <a:r>
              <a:rPr lang="en-GB" sz="2000" dirty="0" smtClean="0">
                <a:solidFill>
                  <a:srgbClr val="000000"/>
                </a:solidFill>
                <a:latin typeface="Calibri" panose="020F0502020204030204" pitchFamily="34" charset="0"/>
              </a:rPr>
              <a:t>Shop online</a:t>
            </a:r>
          </a:p>
          <a:p>
            <a:pPr>
              <a:spcBef>
                <a:spcPct val="50000"/>
              </a:spcBef>
            </a:pPr>
            <a:r>
              <a:rPr lang="en-GB" sz="2000" dirty="0" smtClean="0">
                <a:solidFill>
                  <a:srgbClr val="000000"/>
                </a:solidFill>
                <a:latin typeface="Calibri" panose="020F0502020204030204" pitchFamily="34" charset="0"/>
              </a:rPr>
              <a:t>Browse time, still do it yourself, no need to move from comfort of own home</a:t>
            </a:r>
            <a:endParaRPr lang="en-GB" sz="2000" dirty="0">
              <a:solidFill>
                <a:srgbClr val="000000"/>
              </a:solidFill>
              <a:latin typeface="Calibri" panose="020F0502020204030204" pitchFamily="34" charset="0"/>
            </a:endParaRPr>
          </a:p>
        </p:txBody>
      </p:sp>
      <p:sp>
        <p:nvSpPr>
          <p:cNvPr id="10" name="Text Box 13"/>
          <p:cNvSpPr txBox="1">
            <a:spLocks noChangeArrowheads="1"/>
          </p:cNvSpPr>
          <p:nvPr/>
        </p:nvSpPr>
        <p:spPr bwMode="auto">
          <a:xfrm>
            <a:off x="179512" y="5432849"/>
            <a:ext cx="7062505" cy="1323439"/>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dirty="0" smtClean="0">
                <a:solidFill>
                  <a:srgbClr val="000000"/>
                </a:solidFill>
                <a:latin typeface="Calibri" panose="020F0502020204030204" pitchFamily="34" charset="0"/>
              </a:rPr>
              <a:t>Preferred when done in a group.</a:t>
            </a:r>
          </a:p>
          <a:p>
            <a:pPr>
              <a:spcBef>
                <a:spcPct val="50000"/>
              </a:spcBef>
            </a:pPr>
            <a:r>
              <a:rPr lang="en-GB" sz="2000" dirty="0" smtClean="0">
                <a:solidFill>
                  <a:srgbClr val="000000"/>
                </a:solidFill>
                <a:latin typeface="Calibri" panose="020F0502020204030204" pitchFamily="34" charset="0"/>
              </a:rPr>
              <a:t>AGE UK help sessions (e.g. Come Dine with Us – Tyne &amp; Wear)</a:t>
            </a:r>
          </a:p>
          <a:p>
            <a:pPr>
              <a:spcBef>
                <a:spcPct val="50000"/>
              </a:spcBef>
            </a:pPr>
            <a:r>
              <a:rPr lang="en-GB" sz="2000" dirty="0" smtClean="0">
                <a:solidFill>
                  <a:srgbClr val="000000"/>
                </a:solidFill>
                <a:latin typeface="Calibri" panose="020F0502020204030204" pitchFamily="34" charset="0"/>
              </a:rPr>
              <a:t>AGE Concern, Dorset – Musselwhite (2006)</a:t>
            </a:r>
            <a:endParaRPr lang="en-GB" sz="20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855640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0"/>
            <a:ext cx="4434631" cy="6858000"/>
          </a:xfrm>
          <a:prstGeom prst="rect">
            <a:avLst/>
          </a:prstGeom>
        </p:spPr>
      </p:pic>
      <p:sp>
        <p:nvSpPr>
          <p:cNvPr id="7" name="Text Box 13"/>
          <p:cNvSpPr txBox="1">
            <a:spLocks noChangeArrowheads="1"/>
          </p:cNvSpPr>
          <p:nvPr/>
        </p:nvSpPr>
        <p:spPr bwMode="auto">
          <a:xfrm>
            <a:off x="35523" y="0"/>
            <a:ext cx="4752501" cy="2708434"/>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b="1" dirty="0" smtClean="0">
                <a:solidFill>
                  <a:srgbClr val="000000"/>
                </a:solidFill>
                <a:latin typeface="Calibri" panose="020F0502020204030204" pitchFamily="34" charset="0"/>
              </a:rPr>
              <a:t>Examples</a:t>
            </a:r>
            <a:r>
              <a:rPr lang="en-GB" sz="2000" dirty="0" smtClean="0">
                <a:solidFill>
                  <a:srgbClr val="000000"/>
                </a:solidFill>
                <a:latin typeface="Calibri" panose="020F0502020204030204" pitchFamily="34" charset="0"/>
              </a:rPr>
              <a:t>: Outside world in</a:t>
            </a:r>
          </a:p>
          <a:p>
            <a:pPr marL="342900" indent="-342900">
              <a:spcBef>
                <a:spcPct val="50000"/>
              </a:spcBef>
              <a:buFont typeface="Arial" panose="020B0604020202020204" pitchFamily="34" charset="0"/>
              <a:buChar char="•"/>
            </a:pPr>
            <a:r>
              <a:rPr lang="en-GB" sz="2000" dirty="0" smtClean="0">
                <a:solidFill>
                  <a:srgbClr val="000000"/>
                </a:solidFill>
                <a:latin typeface="Calibri" panose="020F0502020204030204" pitchFamily="34" charset="0"/>
              </a:rPr>
              <a:t>TV</a:t>
            </a:r>
          </a:p>
          <a:p>
            <a:pPr marL="342900" indent="-342900">
              <a:spcBef>
                <a:spcPct val="50000"/>
              </a:spcBef>
              <a:buFont typeface="Arial" panose="020B0604020202020204" pitchFamily="34" charset="0"/>
              <a:buChar char="•"/>
            </a:pPr>
            <a:r>
              <a:rPr lang="en-GB" sz="2000" dirty="0" smtClean="0">
                <a:solidFill>
                  <a:srgbClr val="000000"/>
                </a:solidFill>
                <a:latin typeface="Calibri" panose="020F0502020204030204" pitchFamily="34" charset="0"/>
              </a:rPr>
              <a:t>Radio</a:t>
            </a:r>
          </a:p>
          <a:p>
            <a:pPr marL="342900" indent="-342900">
              <a:spcBef>
                <a:spcPct val="50000"/>
              </a:spcBef>
              <a:buFont typeface="Arial" panose="020B0604020202020204" pitchFamily="34" charset="0"/>
              <a:buChar char="•"/>
            </a:pPr>
            <a:r>
              <a:rPr lang="en-GB" sz="2000" dirty="0" smtClean="0">
                <a:solidFill>
                  <a:srgbClr val="000000"/>
                </a:solidFill>
                <a:latin typeface="Calibri" panose="020F0502020204030204" pitchFamily="34" charset="0"/>
              </a:rPr>
              <a:t>Still Walks</a:t>
            </a:r>
          </a:p>
          <a:p>
            <a:pPr marL="342900" indent="-342900">
              <a:spcBef>
                <a:spcPct val="50000"/>
              </a:spcBef>
              <a:buFont typeface="Arial" panose="020B0604020202020204" pitchFamily="34" charset="0"/>
              <a:buChar char="•"/>
            </a:pPr>
            <a:r>
              <a:rPr lang="en-GB" sz="2000" dirty="0" smtClean="0">
                <a:solidFill>
                  <a:srgbClr val="000000"/>
                </a:solidFill>
                <a:latin typeface="Calibri" panose="020F0502020204030204" pitchFamily="34" charset="0"/>
              </a:rPr>
              <a:t>Webcams</a:t>
            </a:r>
          </a:p>
          <a:p>
            <a:pPr marL="342900" indent="-342900">
              <a:spcBef>
                <a:spcPct val="50000"/>
              </a:spcBef>
              <a:buFont typeface="Arial" panose="020B0604020202020204" pitchFamily="34" charset="0"/>
              <a:buChar char="•"/>
            </a:pPr>
            <a:r>
              <a:rPr lang="en-GB" sz="2000" dirty="0" smtClean="0">
                <a:solidFill>
                  <a:srgbClr val="000000"/>
                </a:solidFill>
                <a:latin typeface="Calibri" panose="020F0502020204030204" pitchFamily="34" charset="0"/>
              </a:rPr>
              <a:t>Pictures</a:t>
            </a:r>
            <a:endParaRPr lang="en-GB" sz="2000" dirty="0">
              <a:solidFill>
                <a:srgbClr val="000000"/>
              </a:solidFill>
              <a:latin typeface="Calibri" panose="020F0502020204030204" pitchFamily="34" charset="0"/>
            </a:endParaRPr>
          </a:p>
        </p:txBody>
      </p:sp>
      <p:sp>
        <p:nvSpPr>
          <p:cNvPr id="9" name="Text Box 13"/>
          <p:cNvSpPr txBox="1">
            <a:spLocks noChangeArrowheads="1"/>
          </p:cNvSpPr>
          <p:nvPr/>
        </p:nvSpPr>
        <p:spPr bwMode="auto">
          <a:xfrm>
            <a:off x="45758" y="4149566"/>
            <a:ext cx="4742266" cy="2400657"/>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dirty="0" err="1" smtClean="0">
                <a:solidFill>
                  <a:srgbClr val="000000"/>
                </a:solidFill>
                <a:latin typeface="Calibri" panose="020F0502020204030204" pitchFamily="34" charset="0"/>
              </a:rPr>
              <a:t>Biophilia</a:t>
            </a:r>
            <a:r>
              <a:rPr lang="en-GB" sz="2000" dirty="0" smtClean="0">
                <a:solidFill>
                  <a:srgbClr val="000000"/>
                </a:solidFill>
                <a:latin typeface="Calibri" panose="020F0502020204030204" pitchFamily="34" charset="0"/>
              </a:rPr>
              <a:t> – innate need to be with nature</a:t>
            </a:r>
          </a:p>
          <a:p>
            <a:pPr>
              <a:spcBef>
                <a:spcPct val="50000"/>
              </a:spcBef>
            </a:pPr>
            <a:r>
              <a:rPr lang="en-GB" sz="2000" dirty="0" smtClean="0">
                <a:solidFill>
                  <a:srgbClr val="000000"/>
                </a:solidFill>
                <a:latin typeface="Calibri" panose="020F0502020204030204" pitchFamily="34" charset="0"/>
              </a:rPr>
              <a:t>Relaxing, calming. </a:t>
            </a:r>
          </a:p>
          <a:p>
            <a:pPr>
              <a:spcBef>
                <a:spcPct val="50000"/>
              </a:spcBef>
            </a:pPr>
            <a:endParaRPr lang="en-GB" sz="2000" dirty="0">
              <a:solidFill>
                <a:srgbClr val="000000"/>
              </a:solidFill>
              <a:latin typeface="Calibri" panose="020F0502020204030204" pitchFamily="34" charset="0"/>
            </a:endParaRPr>
          </a:p>
          <a:p>
            <a:pPr>
              <a:spcBef>
                <a:spcPct val="50000"/>
              </a:spcBef>
            </a:pPr>
            <a:r>
              <a:rPr lang="en-GB" sz="2000" dirty="0" smtClean="0">
                <a:solidFill>
                  <a:srgbClr val="000000"/>
                </a:solidFill>
                <a:latin typeface="Calibri" panose="020F0502020204030204" pitchFamily="34" charset="0"/>
              </a:rPr>
              <a:t>Missing? – Control and movement, moving between things and sensory information. Interaction.  The ordinary.</a:t>
            </a:r>
            <a:endParaRPr lang="en-GB" sz="20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2604765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cstate="print"/>
          <a:stretch>
            <a:fillRect/>
          </a:stretch>
        </p:blipFill>
        <p:spPr>
          <a:xfrm>
            <a:off x="-1753986" y="-165985"/>
            <a:ext cx="12651972" cy="7189970"/>
          </a:xfrm>
          <a:prstGeom prst="rect">
            <a:avLst/>
          </a:prstGeom>
        </p:spPr>
      </p:pic>
      <p:sp>
        <p:nvSpPr>
          <p:cNvPr id="5" name="Text Box 13"/>
          <p:cNvSpPr txBox="1">
            <a:spLocks noChangeArrowheads="1"/>
          </p:cNvSpPr>
          <p:nvPr/>
        </p:nvSpPr>
        <p:spPr bwMode="auto">
          <a:xfrm>
            <a:off x="0" y="4365104"/>
            <a:ext cx="4320453" cy="2092881"/>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dirty="0" smtClean="0">
                <a:solidFill>
                  <a:srgbClr val="000000"/>
                </a:solidFill>
                <a:latin typeface="Calibri" panose="020F0502020204030204" pitchFamily="34" charset="0"/>
              </a:rPr>
              <a:t>Need for interaction</a:t>
            </a:r>
          </a:p>
          <a:p>
            <a:pPr>
              <a:spcBef>
                <a:spcPct val="50000"/>
              </a:spcBef>
            </a:pPr>
            <a:r>
              <a:rPr lang="en-GB" sz="2000" dirty="0" smtClean="0">
                <a:solidFill>
                  <a:srgbClr val="000000"/>
                </a:solidFill>
                <a:latin typeface="Calibri" panose="020F0502020204030204" pitchFamily="34" charset="0"/>
              </a:rPr>
              <a:t>Virtual worlds.</a:t>
            </a:r>
          </a:p>
          <a:p>
            <a:pPr>
              <a:spcBef>
                <a:spcPct val="50000"/>
              </a:spcBef>
            </a:pPr>
            <a:r>
              <a:rPr lang="en-GB" sz="2000" dirty="0" smtClean="0">
                <a:solidFill>
                  <a:srgbClr val="000000"/>
                </a:solidFill>
                <a:latin typeface="Calibri" panose="020F0502020204030204" pitchFamily="34" charset="0"/>
              </a:rPr>
              <a:t>Immersion for relaxation (</a:t>
            </a:r>
            <a:r>
              <a:rPr lang="en-GB" sz="2000" dirty="0" err="1" smtClean="0">
                <a:solidFill>
                  <a:srgbClr val="000000"/>
                </a:solidFill>
                <a:latin typeface="Calibri" panose="020F0502020204030204" pitchFamily="34" charset="0"/>
              </a:rPr>
              <a:t>Baños</a:t>
            </a:r>
            <a:r>
              <a:rPr lang="en-GB" sz="2000" dirty="0" smtClean="0">
                <a:solidFill>
                  <a:srgbClr val="000000"/>
                </a:solidFill>
                <a:latin typeface="Calibri" panose="020F0502020204030204" pitchFamily="34" charset="0"/>
              </a:rPr>
              <a:t> et al., 2012)</a:t>
            </a:r>
          </a:p>
          <a:p>
            <a:pPr>
              <a:spcBef>
                <a:spcPct val="50000"/>
              </a:spcBef>
            </a:pPr>
            <a:r>
              <a:rPr lang="en-GB" sz="2000" dirty="0" smtClean="0">
                <a:solidFill>
                  <a:srgbClr val="000000"/>
                </a:solidFill>
                <a:latin typeface="Calibri" panose="020F0502020204030204" pitchFamily="34" charset="0"/>
              </a:rPr>
              <a:t>Second life</a:t>
            </a:r>
          </a:p>
        </p:txBody>
      </p:sp>
    </p:spTree>
    <p:extLst>
      <p:ext uri="{BB962C8B-B14F-4D97-AF65-F5344CB8AC3E}">
        <p14:creationId xmlns:p14="http://schemas.microsoft.com/office/powerpoint/2010/main" val="14380146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cstate="print"/>
          <a:stretch>
            <a:fillRect/>
          </a:stretch>
        </p:blipFill>
        <p:spPr>
          <a:xfrm>
            <a:off x="0" y="0"/>
            <a:ext cx="9138863" cy="6858000"/>
          </a:xfrm>
          <a:prstGeom prst="rect">
            <a:avLst/>
          </a:prstGeom>
        </p:spPr>
      </p:pic>
      <p:sp>
        <p:nvSpPr>
          <p:cNvPr id="5" name="Text Box 13"/>
          <p:cNvSpPr txBox="1">
            <a:spLocks noChangeArrowheads="1"/>
          </p:cNvSpPr>
          <p:nvPr/>
        </p:nvSpPr>
        <p:spPr bwMode="auto">
          <a:xfrm>
            <a:off x="467544" y="5733256"/>
            <a:ext cx="4320453" cy="861774"/>
          </a:xfrm>
          <a:prstGeom prst="rect">
            <a:avLst/>
          </a:prstGeom>
          <a:solidFill>
            <a:schemeClr val="folHlink"/>
          </a:solidFill>
          <a:ln w="9525">
            <a:noFill/>
            <a:miter lim="800000"/>
            <a:headEnd/>
            <a:tailEnd/>
          </a:ln>
          <a:effectLst/>
        </p:spPr>
        <p:txBody>
          <a:bodyPr wrap="square">
            <a:spAutoFit/>
          </a:bodyPr>
          <a:lstStyle/>
          <a:p>
            <a:pPr>
              <a:spcBef>
                <a:spcPct val="50000"/>
              </a:spcBef>
            </a:pPr>
            <a:r>
              <a:rPr lang="en-GB" sz="2000" dirty="0" smtClean="0">
                <a:solidFill>
                  <a:srgbClr val="000000"/>
                </a:solidFill>
                <a:latin typeface="Calibri" panose="020F0502020204030204" pitchFamily="34" charset="0"/>
              </a:rPr>
              <a:t>Virtual reality caves</a:t>
            </a:r>
          </a:p>
          <a:p>
            <a:pPr>
              <a:spcBef>
                <a:spcPct val="50000"/>
              </a:spcBef>
            </a:pPr>
            <a:r>
              <a:rPr lang="en-GB" sz="2000" dirty="0" smtClean="0">
                <a:solidFill>
                  <a:srgbClr val="000000"/>
                </a:solidFill>
                <a:latin typeface="Calibri" panose="020F0502020204030204" pitchFamily="34" charset="0"/>
              </a:rPr>
              <a:t>Need more research with older people</a:t>
            </a:r>
          </a:p>
        </p:txBody>
      </p:sp>
      <p:pic>
        <p:nvPicPr>
          <p:cNvPr id="6" name="Picture 5"/>
          <p:cNvPicPr>
            <a:picLocks noChangeAspect="1"/>
          </p:cNvPicPr>
          <p:nvPr/>
        </p:nvPicPr>
        <p:blipFill>
          <a:blip r:embed="rId3" cstate="print"/>
          <a:stretch>
            <a:fillRect/>
          </a:stretch>
        </p:blipFill>
        <p:spPr>
          <a:xfrm>
            <a:off x="5652120" y="4824918"/>
            <a:ext cx="2857500" cy="1619250"/>
          </a:xfrm>
          <a:prstGeom prst="rect">
            <a:avLst/>
          </a:prstGeom>
        </p:spPr>
      </p:pic>
    </p:spTree>
    <p:extLst>
      <p:ext uri="{BB962C8B-B14F-4D97-AF65-F5344CB8AC3E}">
        <p14:creationId xmlns:p14="http://schemas.microsoft.com/office/powerpoint/2010/main" val="3983939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a:xfrm>
            <a:off x="179511" y="0"/>
            <a:ext cx="4264099" cy="3429000"/>
          </a:xfrm>
        </p:spPr>
        <p:style>
          <a:lnRef idx="2">
            <a:schemeClr val="accent4">
              <a:shade val="50000"/>
            </a:schemeClr>
          </a:lnRef>
          <a:fillRef idx="1">
            <a:schemeClr val="accent4"/>
          </a:fillRef>
          <a:effectRef idx="0">
            <a:schemeClr val="accent4"/>
          </a:effectRef>
          <a:fontRef idx="minor">
            <a:schemeClr val="lt1"/>
          </a:fontRef>
        </p:style>
        <p:txBody>
          <a:bodyPr/>
          <a:lstStyle/>
          <a:p>
            <a:pPr>
              <a:buFontTx/>
              <a:buNone/>
            </a:pPr>
            <a:r>
              <a:rPr lang="en-GB" sz="2800" b="1" dirty="0">
                <a:latin typeface="Calibri" panose="020F0502020204030204" pitchFamily="34" charset="0"/>
              </a:rPr>
              <a:t>Potential</a:t>
            </a:r>
          </a:p>
          <a:p>
            <a:r>
              <a:rPr lang="en-GB" sz="2000" dirty="0">
                <a:latin typeface="Calibri" panose="020F0502020204030204" pitchFamily="34" charset="0"/>
              </a:rPr>
              <a:t>Increase in technology and networking</a:t>
            </a:r>
          </a:p>
          <a:p>
            <a:r>
              <a:rPr lang="en-GB" sz="2000" dirty="0">
                <a:latin typeface="Calibri" panose="020F0502020204030204" pitchFamily="34" charset="0"/>
              </a:rPr>
              <a:t>Increased accessibility</a:t>
            </a:r>
          </a:p>
          <a:p>
            <a:r>
              <a:rPr lang="en-GB" sz="2000" dirty="0">
                <a:latin typeface="Calibri" panose="020F0502020204030204" pitchFamily="34" charset="0"/>
              </a:rPr>
              <a:t>Increased use – buying, talking, making friends, “visiting”, watching, interacting</a:t>
            </a:r>
          </a:p>
          <a:p>
            <a:r>
              <a:rPr lang="en-GB" sz="2000" dirty="0">
                <a:latin typeface="Calibri" panose="020F0502020204030204" pitchFamily="34" charset="0"/>
              </a:rPr>
              <a:t>Own </a:t>
            </a:r>
            <a:r>
              <a:rPr lang="en-GB" sz="2000" dirty="0" smtClean="0">
                <a:latin typeface="Calibri" panose="020F0502020204030204" pitchFamily="34" charset="0"/>
              </a:rPr>
              <a:t>time</a:t>
            </a:r>
            <a:endParaRPr lang="en-GB" sz="2000" dirty="0">
              <a:latin typeface="Calibri" panose="020F0502020204030204" pitchFamily="34" charset="0"/>
            </a:endParaRPr>
          </a:p>
        </p:txBody>
      </p:sp>
      <p:sp>
        <p:nvSpPr>
          <p:cNvPr id="76804" name="Rectangle 4"/>
          <p:cNvSpPr>
            <a:spLocks noChangeArrowheads="1"/>
          </p:cNvSpPr>
          <p:nvPr/>
        </p:nvSpPr>
        <p:spPr bwMode="auto">
          <a:xfrm>
            <a:off x="170201" y="3429000"/>
            <a:ext cx="4273409" cy="3312368"/>
          </a:xfrm>
          <a:prstGeom prst="rect">
            <a:avLst/>
          </a:prstGeom>
          <a:ln>
            <a:solidFill>
              <a:schemeClr val="bg1"/>
            </a:solidFill>
            <a:headEnd/>
            <a:tailEnd/>
          </a:ln>
        </p:spPr>
        <p:style>
          <a:lnRef idx="2">
            <a:schemeClr val="accent3">
              <a:shade val="50000"/>
            </a:schemeClr>
          </a:lnRef>
          <a:fillRef idx="1">
            <a:schemeClr val="accent3"/>
          </a:fillRef>
          <a:effectRef idx="0">
            <a:schemeClr val="accent3"/>
          </a:effectRef>
          <a:fontRef idx="minor">
            <a:schemeClr val="lt1"/>
          </a:fontRef>
        </p:style>
        <p:txBody>
          <a:bodyPr/>
          <a:lstStyle/>
          <a:p>
            <a:pPr marL="342900" indent="-342900">
              <a:spcBef>
                <a:spcPct val="20000"/>
              </a:spcBef>
              <a:buClr>
                <a:srgbClr val="008000"/>
              </a:buClr>
            </a:pPr>
            <a:r>
              <a:rPr lang="en-GB" sz="3200" b="1" dirty="0">
                <a:solidFill>
                  <a:srgbClr val="000000"/>
                </a:solidFill>
                <a:latin typeface="Calibri" panose="020F0502020204030204" pitchFamily="34" charset="0"/>
              </a:rPr>
              <a:t>Challenges</a:t>
            </a:r>
          </a:p>
          <a:p>
            <a:pPr marL="342900" indent="-342900">
              <a:spcBef>
                <a:spcPct val="20000"/>
              </a:spcBef>
              <a:buClr>
                <a:srgbClr val="008000"/>
              </a:buClr>
              <a:buFontTx/>
              <a:buChar char="•"/>
            </a:pPr>
            <a:r>
              <a:rPr lang="en-GB" sz="2000" dirty="0">
                <a:solidFill>
                  <a:srgbClr val="000000"/>
                </a:solidFill>
                <a:latin typeface="Calibri" panose="020F0502020204030204" pitchFamily="34" charset="0"/>
              </a:rPr>
              <a:t>What is missing from the “virtual” world compared to “reality”?</a:t>
            </a:r>
          </a:p>
          <a:p>
            <a:pPr marL="742950" lvl="1" indent="-285750">
              <a:spcBef>
                <a:spcPct val="20000"/>
              </a:spcBef>
              <a:buClr>
                <a:srgbClr val="008000"/>
              </a:buClr>
              <a:buFontTx/>
              <a:buChar char="–"/>
            </a:pPr>
            <a:r>
              <a:rPr lang="en-GB" sz="1800" dirty="0">
                <a:solidFill>
                  <a:srgbClr val="000000"/>
                </a:solidFill>
                <a:latin typeface="Calibri" panose="020F0502020204030204" pitchFamily="34" charset="0"/>
              </a:rPr>
              <a:t>Touch, smell, sense, continuity, impression managed, staged </a:t>
            </a:r>
            <a:endParaRPr lang="en-GB" sz="1800" dirty="0" smtClean="0">
              <a:solidFill>
                <a:srgbClr val="000000"/>
              </a:solidFill>
              <a:latin typeface="Calibri" panose="020F0502020204030204" pitchFamily="34" charset="0"/>
            </a:endParaRPr>
          </a:p>
          <a:p>
            <a:pPr marL="742950" lvl="1" indent="-285750">
              <a:spcBef>
                <a:spcPct val="20000"/>
              </a:spcBef>
              <a:buClr>
                <a:srgbClr val="008000"/>
              </a:buClr>
              <a:buFontTx/>
              <a:buChar char="–"/>
            </a:pPr>
            <a:r>
              <a:rPr lang="en-GB" sz="1800" dirty="0" smtClean="0">
                <a:solidFill>
                  <a:srgbClr val="000000"/>
                </a:solidFill>
                <a:latin typeface="Calibri" panose="020F0502020204030204" pitchFamily="34" charset="0"/>
              </a:rPr>
              <a:t>Informal, random, chance meetings</a:t>
            </a:r>
            <a:endParaRPr lang="en-GB" sz="1800" dirty="0">
              <a:solidFill>
                <a:srgbClr val="000000"/>
              </a:solidFill>
              <a:latin typeface="Calibri" panose="020F0502020204030204" pitchFamily="34" charset="0"/>
            </a:endParaRPr>
          </a:p>
          <a:p>
            <a:pPr marL="342900" indent="-342900">
              <a:spcBef>
                <a:spcPct val="20000"/>
              </a:spcBef>
              <a:buClr>
                <a:srgbClr val="008000"/>
              </a:buClr>
              <a:buFontTx/>
              <a:buChar char="•"/>
            </a:pPr>
            <a:r>
              <a:rPr lang="en-GB" sz="2000" dirty="0">
                <a:solidFill>
                  <a:srgbClr val="000000"/>
                </a:solidFill>
                <a:latin typeface="Calibri" panose="020F0502020204030204" pitchFamily="34" charset="0"/>
              </a:rPr>
              <a:t>Equal access?</a:t>
            </a:r>
          </a:p>
          <a:p>
            <a:pPr marL="342900" indent="-342900">
              <a:spcBef>
                <a:spcPct val="20000"/>
              </a:spcBef>
              <a:buClr>
                <a:srgbClr val="008000"/>
              </a:buClr>
              <a:buFontTx/>
              <a:buChar char="•"/>
            </a:pPr>
            <a:endParaRPr lang="en-US" dirty="0">
              <a:solidFill>
                <a:srgbClr val="00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4366100" y="3789040"/>
            <a:ext cx="4777900" cy="1580008"/>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443611" y="1226394"/>
            <a:ext cx="4700389" cy="1308076"/>
          </a:xfrm>
          <a:prstGeom prst="rect">
            <a:avLst/>
          </a:prstGeom>
          <a:noFill/>
          <a:ln w="9525">
            <a:noFill/>
            <a:miter lim="800000"/>
            <a:headEnd/>
            <a:tailEnd/>
          </a:ln>
        </p:spPr>
      </p:pic>
      <p:pic>
        <p:nvPicPr>
          <p:cNvPr id="2054" name="Picture 6"/>
          <p:cNvPicPr>
            <a:picLocks noChangeAspect="1" noChangeArrowheads="1"/>
          </p:cNvPicPr>
          <p:nvPr/>
        </p:nvPicPr>
        <p:blipFill>
          <a:blip r:embed="rId4" cstate="print"/>
          <a:srcRect/>
          <a:stretch>
            <a:fillRect/>
          </a:stretch>
        </p:blipFill>
        <p:spPr bwMode="auto">
          <a:xfrm>
            <a:off x="4612964" y="2636912"/>
            <a:ext cx="4361681" cy="500786"/>
          </a:xfrm>
          <a:prstGeom prst="rect">
            <a:avLst/>
          </a:prstGeom>
          <a:noFill/>
          <a:ln w="9525">
            <a:noFill/>
            <a:miter lim="800000"/>
            <a:headEnd/>
            <a:tailEnd/>
          </a:ln>
        </p:spPr>
      </p:pic>
      <p:sp>
        <p:nvSpPr>
          <p:cNvPr id="10" name="Rectangle 9"/>
          <p:cNvSpPr/>
          <p:nvPr/>
        </p:nvSpPr>
        <p:spPr>
          <a:xfrm>
            <a:off x="4248472" y="5842337"/>
            <a:ext cx="4932040" cy="101566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GB" sz="1200" dirty="0" smtClean="0">
                <a:solidFill>
                  <a:srgbClr val="000000"/>
                </a:solidFill>
                <a:latin typeface="Calibri" panose="020F0502020204030204" pitchFamily="34" charset="0"/>
              </a:rPr>
              <a:t>Parkhurst, G., Galvin, K., </a:t>
            </a:r>
            <a:r>
              <a:rPr lang="en-GB" sz="1200" dirty="0" err="1" smtClean="0">
                <a:solidFill>
                  <a:srgbClr val="000000"/>
                </a:solidFill>
                <a:latin typeface="Calibri" panose="020F0502020204030204" pitchFamily="34" charset="0"/>
              </a:rPr>
              <a:t>Musselwhite</a:t>
            </a:r>
            <a:r>
              <a:rPr lang="en-GB" sz="1200" dirty="0" smtClean="0">
                <a:solidFill>
                  <a:srgbClr val="000000"/>
                </a:solidFill>
                <a:latin typeface="Calibri" panose="020F0502020204030204" pitchFamily="34" charset="0"/>
              </a:rPr>
              <a:t>, C., Phillips, J., Shergold, I., Todres L. (forthcoming) Beyond Transport: Understanding the Role of </a:t>
            </a:r>
            <a:r>
              <a:rPr lang="en-GB" sz="1200" dirty="0" err="1" smtClean="0">
                <a:solidFill>
                  <a:srgbClr val="000000"/>
                </a:solidFill>
                <a:latin typeface="Calibri" panose="020F0502020204030204" pitchFamily="34" charset="0"/>
              </a:rPr>
              <a:t>Mobilities</a:t>
            </a:r>
            <a:r>
              <a:rPr lang="en-GB" sz="1200" dirty="0" smtClean="0">
                <a:solidFill>
                  <a:srgbClr val="000000"/>
                </a:solidFill>
                <a:latin typeface="Calibri" panose="020F0502020204030204" pitchFamily="34" charset="0"/>
              </a:rPr>
              <a:t> in Connecting Rural Elders in Civic Society </a:t>
            </a:r>
          </a:p>
          <a:p>
            <a:r>
              <a:rPr lang="en-GB" sz="1200" dirty="0" smtClean="0">
                <a:solidFill>
                  <a:srgbClr val="000000"/>
                </a:solidFill>
                <a:latin typeface="Calibri" panose="020F0502020204030204" pitchFamily="34" charset="0"/>
              </a:rPr>
              <a:t>in </a:t>
            </a:r>
            <a:r>
              <a:rPr lang="en-GB" sz="1200" dirty="0" err="1" smtClean="0">
                <a:solidFill>
                  <a:srgbClr val="000000"/>
                </a:solidFill>
                <a:latin typeface="Calibri" panose="020F0502020204030204" pitchFamily="34" charset="0"/>
              </a:rPr>
              <a:t>Hennesey</a:t>
            </a:r>
            <a:r>
              <a:rPr lang="en-GB" sz="1200" dirty="0" smtClean="0">
                <a:solidFill>
                  <a:srgbClr val="000000"/>
                </a:solidFill>
                <a:latin typeface="Calibri" panose="020F0502020204030204" pitchFamily="34" charset="0"/>
              </a:rPr>
              <a:t>, C., Means, R., Burholt, V., (</a:t>
            </a:r>
            <a:r>
              <a:rPr lang="en-GB" sz="1200" dirty="0" err="1" smtClean="0">
                <a:solidFill>
                  <a:srgbClr val="000000"/>
                </a:solidFill>
                <a:latin typeface="Calibri" panose="020F0502020204030204" pitchFamily="34" charset="0"/>
              </a:rPr>
              <a:t>Eds</a:t>
            </a:r>
            <a:r>
              <a:rPr lang="en-GB" sz="1200" dirty="0" smtClean="0">
                <a:solidFill>
                  <a:srgbClr val="000000"/>
                </a:solidFill>
                <a:latin typeface="Calibri" panose="020F0502020204030204" pitchFamily="34" charset="0"/>
              </a:rPr>
              <a:t>). </a:t>
            </a:r>
            <a:r>
              <a:rPr lang="en-GB" sz="1200" i="1" dirty="0" smtClean="0">
                <a:solidFill>
                  <a:srgbClr val="000000"/>
                </a:solidFill>
                <a:latin typeface="Calibri" panose="020F0502020204030204" pitchFamily="34" charset="0"/>
              </a:rPr>
              <a:t>Countryside Connections: Older people, Community and Place in Rural Britain. </a:t>
            </a:r>
            <a:r>
              <a:rPr lang="en-GB" sz="1200" dirty="0" smtClean="0">
                <a:solidFill>
                  <a:srgbClr val="000000"/>
                </a:solidFill>
                <a:latin typeface="Calibri" panose="020F0502020204030204" pitchFamily="34" charset="0"/>
              </a:rPr>
              <a:t>Policy Press, Bristol</a:t>
            </a:r>
            <a:r>
              <a:rPr lang="en-GB" sz="1200" b="1" dirty="0" smtClean="0">
                <a:solidFill>
                  <a:srgbClr val="000000"/>
                </a:solidFill>
                <a:latin typeface="Calibri" panose="020F0502020204030204" pitchFamily="34" charset="0"/>
              </a:rPr>
              <a:t>. </a:t>
            </a:r>
            <a:endParaRPr lang="en-GB" sz="12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4450119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604" y="2086141"/>
            <a:ext cx="8229600" cy="4525963"/>
          </a:xfrm>
        </p:spPr>
        <p:txBody>
          <a:bodyPr/>
          <a:lstStyle/>
          <a:p>
            <a:r>
              <a:rPr lang="en-GB" dirty="0" smtClean="0">
                <a:latin typeface="Calibri" panose="020F0502020204030204" pitchFamily="34" charset="0"/>
              </a:rPr>
              <a:t>UK</a:t>
            </a:r>
          </a:p>
          <a:p>
            <a:endParaRPr lang="en-GB" dirty="0" smtClean="0"/>
          </a:p>
          <a:p>
            <a:r>
              <a:rPr lang="en-GB" dirty="0" smtClean="0">
                <a:latin typeface="Calibri" panose="020F0502020204030204" pitchFamily="34" charset="0"/>
              </a:rPr>
              <a:t>Canada</a:t>
            </a:r>
            <a:endParaRPr lang="en-GB" dirty="0">
              <a:latin typeface="Calibri" panose="020F0502020204030204" pitchFamily="34"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100117"/>
            <a:ext cx="2040511" cy="2588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063" y="1106755"/>
            <a:ext cx="2238141" cy="2581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789" y="3946048"/>
            <a:ext cx="1920022" cy="2557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8285" y="3946048"/>
            <a:ext cx="1716829" cy="2591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589" y="3974816"/>
            <a:ext cx="2573168" cy="2573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54400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27784" y="2708920"/>
            <a:ext cx="4042792" cy="1872208"/>
          </a:xfrm>
        </p:spPr>
        <p:txBody>
          <a:bodyPr/>
          <a:lstStyle/>
          <a:p>
            <a:pPr marL="0" indent="0" algn="ctr">
              <a:buNone/>
            </a:pPr>
            <a:r>
              <a:rPr lang="en-GB" sz="5400" b="1" dirty="0" smtClean="0">
                <a:latin typeface="Calibri" panose="020F0502020204030204" pitchFamily="34" charset="0"/>
              </a:rPr>
              <a:t>Methodology</a:t>
            </a:r>
            <a:endParaRPr lang="en-GB" sz="5400" b="1" dirty="0">
              <a:latin typeface="Calibri" panose="020F0502020204030204" pitchFamily="34" charset="0"/>
            </a:endParaRPr>
          </a:p>
        </p:txBody>
      </p:sp>
    </p:spTree>
    <p:extLst>
      <p:ext uri="{BB962C8B-B14F-4D97-AF65-F5344CB8AC3E}">
        <p14:creationId xmlns:p14="http://schemas.microsoft.com/office/powerpoint/2010/main" val="16238119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8921" y="2366066"/>
            <a:ext cx="4075079" cy="4506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007" y="0"/>
            <a:ext cx="6087175" cy="3391137"/>
          </a:xfrm>
        </p:spPr>
        <p:style>
          <a:lnRef idx="2">
            <a:schemeClr val="accent3"/>
          </a:lnRef>
          <a:fillRef idx="1">
            <a:schemeClr val="lt1"/>
          </a:fillRef>
          <a:effectRef idx="0">
            <a:schemeClr val="accent3"/>
          </a:effectRef>
          <a:fontRef idx="minor">
            <a:schemeClr val="dk1"/>
          </a:fontRef>
        </p:style>
        <p:txBody>
          <a:bodyPr/>
          <a:lstStyle/>
          <a:p>
            <a:pPr>
              <a:spcAft>
                <a:spcPts val="600"/>
              </a:spcAft>
            </a:pPr>
            <a:r>
              <a:rPr lang="en-US" b="1" dirty="0" smtClean="0">
                <a:latin typeface="Calibri" panose="020F0502020204030204" pitchFamily="34" charset="0"/>
                <a:ea typeface="Times New Roman"/>
              </a:rPr>
              <a:t>Sites</a:t>
            </a:r>
          </a:p>
          <a:p>
            <a:pPr lvl="1">
              <a:spcAft>
                <a:spcPts val="600"/>
              </a:spcAft>
            </a:pPr>
            <a:r>
              <a:rPr lang="en-US" sz="2400" dirty="0" smtClean="0">
                <a:latin typeface="Calibri" panose="020F0502020204030204" pitchFamily="34" charset="0"/>
                <a:ea typeface="Times New Roman"/>
              </a:rPr>
              <a:t>UK Milton Keynes (Urban)</a:t>
            </a:r>
          </a:p>
          <a:p>
            <a:pPr lvl="1">
              <a:spcAft>
                <a:spcPts val="600"/>
              </a:spcAft>
            </a:pPr>
            <a:r>
              <a:rPr lang="en-US" sz="2400" dirty="0" smtClean="0">
                <a:latin typeface="Calibri" panose="020F0502020204030204" pitchFamily="34" charset="0"/>
                <a:ea typeface="Times New Roman"/>
              </a:rPr>
              <a:t>South Wales (Rural/Suburban). </a:t>
            </a:r>
          </a:p>
          <a:p>
            <a:pPr lvl="1">
              <a:spcAft>
                <a:spcPts val="600"/>
              </a:spcAft>
            </a:pPr>
            <a:r>
              <a:rPr lang="en-US" sz="2400" dirty="0" smtClean="0">
                <a:latin typeface="Calibri" panose="020F0502020204030204" pitchFamily="34" charset="0"/>
                <a:ea typeface="Times New Roman"/>
              </a:rPr>
              <a:t>Canada – Regina, SK </a:t>
            </a:r>
            <a:r>
              <a:rPr lang="en-US" sz="2400" dirty="0" smtClean="0">
                <a:latin typeface="Calibri" panose="020F0502020204030204" pitchFamily="34" charset="0"/>
                <a:ea typeface="Times New Roman"/>
              </a:rPr>
              <a:t>(Urban</a:t>
            </a:r>
            <a:r>
              <a:rPr lang="en-US" sz="2400" dirty="0" smtClean="0">
                <a:latin typeface="Calibri" panose="020F0502020204030204" pitchFamily="34" charset="0"/>
                <a:ea typeface="Times New Roman"/>
              </a:rPr>
              <a:t>)</a:t>
            </a:r>
          </a:p>
          <a:p>
            <a:pPr lvl="1">
              <a:spcAft>
                <a:spcPts val="600"/>
              </a:spcAft>
            </a:pPr>
            <a:r>
              <a:rPr lang="en-US" sz="2400" dirty="0" smtClean="0">
                <a:latin typeface="Calibri" panose="020F0502020204030204" pitchFamily="34" charset="0"/>
                <a:ea typeface="Times New Roman"/>
              </a:rPr>
              <a:t>Canada – British Columbia </a:t>
            </a:r>
            <a:r>
              <a:rPr lang="en-US" sz="2400" dirty="0" smtClean="0">
                <a:latin typeface="Calibri" panose="020F0502020204030204" pitchFamily="34" charset="0"/>
                <a:ea typeface="Times New Roman"/>
              </a:rPr>
              <a:t>(Rural/Suburban</a:t>
            </a:r>
            <a:r>
              <a:rPr lang="en-US" sz="2400" dirty="0" smtClean="0">
                <a:latin typeface="Calibri" panose="020F0502020204030204" pitchFamily="34" charset="0"/>
                <a:ea typeface="Times New Roman"/>
              </a:rPr>
              <a:t>) </a:t>
            </a:r>
            <a:r>
              <a:rPr lang="en-US" sz="2000" dirty="0">
                <a:latin typeface="Calibri" panose="020F0502020204030204" pitchFamily="34" charset="0"/>
                <a:ea typeface="Times New Roman"/>
              </a:rPr>
              <a:t> </a:t>
            </a:r>
            <a:endParaRPr lang="en-GB" dirty="0">
              <a:latin typeface="Calibri" panose="020F0502020204030204" pitchFamily="34" charset="0"/>
              <a:ea typeface="Times New Roman"/>
            </a:endParaRPr>
          </a:p>
          <a:p>
            <a:endParaRPr lang="en-GB" dirty="0"/>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80" y="3391137"/>
            <a:ext cx="4557886" cy="3444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87211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9126836" cy="5257800"/>
          </a:xfrm>
        </p:spPr>
        <p:txBody>
          <a:bodyPr>
            <a:normAutofit fontScale="92500"/>
          </a:bodyPr>
          <a:lstStyle/>
          <a:p>
            <a:r>
              <a:rPr lang="en-GB" sz="2400" b="1" dirty="0">
                <a:latin typeface="Calibri" panose="020F0502020204030204" pitchFamily="34" charset="0"/>
                <a:ea typeface="Times New Roman"/>
              </a:rPr>
              <a:t>Stakeholders:</a:t>
            </a:r>
            <a:r>
              <a:rPr lang="en-GB" sz="2400" dirty="0">
                <a:latin typeface="Calibri" panose="020F0502020204030204" pitchFamily="34" charset="0"/>
                <a:ea typeface="Times New Roman"/>
              </a:rPr>
              <a:t> </a:t>
            </a:r>
          </a:p>
          <a:p>
            <a:pPr lvl="1"/>
            <a:r>
              <a:rPr lang="en-GB" sz="2400" dirty="0">
                <a:latin typeface="Calibri" panose="020F0502020204030204" pitchFamily="34" charset="0"/>
                <a:ea typeface="Times New Roman"/>
                <a:cs typeface="+mn-cs"/>
              </a:rPr>
              <a:t>Age Milton </a:t>
            </a:r>
            <a:r>
              <a:rPr lang="en-GB" sz="2400" dirty="0" smtClean="0">
                <a:latin typeface="Calibri" panose="020F0502020204030204" pitchFamily="34" charset="0"/>
                <a:ea typeface="Times New Roman"/>
                <a:cs typeface="+mn-cs"/>
              </a:rPr>
              <a:t>Keynes, Centre for Ageing and Dementia Research, Wales</a:t>
            </a:r>
            <a:endParaRPr lang="en-GB" sz="2400" dirty="0">
              <a:latin typeface="Calibri" panose="020F0502020204030204" pitchFamily="34" charset="0"/>
              <a:ea typeface="Times New Roman"/>
              <a:cs typeface="+mn-cs"/>
            </a:endParaRPr>
          </a:p>
          <a:p>
            <a:r>
              <a:rPr lang="en-GB" sz="2400" b="1" dirty="0">
                <a:latin typeface="Calibri" panose="020F0502020204030204" pitchFamily="34" charset="0"/>
                <a:ea typeface="Times New Roman"/>
              </a:rPr>
              <a:t>10 participants per site</a:t>
            </a:r>
          </a:p>
          <a:p>
            <a:pPr lvl="1"/>
            <a:r>
              <a:rPr lang="en-GB" sz="2400" dirty="0">
                <a:latin typeface="Calibri" panose="020F0502020204030204" pitchFamily="34" charset="0"/>
                <a:ea typeface="Times New Roman"/>
                <a:cs typeface="+mn-cs"/>
              </a:rPr>
              <a:t>2 groups per </a:t>
            </a:r>
            <a:r>
              <a:rPr lang="en-GB" sz="2400" dirty="0" smtClean="0">
                <a:latin typeface="Calibri" panose="020F0502020204030204" pitchFamily="34" charset="0"/>
                <a:ea typeface="Times New Roman"/>
                <a:cs typeface="+mn-cs"/>
              </a:rPr>
              <a:t>site </a:t>
            </a:r>
          </a:p>
          <a:p>
            <a:pPr lvl="1"/>
            <a:r>
              <a:rPr lang="en-GB" sz="2400" dirty="0" smtClean="0">
                <a:latin typeface="Calibri" panose="020F0502020204030204" pitchFamily="34" charset="0"/>
                <a:ea typeface="Times New Roman"/>
                <a:cs typeface="+mn-cs"/>
              </a:rPr>
              <a:t>Recorded</a:t>
            </a:r>
          </a:p>
          <a:p>
            <a:pPr lvl="1"/>
            <a:r>
              <a:rPr lang="en-GB" sz="2400" dirty="0" err="1" smtClean="0">
                <a:latin typeface="Calibri" panose="020F0502020204030204" pitchFamily="34" charset="0"/>
                <a:ea typeface="Times New Roman"/>
                <a:cs typeface="+mn-cs"/>
              </a:rPr>
              <a:t>UoR</a:t>
            </a:r>
            <a:r>
              <a:rPr lang="en-GB" sz="2400" dirty="0" smtClean="0">
                <a:latin typeface="Calibri" panose="020F0502020204030204" pitchFamily="34" charset="0"/>
                <a:ea typeface="Times New Roman"/>
                <a:cs typeface="+mn-cs"/>
              </a:rPr>
              <a:t> &amp; Swansea 1 focus group, &lt;10 participants</a:t>
            </a:r>
            <a:endParaRPr lang="en-GB" sz="2400" dirty="0">
              <a:latin typeface="Calibri" panose="020F0502020204030204" pitchFamily="34" charset="0"/>
              <a:ea typeface="Times New Roman"/>
              <a:cs typeface="+mn-cs"/>
            </a:endParaRPr>
          </a:p>
          <a:p>
            <a:r>
              <a:rPr lang="en-GB" sz="2400" b="1" dirty="0">
                <a:latin typeface="Calibri" panose="020F0502020204030204" pitchFamily="34" charset="0"/>
                <a:ea typeface="Times New Roman"/>
              </a:rPr>
              <a:t>All sites followed a semi-structured process</a:t>
            </a:r>
          </a:p>
          <a:p>
            <a:pPr lvl="1"/>
            <a:r>
              <a:rPr lang="en-GB" sz="2400" dirty="0">
                <a:latin typeface="Calibri" panose="020F0502020204030204" pitchFamily="34" charset="0"/>
                <a:ea typeface="Times New Roman"/>
                <a:cs typeface="+mn-cs"/>
              </a:rPr>
              <a:t>Vignettes</a:t>
            </a:r>
          </a:p>
          <a:p>
            <a:pPr lvl="1"/>
            <a:r>
              <a:rPr lang="en-GB" sz="2400" dirty="0">
                <a:latin typeface="Calibri" panose="020F0502020204030204" pitchFamily="34" charset="0"/>
                <a:ea typeface="Times New Roman"/>
                <a:cs typeface="+mn-cs"/>
              </a:rPr>
              <a:t> Technology survey</a:t>
            </a:r>
          </a:p>
          <a:p>
            <a:r>
              <a:rPr lang="en-GB" sz="2400" dirty="0">
                <a:latin typeface="Calibri" panose="020F0502020204030204" pitchFamily="34" charset="0"/>
                <a:ea typeface="Times New Roman"/>
              </a:rPr>
              <a:t>Data storage is held at UNBC – secure server, login individually</a:t>
            </a:r>
          </a:p>
          <a:p>
            <a:r>
              <a:rPr lang="en-GB" sz="2400" dirty="0">
                <a:latin typeface="Calibri" panose="020F0502020204030204" pitchFamily="34" charset="0"/>
                <a:ea typeface="Times New Roman"/>
              </a:rPr>
              <a:t>Transcriptions were conducted independently in the UK, funded by the Monetize Me project </a:t>
            </a:r>
            <a:r>
              <a:rPr lang="en-GB" sz="2400" dirty="0" smtClean="0">
                <a:latin typeface="Calibri" panose="020F0502020204030204" pitchFamily="34" charset="0"/>
                <a:ea typeface="Times New Roman"/>
              </a:rPr>
              <a:t>[EPSRC, 25190]</a:t>
            </a:r>
            <a:endParaRPr lang="en-GB" sz="2400" dirty="0">
              <a:latin typeface="Calibri" panose="020F0502020204030204" pitchFamily="34" charset="0"/>
              <a:ea typeface="Times New Roman"/>
            </a:endParaRPr>
          </a:p>
          <a:p>
            <a:pPr lvl="1"/>
            <a:r>
              <a:rPr lang="en-GB" sz="2400" dirty="0">
                <a:latin typeface="Calibri" panose="020F0502020204030204" pitchFamily="34" charset="0"/>
                <a:ea typeface="Times New Roman"/>
                <a:cs typeface="+mn-cs"/>
              </a:rPr>
              <a:t>Uploaded to secure server</a:t>
            </a:r>
          </a:p>
          <a:p>
            <a:pPr lvl="1"/>
            <a:endParaRPr lang="en-GB" sz="2000" dirty="0">
              <a:ea typeface="Times New Roman"/>
              <a:cs typeface="+mn-cs"/>
            </a:endParaRPr>
          </a:p>
        </p:txBody>
      </p:sp>
    </p:spTree>
    <p:extLst>
      <p:ext uri="{BB962C8B-B14F-4D97-AF65-F5344CB8AC3E}">
        <p14:creationId xmlns:p14="http://schemas.microsoft.com/office/powerpoint/2010/main" val="2840602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722" y="1481670"/>
            <a:ext cx="3779912" cy="1143000"/>
          </a:xfrm>
        </p:spPr>
        <p:txBody>
          <a:bodyPr>
            <a:noAutofit/>
          </a:bodyPr>
          <a:lstStyle/>
          <a:p>
            <a:r>
              <a:rPr lang="en-GB" sz="3800" b="1" dirty="0" smtClean="0">
                <a:solidFill>
                  <a:schemeClr val="tx1"/>
                </a:solidFill>
                <a:latin typeface="Calibri" panose="020F0502020204030204" pitchFamily="34" charset="0"/>
              </a:rPr>
              <a:t>Technology Survey</a:t>
            </a:r>
            <a:endParaRPr lang="en-GB" sz="3800" b="1" dirty="0">
              <a:solidFill>
                <a:schemeClr val="tx1"/>
              </a:solidFill>
              <a:latin typeface="Calibri" panose="020F0502020204030204" pitchFamily="34" charset="0"/>
            </a:endParaRPr>
          </a:p>
        </p:txBody>
      </p:sp>
      <p:sp>
        <p:nvSpPr>
          <p:cNvPr id="4" name="TextBox 3"/>
          <p:cNvSpPr txBox="1"/>
          <p:nvPr/>
        </p:nvSpPr>
        <p:spPr>
          <a:xfrm>
            <a:off x="395535" y="2624670"/>
            <a:ext cx="3754243" cy="3539430"/>
          </a:xfrm>
          <a:prstGeom prst="rect">
            <a:avLst/>
          </a:prstGeom>
          <a:noFill/>
        </p:spPr>
        <p:txBody>
          <a:bodyPr wrap="square" rtlCol="0">
            <a:spAutoFit/>
          </a:bodyPr>
          <a:lstStyle/>
          <a:p>
            <a:pPr marL="342900" indent="-342900">
              <a:buFont typeface="Arial" panose="020B0604020202020204" pitchFamily="34" charset="0"/>
              <a:buChar char="•"/>
            </a:pPr>
            <a:r>
              <a:rPr lang="en-GB" dirty="0">
                <a:latin typeface="Calibri" panose="020F0502020204030204" pitchFamily="34" charset="0"/>
                <a:ea typeface="Times New Roman"/>
              </a:rPr>
              <a:t>Initially designed &amp; utilized in Marston PhD &amp; </a:t>
            </a:r>
            <a:r>
              <a:rPr lang="en-GB" dirty="0" err="1">
                <a:latin typeface="Calibri" panose="020F0502020204030204" pitchFamily="34" charset="0"/>
                <a:ea typeface="Times New Roman"/>
              </a:rPr>
              <a:t>iStoppFalls</a:t>
            </a:r>
            <a:r>
              <a:rPr lang="en-GB" dirty="0">
                <a:latin typeface="Calibri" panose="020F0502020204030204" pitchFamily="34" charset="0"/>
                <a:ea typeface="Times New Roman"/>
              </a:rPr>
              <a:t> </a:t>
            </a:r>
            <a:r>
              <a:rPr lang="en-GB" dirty="0" smtClean="0">
                <a:latin typeface="Calibri" panose="020F0502020204030204" pitchFamily="34" charset="0"/>
                <a:ea typeface="Times New Roman"/>
              </a:rPr>
              <a:t>project*</a:t>
            </a:r>
          </a:p>
          <a:p>
            <a:pPr marL="342900" indent="-342900">
              <a:buFont typeface="Arial" panose="020B0604020202020204" pitchFamily="34" charset="0"/>
              <a:buChar char="•"/>
            </a:pPr>
            <a:r>
              <a:rPr lang="en-GB" dirty="0" smtClean="0">
                <a:latin typeface="Calibri" panose="020F0502020204030204" pitchFamily="34" charset="0"/>
                <a:ea typeface="Times New Roman"/>
              </a:rPr>
              <a:t>Technology </a:t>
            </a:r>
            <a:r>
              <a:rPr lang="en-GB" dirty="0">
                <a:latin typeface="Calibri" panose="020F0502020204030204" pitchFamily="34" charset="0"/>
                <a:ea typeface="Times New Roman"/>
              </a:rPr>
              <a:t>Survey: Paper and online </a:t>
            </a:r>
          </a:p>
          <a:p>
            <a:pPr marL="342900" indent="-342900">
              <a:buFont typeface="Arial" panose="020B0604020202020204" pitchFamily="34" charset="0"/>
              <a:buChar char="•"/>
            </a:pPr>
            <a:r>
              <a:rPr lang="en-GB" dirty="0">
                <a:latin typeface="Calibri" panose="020F0502020204030204" pitchFamily="34" charset="0"/>
                <a:ea typeface="Times New Roman"/>
              </a:rPr>
              <a:t>Deployed in TILL via online, prior to focus groups </a:t>
            </a:r>
          </a:p>
          <a:p>
            <a:endParaRPr lang="en-GB" dirty="0"/>
          </a:p>
        </p:txBody>
      </p:sp>
      <p:sp>
        <p:nvSpPr>
          <p:cNvPr id="5" name="TextBox 4"/>
          <p:cNvSpPr txBox="1"/>
          <p:nvPr/>
        </p:nvSpPr>
        <p:spPr>
          <a:xfrm>
            <a:off x="4788024" y="1988840"/>
            <a:ext cx="3754243" cy="4770537"/>
          </a:xfrm>
          <a:prstGeom prst="rect">
            <a:avLst/>
          </a:prstGeom>
          <a:noFill/>
        </p:spPr>
        <p:txBody>
          <a:bodyPr wrap="square" rtlCol="0">
            <a:spAutoFit/>
          </a:bodyPr>
          <a:lstStyle/>
          <a:p>
            <a:r>
              <a:rPr lang="en-GB" sz="2000" dirty="0" smtClean="0">
                <a:latin typeface="Calibri" panose="020F0502020204030204" pitchFamily="34" charset="0"/>
                <a:ea typeface="Times New Roman"/>
              </a:rPr>
              <a:t>Survey: 80-items</a:t>
            </a:r>
            <a:r>
              <a:rPr lang="en-GB" sz="2000" dirty="0">
                <a:latin typeface="Calibri" panose="020F0502020204030204" pitchFamily="34" charset="0"/>
                <a:ea typeface="Times New Roman"/>
              </a:rPr>
              <a:t>; 9 Domains: </a:t>
            </a:r>
          </a:p>
          <a:p>
            <a:pPr marL="971550" lvl="1" indent="-514350">
              <a:buFont typeface="+mj-lt"/>
              <a:buAutoNum type="arabicPeriod"/>
            </a:pPr>
            <a:r>
              <a:rPr lang="en-GB" sz="2000" dirty="0">
                <a:latin typeface="Calibri" panose="020F0502020204030204" pitchFamily="34" charset="0"/>
                <a:ea typeface="Times New Roman"/>
              </a:rPr>
              <a:t>Digital game use/ownership</a:t>
            </a:r>
          </a:p>
          <a:p>
            <a:pPr marL="971550" lvl="1" indent="-514350">
              <a:buFont typeface="+mj-lt"/>
              <a:buAutoNum type="arabicPeriod"/>
            </a:pPr>
            <a:r>
              <a:rPr lang="en-GB" sz="2000" dirty="0">
                <a:latin typeface="Calibri" panose="020F0502020204030204" pitchFamily="34" charset="0"/>
                <a:ea typeface="Times New Roman"/>
              </a:rPr>
              <a:t>computer use/ownership</a:t>
            </a:r>
          </a:p>
          <a:p>
            <a:pPr marL="971550" lvl="1" indent="-514350">
              <a:buFont typeface="+mj-lt"/>
              <a:buAutoNum type="arabicPeriod"/>
            </a:pPr>
            <a:r>
              <a:rPr lang="en-GB" sz="2000" dirty="0">
                <a:latin typeface="Calibri" panose="020F0502020204030204" pitchFamily="34" charset="0"/>
                <a:ea typeface="Times New Roman"/>
              </a:rPr>
              <a:t>Internet use/ownership, </a:t>
            </a:r>
          </a:p>
          <a:p>
            <a:pPr marL="971550" lvl="1" indent="-514350">
              <a:buFont typeface="+mj-lt"/>
              <a:buAutoNum type="arabicPeriod"/>
            </a:pPr>
            <a:r>
              <a:rPr lang="en-GB" sz="2000" dirty="0">
                <a:latin typeface="Calibri" panose="020F0502020204030204" pitchFamily="34" charset="0"/>
                <a:ea typeface="Times New Roman"/>
              </a:rPr>
              <a:t>Digital Device Ownership </a:t>
            </a:r>
          </a:p>
          <a:p>
            <a:pPr marL="971550" lvl="1" indent="-514350">
              <a:buFont typeface="+mj-lt"/>
              <a:buAutoNum type="arabicPeriod"/>
            </a:pPr>
            <a:r>
              <a:rPr lang="en-GB" sz="2000" dirty="0">
                <a:latin typeface="Calibri" panose="020F0502020204030204" pitchFamily="34" charset="0"/>
                <a:ea typeface="Times New Roman"/>
              </a:rPr>
              <a:t>Social Networking, </a:t>
            </a:r>
          </a:p>
          <a:p>
            <a:pPr marL="971550" lvl="1" indent="-514350">
              <a:buFont typeface="+mj-lt"/>
              <a:buAutoNum type="arabicPeriod"/>
            </a:pPr>
            <a:r>
              <a:rPr lang="en-GB" sz="2000" dirty="0">
                <a:latin typeface="Calibri" panose="020F0502020204030204" pitchFamily="34" charset="0"/>
                <a:ea typeface="Times New Roman"/>
              </a:rPr>
              <a:t>Purchasing habits, </a:t>
            </a:r>
          </a:p>
          <a:p>
            <a:pPr marL="971550" lvl="1" indent="-514350">
              <a:buFont typeface="+mj-lt"/>
              <a:buAutoNum type="arabicPeriod"/>
            </a:pPr>
            <a:r>
              <a:rPr lang="en-GB" sz="2000" dirty="0">
                <a:latin typeface="Calibri" panose="020F0502020204030204" pitchFamily="34" charset="0"/>
                <a:ea typeface="Times New Roman"/>
              </a:rPr>
              <a:t>Quantified Self/Life-logging, </a:t>
            </a:r>
          </a:p>
          <a:p>
            <a:pPr marL="971550" lvl="1" indent="-514350">
              <a:buFont typeface="+mj-lt"/>
              <a:buAutoNum type="arabicPeriod"/>
            </a:pPr>
            <a:r>
              <a:rPr lang="en-GB" sz="2000" dirty="0">
                <a:latin typeface="Calibri" panose="020F0502020204030204" pitchFamily="34" charset="0"/>
                <a:ea typeface="Times New Roman"/>
              </a:rPr>
              <a:t>Sharing Information &amp; </a:t>
            </a:r>
          </a:p>
          <a:p>
            <a:pPr marL="971550" lvl="1" indent="-514350">
              <a:buFont typeface="+mj-lt"/>
              <a:buAutoNum type="arabicPeriod"/>
            </a:pPr>
            <a:r>
              <a:rPr lang="en-GB" sz="2000" dirty="0">
                <a:latin typeface="Calibri" panose="020F0502020204030204" pitchFamily="34" charset="0"/>
                <a:ea typeface="Times New Roman"/>
              </a:rPr>
              <a:t>Demographic information</a:t>
            </a:r>
          </a:p>
          <a:p>
            <a:endParaRPr lang="en-GB" dirty="0"/>
          </a:p>
        </p:txBody>
      </p:sp>
      <p:sp>
        <p:nvSpPr>
          <p:cNvPr id="6" name="TextBox 5"/>
          <p:cNvSpPr txBox="1"/>
          <p:nvPr/>
        </p:nvSpPr>
        <p:spPr>
          <a:xfrm>
            <a:off x="395534" y="6297712"/>
            <a:ext cx="3332259" cy="461665"/>
          </a:xfrm>
          <a:prstGeom prst="rect">
            <a:avLst/>
          </a:prstGeom>
          <a:noFill/>
        </p:spPr>
        <p:txBody>
          <a:bodyPr wrap="none" rtlCol="0">
            <a:spAutoFit/>
          </a:bodyPr>
          <a:lstStyle/>
          <a:p>
            <a:r>
              <a:rPr lang="en-GB" dirty="0" smtClean="0">
                <a:latin typeface="Calibri" panose="020F0502020204030204" pitchFamily="34" charset="0"/>
                <a:ea typeface="Times New Roman"/>
              </a:rPr>
              <a:t>*</a:t>
            </a:r>
            <a:r>
              <a:rPr lang="en-GB" sz="1600" dirty="0" smtClean="0">
                <a:latin typeface="Calibri" panose="020F0502020204030204" pitchFamily="34" charset="0"/>
                <a:ea typeface="Times New Roman"/>
              </a:rPr>
              <a:t>Marston </a:t>
            </a:r>
            <a:r>
              <a:rPr lang="en-GB" sz="1600" dirty="0">
                <a:latin typeface="Calibri" panose="020F0502020204030204" pitchFamily="34" charset="0"/>
                <a:ea typeface="Times New Roman"/>
              </a:rPr>
              <a:t>et al., 2016; Marston, </a:t>
            </a:r>
            <a:r>
              <a:rPr lang="en-GB" sz="1600" dirty="0" smtClean="0">
                <a:latin typeface="Calibri" panose="020F0502020204030204" pitchFamily="34" charset="0"/>
                <a:ea typeface="Times New Roman"/>
              </a:rPr>
              <a:t>2012</a:t>
            </a:r>
            <a:endParaRPr lang="en-GB" sz="1600" dirty="0"/>
          </a:p>
        </p:txBody>
      </p:sp>
    </p:spTree>
    <p:extLst>
      <p:ext uri="{BB962C8B-B14F-4D97-AF65-F5344CB8AC3E}">
        <p14:creationId xmlns:p14="http://schemas.microsoft.com/office/powerpoint/2010/main" val="15927633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54061" y="2177464"/>
            <a:ext cx="6192688" cy="3046988"/>
          </a:xfrm>
          <a:prstGeom prst="rect">
            <a:avLst/>
          </a:prstGeom>
        </p:spPr>
        <p:txBody>
          <a:bodyPr wrap="square">
            <a:spAutoFit/>
          </a:bodyPr>
          <a:lstStyle/>
          <a:p>
            <a:pPr algn="ctr"/>
            <a:r>
              <a:rPr lang="en-GB" sz="4800" b="1" dirty="0" smtClean="0">
                <a:latin typeface="Calibri"/>
              </a:rPr>
              <a:t>Reflexive narrative on an International Collaborative Network of Researchers</a:t>
            </a:r>
            <a:endParaRPr lang="en-GB" sz="4800" b="1" dirty="0">
              <a:latin typeface="Calibri"/>
            </a:endParaRPr>
          </a:p>
        </p:txBody>
      </p:sp>
    </p:spTree>
    <p:extLst>
      <p:ext uri="{BB962C8B-B14F-4D97-AF65-F5344CB8AC3E}">
        <p14:creationId xmlns:p14="http://schemas.microsoft.com/office/powerpoint/2010/main" val="5203881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9763" y="2348880"/>
            <a:ext cx="5626968" cy="1080120"/>
          </a:xfrm>
        </p:spPr>
        <p:txBody>
          <a:bodyPr/>
          <a:lstStyle/>
          <a:p>
            <a:pPr marL="0" indent="0" algn="ctr">
              <a:buNone/>
            </a:pPr>
            <a:r>
              <a:rPr lang="en-GB" sz="5400" b="1" dirty="0" smtClean="0">
                <a:latin typeface="Calibri" panose="020F0502020204030204" pitchFamily="34" charset="0"/>
              </a:rPr>
              <a:t>Lessons </a:t>
            </a:r>
            <a:r>
              <a:rPr lang="en-GB" sz="5400" b="1" dirty="0" smtClean="0">
                <a:latin typeface="Calibri" panose="020F0502020204030204" pitchFamily="34" charset="0"/>
              </a:rPr>
              <a:t>learnt:</a:t>
            </a:r>
            <a:endParaRPr lang="en-GB" sz="5400" b="1" dirty="0" smtClean="0">
              <a:latin typeface="Calibri" panose="020F0502020204030204" pitchFamily="34" charset="0"/>
            </a:endParaRPr>
          </a:p>
          <a:p>
            <a:pPr lvl="0" algn="just">
              <a:spcAft>
                <a:spcPts val="600"/>
              </a:spcAft>
            </a:pPr>
            <a:endParaRPr lang="en-GB" sz="2000" b="1" dirty="0">
              <a:solidFill>
                <a:srgbClr val="000000"/>
              </a:solidFill>
              <a:ea typeface="Times New Roman"/>
            </a:endParaRPr>
          </a:p>
          <a:p>
            <a:endParaRPr lang="en-GB" dirty="0" smtClean="0"/>
          </a:p>
          <a:p>
            <a:endParaRPr lang="en-GB" dirty="0"/>
          </a:p>
        </p:txBody>
      </p:sp>
      <p:sp>
        <p:nvSpPr>
          <p:cNvPr id="5" name="TextBox 4"/>
          <p:cNvSpPr txBox="1"/>
          <p:nvPr/>
        </p:nvSpPr>
        <p:spPr>
          <a:xfrm>
            <a:off x="4388450" y="4453280"/>
            <a:ext cx="4009431" cy="1138773"/>
          </a:xfrm>
          <a:prstGeom prst="rect">
            <a:avLst/>
          </a:prstGeom>
          <a:noFill/>
        </p:spPr>
        <p:txBody>
          <a:bodyPr wrap="none" rtlCol="0">
            <a:spAutoFit/>
          </a:bodyPr>
          <a:lstStyle/>
          <a:p>
            <a:r>
              <a:rPr lang="en-US" sz="4400" b="1" i="1" dirty="0">
                <a:solidFill>
                  <a:schemeClr val="accent1"/>
                </a:solidFill>
                <a:latin typeface="Calibri" panose="020F0502020204030204" pitchFamily="34" charset="0"/>
              </a:rPr>
              <a:t>Survey Software</a:t>
            </a:r>
          </a:p>
          <a:p>
            <a:endParaRPr lang="en-GB" dirty="0"/>
          </a:p>
        </p:txBody>
      </p:sp>
      <p:sp>
        <p:nvSpPr>
          <p:cNvPr id="6" name="TextBox 5"/>
          <p:cNvSpPr txBox="1"/>
          <p:nvPr/>
        </p:nvSpPr>
        <p:spPr>
          <a:xfrm>
            <a:off x="855708" y="3560728"/>
            <a:ext cx="6643806" cy="1015663"/>
          </a:xfrm>
          <a:prstGeom prst="rect">
            <a:avLst/>
          </a:prstGeom>
          <a:noFill/>
        </p:spPr>
        <p:txBody>
          <a:bodyPr wrap="none" rtlCol="0">
            <a:spAutoFit/>
          </a:bodyPr>
          <a:lstStyle/>
          <a:p>
            <a:pPr lvl="0"/>
            <a:r>
              <a:rPr lang="en-US" sz="3600" b="1" i="1" dirty="0">
                <a:solidFill>
                  <a:srgbClr val="C00000"/>
                </a:solidFill>
                <a:latin typeface="Calibri" panose="020F0502020204030204" pitchFamily="34" charset="0"/>
                <a:ea typeface="Times New Roman"/>
              </a:rPr>
              <a:t>Communication and Data Sharing</a:t>
            </a:r>
          </a:p>
          <a:p>
            <a:endParaRPr lang="en-GB" dirty="0"/>
          </a:p>
        </p:txBody>
      </p:sp>
      <p:sp>
        <p:nvSpPr>
          <p:cNvPr id="7" name="TextBox 6"/>
          <p:cNvSpPr txBox="1"/>
          <p:nvPr/>
        </p:nvSpPr>
        <p:spPr>
          <a:xfrm>
            <a:off x="395536" y="5016132"/>
            <a:ext cx="3330527" cy="1015663"/>
          </a:xfrm>
          <a:prstGeom prst="rect">
            <a:avLst/>
          </a:prstGeom>
          <a:noFill/>
        </p:spPr>
        <p:txBody>
          <a:bodyPr wrap="none" rtlCol="0">
            <a:spAutoFit/>
          </a:bodyPr>
          <a:lstStyle/>
          <a:p>
            <a:r>
              <a:rPr lang="en-US" sz="3600" b="1" i="1" dirty="0" smtClean="0">
                <a:solidFill>
                  <a:schemeClr val="accent2">
                    <a:lumMod val="75000"/>
                  </a:schemeClr>
                </a:solidFill>
                <a:latin typeface="Calibri" panose="020F0502020204030204" pitchFamily="34" charset="0"/>
              </a:rPr>
              <a:t>University Ethics</a:t>
            </a:r>
            <a:endParaRPr lang="en-GB" sz="3600" b="1" i="1" dirty="0">
              <a:solidFill>
                <a:schemeClr val="accent2">
                  <a:lumMod val="75000"/>
                </a:schemeClr>
              </a:solidFill>
              <a:latin typeface="Calibri" panose="020F0502020204030204" pitchFamily="34" charset="0"/>
            </a:endParaRPr>
          </a:p>
          <a:p>
            <a:endParaRPr lang="en-GB" dirty="0"/>
          </a:p>
        </p:txBody>
      </p:sp>
    </p:spTree>
    <p:extLst>
      <p:ext uri="{BB962C8B-B14F-4D97-AF65-F5344CB8AC3E}">
        <p14:creationId xmlns:p14="http://schemas.microsoft.com/office/powerpoint/2010/main" val="17869090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96752"/>
            <a:ext cx="6084168" cy="5661248"/>
          </a:xfrm>
        </p:spPr>
        <p:style>
          <a:lnRef idx="2">
            <a:schemeClr val="accent3"/>
          </a:lnRef>
          <a:fillRef idx="1">
            <a:schemeClr val="lt1"/>
          </a:fillRef>
          <a:effectRef idx="0">
            <a:schemeClr val="accent3"/>
          </a:effectRef>
          <a:fontRef idx="minor">
            <a:schemeClr val="dk1"/>
          </a:fontRef>
        </p:style>
        <p:txBody>
          <a:bodyPr>
            <a:normAutofit fontScale="47500" lnSpcReduction="20000"/>
          </a:bodyPr>
          <a:lstStyle/>
          <a:p>
            <a:pPr marL="0" indent="0" algn="just">
              <a:spcAft>
                <a:spcPts val="600"/>
              </a:spcAft>
              <a:buNone/>
            </a:pPr>
            <a:r>
              <a:rPr lang="en-US" sz="3800" b="1" i="1" dirty="0">
                <a:solidFill>
                  <a:srgbClr val="C00000"/>
                </a:solidFill>
                <a:latin typeface="Calibri" panose="020F0502020204030204" pitchFamily="34" charset="0"/>
                <a:ea typeface="Times New Roman"/>
              </a:rPr>
              <a:t>Communication and Data Sharing</a:t>
            </a:r>
            <a:endParaRPr lang="en-GB" sz="3800" b="1" dirty="0">
              <a:solidFill>
                <a:srgbClr val="C00000"/>
              </a:solidFill>
              <a:latin typeface="Calibri" panose="020F0502020204030204" pitchFamily="34" charset="0"/>
              <a:ea typeface="Times New Roman"/>
            </a:endParaRPr>
          </a:p>
          <a:p>
            <a:pPr algn="just">
              <a:spcAft>
                <a:spcPts val="600"/>
              </a:spcAft>
            </a:pPr>
            <a:r>
              <a:rPr lang="en-US" sz="3800" dirty="0">
                <a:latin typeface="Calibri" panose="020F0502020204030204" pitchFamily="34" charset="0"/>
                <a:ea typeface="Times New Roman"/>
              </a:rPr>
              <a:t>Skype was used as the primary communicative method to connect geographically dispersed researchers. </a:t>
            </a:r>
            <a:endParaRPr lang="en-US" sz="3800" dirty="0" smtClean="0">
              <a:latin typeface="Calibri" panose="020F0502020204030204" pitchFamily="34" charset="0"/>
              <a:ea typeface="Times New Roman"/>
            </a:endParaRPr>
          </a:p>
          <a:p>
            <a:pPr algn="just">
              <a:spcAft>
                <a:spcPts val="600"/>
              </a:spcAft>
            </a:pPr>
            <a:r>
              <a:rPr lang="en-US" sz="3800" dirty="0" smtClean="0">
                <a:latin typeface="Calibri" panose="020F0502020204030204" pitchFamily="34" charset="0"/>
                <a:ea typeface="Times New Roman"/>
              </a:rPr>
              <a:t>Skype </a:t>
            </a:r>
            <a:r>
              <a:rPr lang="en-US" sz="3800" dirty="0">
                <a:latin typeface="Calibri" panose="020F0502020204030204" pitchFamily="34" charset="0"/>
                <a:ea typeface="Times New Roman"/>
              </a:rPr>
              <a:t>permitted conference calling and the sharing of information in a highly cost effective manner. </a:t>
            </a:r>
            <a:endParaRPr lang="en-US" sz="3800" dirty="0" smtClean="0">
              <a:latin typeface="Calibri" panose="020F0502020204030204" pitchFamily="34" charset="0"/>
              <a:ea typeface="Times New Roman"/>
            </a:endParaRPr>
          </a:p>
          <a:p>
            <a:pPr algn="just">
              <a:spcAft>
                <a:spcPts val="600"/>
              </a:spcAft>
            </a:pPr>
            <a:r>
              <a:rPr lang="en-US" sz="3800" dirty="0" smtClean="0">
                <a:latin typeface="Calibri" panose="020F0502020204030204" pitchFamily="34" charset="0"/>
                <a:ea typeface="Times New Roman"/>
              </a:rPr>
              <a:t>However</a:t>
            </a:r>
            <a:r>
              <a:rPr lang="en-US" sz="3800" dirty="0">
                <a:latin typeface="Calibri" panose="020F0502020204030204" pitchFamily="34" charset="0"/>
                <a:ea typeface="Times New Roman"/>
              </a:rPr>
              <a:t>, issues with Internet connections and data transfer speeds influenced the communication process. </a:t>
            </a:r>
            <a:endParaRPr lang="en-US" sz="3800" dirty="0" smtClean="0">
              <a:latin typeface="Calibri" panose="020F0502020204030204" pitchFamily="34" charset="0"/>
              <a:ea typeface="Times New Roman"/>
            </a:endParaRPr>
          </a:p>
          <a:p>
            <a:pPr algn="just">
              <a:spcAft>
                <a:spcPts val="600"/>
              </a:spcAft>
            </a:pPr>
            <a:r>
              <a:rPr lang="en-US" sz="3800" dirty="0" smtClean="0">
                <a:latin typeface="Calibri" panose="020F0502020204030204" pitchFamily="34" charset="0"/>
                <a:ea typeface="Times New Roman"/>
              </a:rPr>
              <a:t>A </a:t>
            </a:r>
            <a:r>
              <a:rPr lang="en-US" sz="3800" dirty="0">
                <a:latin typeface="Calibri" panose="020F0502020204030204" pitchFamily="34" charset="0"/>
                <a:ea typeface="Times New Roman"/>
              </a:rPr>
              <a:t>cloud based file sharing program </a:t>
            </a:r>
            <a:r>
              <a:rPr lang="en-US" sz="3800" dirty="0" smtClean="0">
                <a:latin typeface="Calibri" panose="020F0502020204030204" pitchFamily="34" charset="0"/>
                <a:ea typeface="Times New Roman"/>
              </a:rPr>
              <a:t>transferring </a:t>
            </a:r>
            <a:r>
              <a:rPr lang="en-US" sz="3800" dirty="0">
                <a:latin typeface="Calibri" panose="020F0502020204030204" pitchFamily="34" charset="0"/>
                <a:ea typeface="Times New Roman"/>
              </a:rPr>
              <a:t>of files without the need of email. </a:t>
            </a:r>
          </a:p>
          <a:p>
            <a:pPr lvl="1" algn="just">
              <a:spcAft>
                <a:spcPts val="600"/>
              </a:spcAft>
            </a:pPr>
            <a:r>
              <a:rPr lang="en-US" sz="3800" dirty="0" smtClean="0">
                <a:latin typeface="Calibri" panose="020F0502020204030204" pitchFamily="34" charset="0"/>
                <a:ea typeface="Times New Roman"/>
              </a:rPr>
              <a:t>Open access 24 hours a day</a:t>
            </a:r>
          </a:p>
          <a:p>
            <a:pPr lvl="1" algn="just">
              <a:spcAft>
                <a:spcPts val="600"/>
              </a:spcAft>
            </a:pPr>
            <a:r>
              <a:rPr lang="en-US" sz="3800" dirty="0" smtClean="0">
                <a:latin typeface="Calibri" panose="020F0502020204030204" pitchFamily="34" charset="0"/>
                <a:ea typeface="Times New Roman"/>
              </a:rPr>
              <a:t>Most recent files available immediately </a:t>
            </a:r>
          </a:p>
          <a:p>
            <a:pPr lvl="1" algn="just">
              <a:spcAft>
                <a:spcPts val="600"/>
              </a:spcAft>
            </a:pPr>
            <a:r>
              <a:rPr lang="en-US" sz="3800" dirty="0" smtClean="0">
                <a:latin typeface="Calibri" panose="020F0502020204030204" pitchFamily="34" charset="0"/>
                <a:ea typeface="Times New Roman"/>
              </a:rPr>
              <a:t>A </a:t>
            </a:r>
            <a:r>
              <a:rPr lang="en-US" sz="3800" dirty="0">
                <a:latin typeface="Calibri" panose="020F0502020204030204" pitchFamily="34" charset="0"/>
                <a:ea typeface="Times New Roman"/>
              </a:rPr>
              <a:t>consistent and clear file naming process must be in place so updated files are not misplaced. </a:t>
            </a:r>
            <a:endParaRPr lang="en-US" sz="3800" dirty="0" smtClean="0">
              <a:latin typeface="Calibri" panose="020F0502020204030204" pitchFamily="34" charset="0"/>
              <a:ea typeface="Times New Roman"/>
            </a:endParaRPr>
          </a:p>
          <a:p>
            <a:pPr algn="just">
              <a:spcAft>
                <a:spcPts val="600"/>
              </a:spcAft>
            </a:pPr>
            <a:r>
              <a:rPr lang="en-US" sz="3800" dirty="0" smtClean="0">
                <a:latin typeface="Calibri" panose="020F0502020204030204" pitchFamily="34" charset="0"/>
                <a:ea typeface="Times New Roman"/>
              </a:rPr>
              <a:t>Email </a:t>
            </a:r>
            <a:r>
              <a:rPr lang="en-US" sz="3800" dirty="0">
                <a:latin typeface="Calibri" panose="020F0502020204030204" pitchFamily="34" charset="0"/>
                <a:ea typeface="Times New Roman"/>
              </a:rPr>
              <a:t>was also used as a key communication tool amongst researchers, and allowed for sharing of information between scheduled meetings. </a:t>
            </a:r>
            <a:endParaRPr lang="en-US" sz="3800" dirty="0" smtClean="0">
              <a:latin typeface="Calibri" panose="020F0502020204030204" pitchFamily="34" charset="0"/>
              <a:ea typeface="Times New Roman"/>
            </a:endParaRPr>
          </a:p>
          <a:p>
            <a:pPr algn="just">
              <a:spcAft>
                <a:spcPts val="600"/>
              </a:spcAft>
            </a:pPr>
            <a:r>
              <a:rPr lang="en-US" sz="3800" dirty="0" smtClean="0">
                <a:latin typeface="Calibri" panose="020F0502020204030204" pitchFamily="34" charset="0"/>
                <a:ea typeface="Times New Roman"/>
              </a:rPr>
              <a:t>Don’t forget time zones!! </a:t>
            </a:r>
            <a:endParaRPr lang="en-GB" sz="3800" dirty="0">
              <a:latin typeface="Calibri" panose="020F0502020204030204" pitchFamily="34" charset="0"/>
              <a:ea typeface="Times New Roman"/>
            </a:endParaRPr>
          </a:p>
          <a:p>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032411"/>
            <a:ext cx="4048125"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1463503"/>
            <a:ext cx="3312368" cy="2490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76979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2671"/>
            <a:ext cx="404812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624" y="4293096"/>
            <a:ext cx="6296025"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2843808" y="1422838"/>
            <a:ext cx="6282444" cy="4814474"/>
          </a:xfrm>
        </p:spPr>
        <p:style>
          <a:lnRef idx="2">
            <a:schemeClr val="accent3"/>
          </a:lnRef>
          <a:fillRef idx="1">
            <a:schemeClr val="lt1"/>
          </a:fillRef>
          <a:effectRef idx="0">
            <a:schemeClr val="accent3"/>
          </a:effectRef>
          <a:fontRef idx="minor">
            <a:schemeClr val="dk1"/>
          </a:fontRef>
        </p:style>
        <p:txBody>
          <a:bodyPr>
            <a:normAutofit lnSpcReduction="10000"/>
          </a:bodyPr>
          <a:lstStyle/>
          <a:p>
            <a:pPr marL="0" indent="0">
              <a:buNone/>
            </a:pPr>
            <a:r>
              <a:rPr lang="en-US" sz="2000" b="1" i="1" dirty="0">
                <a:solidFill>
                  <a:schemeClr val="accent1"/>
                </a:solidFill>
                <a:latin typeface="Calibri" panose="020F0502020204030204" pitchFamily="34" charset="0"/>
              </a:rPr>
              <a:t>Survey Software</a:t>
            </a:r>
            <a:endParaRPr lang="en-GB" sz="2000" b="1" dirty="0">
              <a:solidFill>
                <a:schemeClr val="accent1"/>
              </a:solidFill>
              <a:latin typeface="Calibri" panose="020F0502020204030204" pitchFamily="34" charset="0"/>
            </a:endParaRPr>
          </a:p>
          <a:p>
            <a:r>
              <a:rPr lang="en-US" sz="2000" dirty="0">
                <a:latin typeface="Calibri" panose="020F0502020204030204" pitchFamily="34" charset="0"/>
              </a:rPr>
              <a:t>Web-based survey </a:t>
            </a:r>
            <a:endParaRPr lang="en-US" sz="2000" dirty="0" smtClean="0">
              <a:latin typeface="Calibri" panose="020F0502020204030204" pitchFamily="34" charset="0"/>
            </a:endParaRPr>
          </a:p>
          <a:p>
            <a:pPr lvl="1"/>
            <a:r>
              <a:rPr lang="en-US" sz="2000" dirty="0" smtClean="0">
                <a:latin typeface="Calibri" panose="020F0502020204030204" pitchFamily="34" charset="0"/>
              </a:rPr>
              <a:t>Cost effective</a:t>
            </a:r>
          </a:p>
          <a:p>
            <a:pPr lvl="1"/>
            <a:r>
              <a:rPr lang="en-US" sz="2000" dirty="0" smtClean="0">
                <a:latin typeface="Calibri" panose="020F0502020204030204" pitchFamily="34" charset="0"/>
              </a:rPr>
              <a:t>No data entry required </a:t>
            </a:r>
          </a:p>
          <a:p>
            <a:pPr lvl="1"/>
            <a:r>
              <a:rPr lang="en-US" sz="2000" dirty="0" smtClean="0">
                <a:latin typeface="Calibri" panose="020F0502020204030204" pitchFamily="34" charset="0"/>
              </a:rPr>
              <a:t>Minimal data cleansing Initially</a:t>
            </a:r>
            <a:r>
              <a:rPr lang="en-US" sz="2000" dirty="0">
                <a:latin typeface="Calibri" panose="020F0502020204030204" pitchFamily="34" charset="0"/>
              </a:rPr>
              <a:t>, </a:t>
            </a:r>
            <a:r>
              <a:rPr lang="en-US" sz="2000" dirty="0" err="1">
                <a:latin typeface="Calibri" panose="020F0502020204030204" pitchFamily="34" charset="0"/>
              </a:rPr>
              <a:t>Qualtrics</a:t>
            </a:r>
            <a:r>
              <a:rPr lang="en-US" sz="2000" dirty="0">
                <a:latin typeface="Calibri" panose="020F0502020204030204" pitchFamily="34" charset="0"/>
              </a:rPr>
              <a:t> software was to be used to create the online survey, which would be suitable in regards to Canadian privacy ethics and gaining ethical clearance from the respective Canadian REBs. </a:t>
            </a:r>
            <a:endParaRPr lang="en-US" sz="2000" dirty="0" smtClean="0">
              <a:latin typeface="Calibri" panose="020F0502020204030204" pitchFamily="34" charset="0"/>
            </a:endParaRPr>
          </a:p>
          <a:p>
            <a:pPr lvl="1"/>
            <a:r>
              <a:rPr lang="en-US" sz="2000" dirty="0" err="1" smtClean="0">
                <a:latin typeface="Calibri" panose="020F0502020204030204" pitchFamily="34" charset="0"/>
              </a:rPr>
              <a:t>Qualtrics</a:t>
            </a:r>
            <a:r>
              <a:rPr lang="en-US" sz="2000" dirty="0" smtClean="0">
                <a:latin typeface="Calibri" panose="020F0502020204030204" pitchFamily="34" charset="0"/>
              </a:rPr>
              <a:t> license for </a:t>
            </a:r>
            <a:r>
              <a:rPr lang="en-US" sz="2000" dirty="0" err="1" smtClean="0">
                <a:latin typeface="Calibri" panose="020F0502020204030204" pitchFamily="34" charset="0"/>
              </a:rPr>
              <a:t>UoR</a:t>
            </a:r>
            <a:r>
              <a:rPr lang="en-US" sz="2000" dirty="0" smtClean="0">
                <a:latin typeface="Calibri" panose="020F0502020204030204" pitchFamily="34" charset="0"/>
              </a:rPr>
              <a:t> only</a:t>
            </a:r>
            <a:endParaRPr lang="en-US" sz="2000" dirty="0" smtClean="0">
              <a:latin typeface="Calibri" panose="020F0502020204030204" pitchFamily="34" charset="0"/>
            </a:endParaRPr>
          </a:p>
          <a:p>
            <a:r>
              <a:rPr lang="en-US" sz="2000" dirty="0" err="1" smtClean="0">
                <a:latin typeface="Calibri" panose="020F0502020204030204" pitchFamily="34" charset="0"/>
              </a:rPr>
              <a:t>Qualitrics</a:t>
            </a:r>
            <a:r>
              <a:rPr lang="en-US" sz="2000" dirty="0" smtClean="0">
                <a:latin typeface="Calibri" panose="020F0502020204030204" pitchFamily="34" charset="0"/>
              </a:rPr>
              <a:t> passes UK and Canadian ethical guidance</a:t>
            </a:r>
          </a:p>
          <a:p>
            <a:r>
              <a:rPr lang="en-US" sz="2000" dirty="0" smtClean="0">
                <a:latin typeface="Calibri" panose="020F0502020204030204" pitchFamily="34" charset="0"/>
              </a:rPr>
              <a:t>But Partner 3 held </a:t>
            </a:r>
            <a:r>
              <a:rPr lang="en-US" sz="2000" dirty="0" smtClean="0">
                <a:latin typeface="Calibri" panose="020F0502020204030204" pitchFamily="34" charset="0"/>
              </a:rPr>
              <a:t>license </a:t>
            </a:r>
            <a:r>
              <a:rPr lang="en-US" sz="2000" dirty="0" smtClean="0">
                <a:latin typeface="Calibri" panose="020F0502020204030204" pitchFamily="34" charset="0"/>
              </a:rPr>
              <a:t>but did not permit outside use especially outside of Canada</a:t>
            </a:r>
          </a:p>
          <a:p>
            <a:r>
              <a:rPr lang="en-US" sz="2000" dirty="0" smtClean="0">
                <a:latin typeface="Calibri" panose="020F0502020204030204" pitchFamily="34" charset="0"/>
              </a:rPr>
              <a:t>Therefore</a:t>
            </a:r>
            <a:r>
              <a:rPr lang="en-US" sz="2000" dirty="0">
                <a:latin typeface="Calibri" panose="020F0502020204030204" pitchFamily="34" charset="0"/>
              </a:rPr>
              <a:t>, Google docs/survey was used to create the online survey. </a:t>
            </a:r>
            <a:r>
              <a:rPr lang="en-US" sz="2000" dirty="0" smtClean="0">
                <a:latin typeface="Calibri" panose="020F0502020204030204" pitchFamily="34" charset="0"/>
              </a:rPr>
              <a:t>But not ideal. Hard to use. </a:t>
            </a:r>
            <a:endParaRPr lang="en-GB" sz="2000" dirty="0">
              <a:latin typeface="Calibri" panose="020F0502020204030204" pitchFamily="34" charset="0"/>
            </a:endParaRPr>
          </a:p>
        </p:txBody>
      </p:sp>
    </p:spTree>
    <p:extLst>
      <p:ext uri="{BB962C8B-B14F-4D97-AF65-F5344CB8AC3E}">
        <p14:creationId xmlns:p14="http://schemas.microsoft.com/office/powerpoint/2010/main" val="14907734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6444208" cy="5257800"/>
          </a:xfrm>
        </p:spPr>
        <p:txBody>
          <a:bodyPr>
            <a:normAutofit/>
          </a:bodyPr>
          <a:lstStyle/>
          <a:p>
            <a:pPr marL="0" lvl="0" indent="0">
              <a:buNone/>
            </a:pPr>
            <a:r>
              <a:rPr lang="en-US" sz="2000" b="1" i="1" dirty="0">
                <a:solidFill>
                  <a:schemeClr val="accent1"/>
                </a:solidFill>
                <a:latin typeface="Calibri" panose="020F0502020204030204" pitchFamily="34" charset="0"/>
              </a:rPr>
              <a:t>Survey </a:t>
            </a:r>
            <a:r>
              <a:rPr lang="en-US" sz="2000" b="1" i="1" dirty="0" smtClean="0">
                <a:solidFill>
                  <a:schemeClr val="accent1"/>
                </a:solidFill>
                <a:latin typeface="Calibri" panose="020F0502020204030204" pitchFamily="34" charset="0"/>
              </a:rPr>
              <a:t>Software (continued)</a:t>
            </a:r>
            <a:endParaRPr lang="en-GB" sz="2000" b="1" dirty="0">
              <a:solidFill>
                <a:schemeClr val="accent1"/>
              </a:solidFill>
              <a:latin typeface="Calibri" panose="020F0502020204030204" pitchFamily="34" charset="0"/>
            </a:endParaRPr>
          </a:p>
          <a:p>
            <a:pPr lvl="0"/>
            <a:r>
              <a:rPr lang="en-US" sz="2000" dirty="0" smtClean="0">
                <a:solidFill>
                  <a:srgbClr val="000000"/>
                </a:solidFill>
                <a:latin typeface="Calibri" panose="020F0502020204030204" pitchFamily="34" charset="0"/>
              </a:rPr>
              <a:t>2 versions made British </a:t>
            </a:r>
            <a:r>
              <a:rPr lang="en-US" sz="2000" dirty="0">
                <a:solidFill>
                  <a:srgbClr val="000000"/>
                </a:solidFill>
                <a:latin typeface="Calibri" panose="020F0502020204030204" pitchFamily="34" charset="0"/>
              </a:rPr>
              <a:t>English and Canadian English) to minimize </a:t>
            </a:r>
            <a:r>
              <a:rPr lang="en-US" sz="2000" dirty="0" smtClean="0">
                <a:solidFill>
                  <a:srgbClr val="000000"/>
                </a:solidFill>
                <a:latin typeface="Calibri" panose="020F0502020204030204" pitchFamily="34" charset="0"/>
              </a:rPr>
              <a:t>confusion </a:t>
            </a:r>
            <a:r>
              <a:rPr lang="en-US" sz="2000" dirty="0">
                <a:solidFill>
                  <a:srgbClr val="000000"/>
                </a:solidFill>
                <a:latin typeface="Calibri" panose="020F0502020204030204" pitchFamily="34" charset="0"/>
              </a:rPr>
              <a:t>with language (e.g. in British English the term ‘Please tick the following boxes’ is a regular term found on surveys distributed across the UK, whereas in North America ‘Please check the following’ is more readily used). </a:t>
            </a:r>
            <a:endParaRPr lang="en-US" sz="2000" dirty="0" smtClean="0">
              <a:solidFill>
                <a:srgbClr val="000000"/>
              </a:solidFill>
              <a:latin typeface="Calibri" panose="020F0502020204030204" pitchFamily="34" charset="0"/>
            </a:endParaRPr>
          </a:p>
          <a:p>
            <a:pPr lvl="0"/>
            <a:r>
              <a:rPr lang="en-US" sz="2000" dirty="0" smtClean="0">
                <a:solidFill>
                  <a:srgbClr val="000000"/>
                </a:solidFill>
                <a:latin typeface="Calibri" panose="020F0502020204030204" pitchFamily="34" charset="0"/>
              </a:rPr>
              <a:t>Online enabled </a:t>
            </a:r>
            <a:r>
              <a:rPr lang="en-US" sz="2000" dirty="0">
                <a:solidFill>
                  <a:srgbClr val="000000"/>
                </a:solidFill>
                <a:latin typeface="Calibri" panose="020F0502020204030204" pitchFamily="34" charset="0"/>
              </a:rPr>
              <a:t>participants to jump questions or sections of the survey depending on their answer to a previous question. </a:t>
            </a:r>
            <a:endParaRPr lang="en-US" sz="2000" dirty="0" smtClean="0">
              <a:solidFill>
                <a:srgbClr val="000000"/>
              </a:solidFill>
              <a:latin typeface="Calibri" panose="020F0502020204030204" pitchFamily="34" charset="0"/>
            </a:endParaRPr>
          </a:p>
          <a:p>
            <a:pPr lvl="1"/>
            <a:r>
              <a:rPr lang="en-US" sz="1600" dirty="0" smtClean="0">
                <a:solidFill>
                  <a:srgbClr val="000000"/>
                </a:solidFill>
                <a:latin typeface="Calibri" panose="020F0502020204030204" pitchFamily="34" charset="0"/>
              </a:rPr>
              <a:t>For </a:t>
            </a:r>
            <a:r>
              <a:rPr lang="en-US" sz="1600" dirty="0">
                <a:solidFill>
                  <a:srgbClr val="000000"/>
                </a:solidFill>
                <a:latin typeface="Calibri" panose="020F0502020204030204" pitchFamily="34" charset="0"/>
              </a:rPr>
              <a:t>example, if a respondent answered yes to owning a specified technology then follow-up questions would then be asked about frequency and location of use. </a:t>
            </a:r>
            <a:endParaRPr lang="en-US" sz="1600" dirty="0" smtClean="0">
              <a:solidFill>
                <a:srgbClr val="000000"/>
              </a:solidFill>
              <a:latin typeface="Calibri" panose="020F0502020204030204" pitchFamily="34" charset="0"/>
            </a:endParaRPr>
          </a:p>
          <a:p>
            <a:pPr lvl="1"/>
            <a:r>
              <a:rPr lang="en-US" sz="1600" dirty="0" smtClean="0">
                <a:solidFill>
                  <a:srgbClr val="000000"/>
                </a:solidFill>
                <a:latin typeface="Calibri" panose="020F0502020204030204" pitchFamily="34" charset="0"/>
              </a:rPr>
              <a:t>Otherwise </a:t>
            </a:r>
            <a:r>
              <a:rPr lang="en-US" sz="1600" dirty="0">
                <a:solidFill>
                  <a:srgbClr val="000000"/>
                </a:solidFill>
                <a:latin typeface="Calibri" panose="020F0502020204030204" pitchFamily="34" charset="0"/>
              </a:rPr>
              <a:t>move to the next topic question. </a:t>
            </a:r>
            <a:endParaRPr lang="en-US" sz="1600" dirty="0" smtClean="0">
              <a:solidFill>
                <a:srgbClr val="000000"/>
              </a:solidFill>
              <a:latin typeface="Calibri" panose="020F0502020204030204" pitchFamily="34" charset="0"/>
            </a:endParaRPr>
          </a:p>
          <a:p>
            <a:pPr lvl="1"/>
            <a:r>
              <a:rPr lang="en-US" sz="1600" dirty="0" smtClean="0">
                <a:solidFill>
                  <a:srgbClr val="000000"/>
                </a:solidFill>
                <a:latin typeface="Calibri" panose="020F0502020204030204" pitchFamily="34" charset="0"/>
              </a:rPr>
              <a:t>This </a:t>
            </a:r>
            <a:r>
              <a:rPr lang="en-US" sz="1600" dirty="0">
                <a:solidFill>
                  <a:srgbClr val="000000"/>
                </a:solidFill>
                <a:latin typeface="Calibri" panose="020F0502020204030204" pitchFamily="34" charset="0"/>
              </a:rPr>
              <a:t>reduced response burden for some persons and helped to make the survey easier to understand.</a:t>
            </a:r>
            <a:endParaRPr lang="en-GB" sz="1600" dirty="0">
              <a:solidFill>
                <a:srgbClr val="000000"/>
              </a:solidFill>
              <a:latin typeface="Calibri" panose="020F0502020204030204" pitchFamily="34" charset="0"/>
            </a:endParaRPr>
          </a:p>
          <a:p>
            <a:endParaRPr lang="en-GB"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4317116"/>
            <a:ext cx="3277008" cy="2450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0450"/>
            <a:ext cx="314325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19454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560" y="-315416"/>
            <a:ext cx="314325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616" y="3878697"/>
            <a:ext cx="4473624" cy="2982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2051720" y="1268760"/>
            <a:ext cx="7236296" cy="5589240"/>
          </a:xfrm>
        </p:spPr>
        <p:style>
          <a:lnRef idx="2">
            <a:schemeClr val="accent3"/>
          </a:lnRef>
          <a:fillRef idx="1">
            <a:schemeClr val="lt1"/>
          </a:fillRef>
          <a:effectRef idx="0">
            <a:schemeClr val="accent3"/>
          </a:effectRef>
          <a:fontRef idx="minor">
            <a:schemeClr val="dk1"/>
          </a:fontRef>
        </p:style>
        <p:txBody>
          <a:bodyPr>
            <a:normAutofit fontScale="47500" lnSpcReduction="20000"/>
          </a:bodyPr>
          <a:lstStyle/>
          <a:p>
            <a:pPr marL="0" indent="0" algn="just">
              <a:spcAft>
                <a:spcPts val="600"/>
              </a:spcAft>
              <a:buNone/>
            </a:pPr>
            <a:r>
              <a:rPr lang="en-US" sz="3700" b="1" i="1" dirty="0">
                <a:solidFill>
                  <a:schemeClr val="accent2">
                    <a:lumMod val="75000"/>
                  </a:schemeClr>
                </a:solidFill>
                <a:latin typeface="Calibri" panose="020F0502020204030204" pitchFamily="34" charset="0"/>
                <a:ea typeface="Times New Roman"/>
              </a:rPr>
              <a:t>Ethics </a:t>
            </a:r>
            <a:endParaRPr lang="en-GB" sz="3700" b="1" dirty="0">
              <a:solidFill>
                <a:schemeClr val="accent2">
                  <a:lumMod val="75000"/>
                </a:schemeClr>
              </a:solidFill>
              <a:latin typeface="Calibri" panose="020F0502020204030204" pitchFamily="34" charset="0"/>
              <a:ea typeface="Times New Roman"/>
            </a:endParaRPr>
          </a:p>
          <a:p>
            <a:pPr algn="just">
              <a:spcAft>
                <a:spcPts val="600"/>
              </a:spcAft>
            </a:pPr>
            <a:r>
              <a:rPr lang="en-US" sz="3700" dirty="0">
                <a:latin typeface="Calibri" panose="020F0502020204030204" pitchFamily="34" charset="0"/>
                <a:ea typeface="Times New Roman"/>
              </a:rPr>
              <a:t>In a multi-centered international study the research ethics process becomes labor intensive but worthwhile with four universities applying for approval from their respective Research Ethics Boards (REB</a:t>
            </a:r>
            <a:r>
              <a:rPr lang="en-US" sz="3700" dirty="0" smtClean="0">
                <a:latin typeface="Calibri" panose="020F0502020204030204" pitchFamily="34" charset="0"/>
                <a:ea typeface="Times New Roman"/>
              </a:rPr>
              <a:t>).</a:t>
            </a:r>
          </a:p>
          <a:p>
            <a:pPr algn="just">
              <a:spcAft>
                <a:spcPts val="600"/>
              </a:spcAft>
            </a:pPr>
            <a:r>
              <a:rPr lang="en-US" sz="3700" dirty="0" smtClean="0">
                <a:latin typeface="Calibri" panose="020F0502020204030204" pitchFamily="34" charset="0"/>
                <a:ea typeface="Times New Roman"/>
              </a:rPr>
              <a:t> </a:t>
            </a:r>
            <a:r>
              <a:rPr lang="en-US" sz="3700" dirty="0">
                <a:latin typeface="Calibri" panose="020F0502020204030204" pitchFamily="34" charset="0"/>
                <a:ea typeface="Times New Roman"/>
              </a:rPr>
              <a:t>Partner 1 initially applied for and received research ethics approval</a:t>
            </a:r>
            <a:r>
              <a:rPr lang="en-US" sz="3700" dirty="0" smtClean="0">
                <a:latin typeface="Calibri" panose="020F0502020204030204" pitchFamily="34" charset="0"/>
                <a:ea typeface="Times New Roman"/>
              </a:rPr>
              <a:t>.</a:t>
            </a:r>
          </a:p>
          <a:p>
            <a:pPr algn="just">
              <a:spcAft>
                <a:spcPts val="600"/>
              </a:spcAft>
            </a:pPr>
            <a:r>
              <a:rPr lang="en-US" sz="3700" dirty="0" smtClean="0">
                <a:latin typeface="Calibri" panose="020F0502020204030204" pitchFamily="34" charset="0"/>
                <a:ea typeface="Times New Roman"/>
              </a:rPr>
              <a:t>Following three partners then submitted.</a:t>
            </a:r>
          </a:p>
          <a:p>
            <a:pPr marL="0" indent="0" algn="just">
              <a:spcAft>
                <a:spcPts val="600"/>
              </a:spcAft>
              <a:buNone/>
            </a:pPr>
            <a:r>
              <a:rPr lang="en-US" sz="3700" b="1" dirty="0" smtClean="0">
                <a:latin typeface="Calibri" panose="020F0502020204030204" pitchFamily="34" charset="0"/>
                <a:ea typeface="Times New Roman"/>
              </a:rPr>
              <a:t>But…</a:t>
            </a:r>
          </a:p>
          <a:p>
            <a:pPr algn="just">
              <a:spcAft>
                <a:spcPts val="600"/>
              </a:spcAft>
            </a:pPr>
            <a:r>
              <a:rPr lang="en-US" sz="3700" dirty="0" smtClean="0">
                <a:latin typeface="Calibri" panose="020F0502020204030204" pitchFamily="34" charset="0"/>
                <a:ea typeface="Times New Roman"/>
              </a:rPr>
              <a:t>Research ethics </a:t>
            </a:r>
            <a:r>
              <a:rPr lang="en-US" sz="3700" dirty="0">
                <a:latin typeface="Calibri" panose="020F0502020204030204" pitchFamily="34" charset="0"/>
                <a:ea typeface="Times New Roman"/>
              </a:rPr>
              <a:t>policies vary by country and by institution with key points to be addressed in some but not all applications. For example, REBs differed in their comments regarding statements about participant competence and vulnerability, information letter content (e.g., length of focus groups, use of university letterhead), interview script and survey content (e.g., questions and vocabulary), and data storage. </a:t>
            </a:r>
            <a:endParaRPr lang="en-US" sz="3700" dirty="0" smtClean="0">
              <a:latin typeface="Calibri" panose="020F0502020204030204" pitchFamily="34" charset="0"/>
              <a:ea typeface="Times New Roman"/>
            </a:endParaRPr>
          </a:p>
          <a:p>
            <a:pPr algn="just">
              <a:spcAft>
                <a:spcPts val="600"/>
              </a:spcAft>
            </a:pPr>
            <a:r>
              <a:rPr lang="en-US" sz="3700" dirty="0" smtClean="0">
                <a:latin typeface="Calibri" panose="020F0502020204030204" pitchFamily="34" charset="0"/>
                <a:ea typeface="Times New Roman"/>
              </a:rPr>
              <a:t>Some required so much change we should go back and re-apply at the other </a:t>
            </a:r>
            <a:r>
              <a:rPr lang="en-US" sz="3700" dirty="0" err="1" smtClean="0">
                <a:latin typeface="Calibri" panose="020F0502020204030204" pitchFamily="34" charset="0"/>
                <a:ea typeface="Times New Roman"/>
              </a:rPr>
              <a:t>centres</a:t>
            </a:r>
            <a:r>
              <a:rPr lang="en-US" sz="3700" dirty="0" smtClean="0">
                <a:latin typeface="Calibri" panose="020F0502020204030204" pitchFamily="34" charset="0"/>
                <a:ea typeface="Times New Roman"/>
              </a:rPr>
              <a:t>. Circular process! </a:t>
            </a:r>
          </a:p>
          <a:p>
            <a:pPr algn="just">
              <a:spcAft>
                <a:spcPts val="600"/>
              </a:spcAft>
            </a:pPr>
            <a:r>
              <a:rPr lang="en-US" sz="3700" dirty="0" smtClean="0">
                <a:latin typeface="Calibri" panose="020F0502020204030204" pitchFamily="34" charset="0"/>
                <a:ea typeface="Times New Roman"/>
              </a:rPr>
              <a:t>The </a:t>
            </a:r>
            <a:r>
              <a:rPr lang="en-US" sz="3700" dirty="0">
                <a:latin typeface="Calibri" panose="020F0502020204030204" pitchFamily="34" charset="0"/>
                <a:ea typeface="Times New Roman"/>
              </a:rPr>
              <a:t>length of the ethics application and processing time also varied across institutions. </a:t>
            </a:r>
            <a:endParaRPr lang="en-US" sz="3700" dirty="0" smtClean="0">
              <a:latin typeface="Calibri" panose="020F0502020204030204" pitchFamily="34" charset="0"/>
              <a:ea typeface="Times New Roman"/>
            </a:endParaRPr>
          </a:p>
          <a:p>
            <a:pPr algn="just">
              <a:spcAft>
                <a:spcPts val="600"/>
              </a:spcAft>
            </a:pPr>
            <a:r>
              <a:rPr lang="en-US" sz="3700" dirty="0" smtClean="0">
                <a:latin typeface="Calibri" panose="020F0502020204030204" pitchFamily="34" charset="0"/>
                <a:ea typeface="Times New Roman"/>
              </a:rPr>
              <a:t>Total time taken 3 months.</a:t>
            </a:r>
          </a:p>
        </p:txBody>
      </p:sp>
    </p:spTree>
    <p:extLst>
      <p:ext uri="{BB962C8B-B14F-4D97-AF65-F5344CB8AC3E}">
        <p14:creationId xmlns:p14="http://schemas.microsoft.com/office/powerpoint/2010/main" val="151030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60848"/>
            <a:ext cx="8229600" cy="4525963"/>
          </a:xfrm>
        </p:spPr>
        <p:txBody>
          <a:bodyPr>
            <a:normAutofit fontScale="62500" lnSpcReduction="20000"/>
          </a:bodyPr>
          <a:lstStyle/>
          <a:p>
            <a:r>
              <a:rPr lang="en-GB" b="1" dirty="0">
                <a:solidFill>
                  <a:srgbClr val="3E3E3E"/>
                </a:solidFill>
                <a:latin typeface="Calibri" panose="020F0502020204030204" pitchFamily="34" charset="0"/>
              </a:rPr>
              <a:t>The TILL Project has 4 objectives:</a:t>
            </a:r>
            <a:r>
              <a:rPr lang="en-GB" b="1" dirty="0">
                <a:latin typeface="Calibri" panose="020F0502020204030204" pitchFamily="34" charset="0"/>
              </a:rPr>
              <a:t/>
            </a:r>
            <a:br>
              <a:rPr lang="en-GB" b="1" dirty="0">
                <a:latin typeface="Calibri" panose="020F0502020204030204" pitchFamily="34" charset="0"/>
              </a:rPr>
            </a:br>
            <a:r>
              <a:rPr lang="en-GB" dirty="0">
                <a:latin typeface="Calibri" panose="020F0502020204030204" pitchFamily="34" charset="0"/>
              </a:rPr>
              <a:t/>
            </a:r>
            <a:br>
              <a:rPr lang="en-GB" dirty="0">
                <a:latin typeface="Calibri" panose="020F0502020204030204" pitchFamily="34" charset="0"/>
              </a:rPr>
            </a:br>
            <a:r>
              <a:rPr lang="en-GB" dirty="0">
                <a:solidFill>
                  <a:srgbClr val="3E3E3E"/>
                </a:solidFill>
                <a:latin typeface="Calibri" panose="020F0502020204030204" pitchFamily="34" charset="0"/>
              </a:rPr>
              <a:t>1.    To understand and ascertain the different types of technologies employed presently by persons aged 70+ years and how these types of technology have impacted on their lives to enhance their quality of life and well-being</a:t>
            </a:r>
            <a:r>
              <a:rPr lang="en-GB" dirty="0">
                <a:latin typeface="Calibri" panose="020F0502020204030204" pitchFamily="34" charset="0"/>
              </a:rPr>
              <a:t/>
            </a:r>
            <a:br>
              <a:rPr lang="en-GB" dirty="0">
                <a:latin typeface="Calibri" panose="020F0502020204030204" pitchFamily="34" charset="0"/>
              </a:rPr>
            </a:br>
            <a:r>
              <a:rPr lang="en-GB" dirty="0">
                <a:latin typeface="Calibri" panose="020F0502020204030204" pitchFamily="34" charset="0"/>
              </a:rPr>
              <a:t/>
            </a:r>
            <a:br>
              <a:rPr lang="en-GB" dirty="0">
                <a:latin typeface="Calibri" panose="020F0502020204030204" pitchFamily="34" charset="0"/>
              </a:rPr>
            </a:br>
            <a:r>
              <a:rPr lang="en-GB" dirty="0">
                <a:solidFill>
                  <a:srgbClr val="3E3E3E"/>
                </a:solidFill>
                <a:latin typeface="Calibri" panose="020F0502020204030204" pitchFamily="34" charset="0"/>
              </a:rPr>
              <a:t>2.    To ascertain what/if any privacy concerns they may have when using their technology devices </a:t>
            </a:r>
            <a:r>
              <a:rPr lang="en-GB" dirty="0">
                <a:latin typeface="Calibri" panose="020F0502020204030204" pitchFamily="34" charset="0"/>
              </a:rPr>
              <a:t/>
            </a:r>
            <a:br>
              <a:rPr lang="en-GB" dirty="0">
                <a:latin typeface="Calibri" panose="020F0502020204030204" pitchFamily="34" charset="0"/>
              </a:rPr>
            </a:br>
            <a:r>
              <a:rPr lang="en-GB" dirty="0">
                <a:latin typeface="Calibri" panose="020F0502020204030204" pitchFamily="34" charset="0"/>
              </a:rPr>
              <a:t/>
            </a:r>
            <a:br>
              <a:rPr lang="en-GB" dirty="0">
                <a:latin typeface="Calibri" panose="020F0502020204030204" pitchFamily="34" charset="0"/>
              </a:rPr>
            </a:br>
            <a:r>
              <a:rPr lang="en-GB" dirty="0">
                <a:solidFill>
                  <a:srgbClr val="3E3E3E"/>
                </a:solidFill>
                <a:latin typeface="Calibri" panose="020F0502020204030204" pitchFamily="34" charset="0"/>
              </a:rPr>
              <a:t>3.    To ascertain what/if any usability issues/concerns persons 70+ years have encountered and what could be utilized to provide realistic solutions</a:t>
            </a:r>
            <a:r>
              <a:rPr lang="en-GB" dirty="0">
                <a:latin typeface="Calibri" panose="020F0502020204030204" pitchFamily="34" charset="0"/>
              </a:rPr>
              <a:t/>
            </a:r>
            <a:br>
              <a:rPr lang="en-GB" dirty="0">
                <a:latin typeface="Calibri" panose="020F0502020204030204" pitchFamily="34" charset="0"/>
              </a:rPr>
            </a:br>
            <a:r>
              <a:rPr lang="en-GB" dirty="0">
                <a:latin typeface="Calibri" panose="020F0502020204030204" pitchFamily="34" charset="0"/>
              </a:rPr>
              <a:t/>
            </a:r>
            <a:br>
              <a:rPr lang="en-GB" dirty="0">
                <a:latin typeface="Calibri" panose="020F0502020204030204" pitchFamily="34" charset="0"/>
              </a:rPr>
            </a:br>
            <a:r>
              <a:rPr lang="en-GB" dirty="0">
                <a:solidFill>
                  <a:srgbClr val="3E3E3E"/>
                </a:solidFill>
                <a:latin typeface="Calibri" panose="020F0502020204030204" pitchFamily="34" charset="0"/>
              </a:rPr>
              <a:t>4.    To speculate what type of technology these persons foresee in the future, and what could/should be developed to enhance quality of life/well-being</a:t>
            </a:r>
            <a:endParaRPr lang="en-GB" dirty="0">
              <a:latin typeface="Calibri" panose="020F0502020204030204" pitchFamily="34" charset="0"/>
            </a:endParaRPr>
          </a:p>
        </p:txBody>
      </p:sp>
    </p:spTree>
    <p:extLst>
      <p:ext uri="{BB962C8B-B14F-4D97-AF65-F5344CB8AC3E}">
        <p14:creationId xmlns:p14="http://schemas.microsoft.com/office/powerpoint/2010/main" val="39794065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744" y="116632"/>
            <a:ext cx="558165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3933056"/>
            <a:ext cx="558165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1763689" y="1521875"/>
            <a:ext cx="7380312" cy="5318051"/>
          </a:xfrm>
        </p:spPr>
        <p:style>
          <a:lnRef idx="2">
            <a:schemeClr val="accent3"/>
          </a:lnRef>
          <a:fillRef idx="1">
            <a:schemeClr val="lt1"/>
          </a:fillRef>
          <a:effectRef idx="0">
            <a:schemeClr val="accent3"/>
          </a:effectRef>
          <a:fontRef idx="minor">
            <a:schemeClr val="dk1"/>
          </a:fontRef>
        </p:style>
        <p:txBody>
          <a:bodyPr>
            <a:normAutofit lnSpcReduction="10000"/>
          </a:bodyPr>
          <a:lstStyle/>
          <a:p>
            <a:pPr marL="0" lvl="0" indent="0" algn="just">
              <a:spcAft>
                <a:spcPts val="600"/>
              </a:spcAft>
              <a:buNone/>
            </a:pPr>
            <a:r>
              <a:rPr lang="en-US" sz="1800" b="1" i="1" dirty="0" smtClean="0">
                <a:solidFill>
                  <a:schemeClr val="accent2">
                    <a:lumMod val="75000"/>
                  </a:schemeClr>
                </a:solidFill>
                <a:latin typeface="Calibri" panose="020F0502020204030204" pitchFamily="34" charset="0"/>
                <a:ea typeface="Times New Roman"/>
              </a:rPr>
              <a:t>Ethics(continued) </a:t>
            </a:r>
            <a:endParaRPr lang="en-GB" sz="1800" b="1" dirty="0">
              <a:solidFill>
                <a:schemeClr val="accent2">
                  <a:lumMod val="75000"/>
                </a:schemeClr>
              </a:solidFill>
              <a:latin typeface="Calibri" panose="020F0502020204030204" pitchFamily="34" charset="0"/>
              <a:ea typeface="Times New Roman"/>
            </a:endParaRPr>
          </a:p>
          <a:p>
            <a:pPr lvl="0" algn="just">
              <a:spcAft>
                <a:spcPts val="600"/>
              </a:spcAft>
            </a:pPr>
            <a:r>
              <a:rPr lang="en-US" sz="2000" dirty="0" smtClean="0">
                <a:solidFill>
                  <a:srgbClr val="000000"/>
                </a:solidFill>
                <a:latin typeface="Calibri" panose="020F0502020204030204" pitchFamily="34" charset="0"/>
                <a:ea typeface="Times New Roman"/>
              </a:rPr>
              <a:t>Variations in REB requirements</a:t>
            </a:r>
          </a:p>
          <a:p>
            <a:pPr lvl="1" algn="just">
              <a:spcAft>
                <a:spcPts val="600"/>
              </a:spcAft>
            </a:pPr>
            <a:r>
              <a:rPr lang="en-US" sz="1600" dirty="0" smtClean="0">
                <a:solidFill>
                  <a:srgbClr val="000000"/>
                </a:solidFill>
                <a:latin typeface="Calibri" panose="020F0502020204030204" pitchFamily="34" charset="0"/>
                <a:ea typeface="Times New Roman"/>
              </a:rPr>
              <a:t>Reimbursement for travel. </a:t>
            </a:r>
          </a:p>
          <a:p>
            <a:pPr lvl="1" algn="just">
              <a:spcAft>
                <a:spcPts val="600"/>
              </a:spcAft>
            </a:pPr>
            <a:r>
              <a:rPr lang="en-US" sz="1600" dirty="0" smtClean="0">
                <a:solidFill>
                  <a:srgbClr val="000000"/>
                </a:solidFill>
                <a:latin typeface="Calibri" panose="020F0502020204030204" pitchFamily="34" charset="0"/>
                <a:ea typeface="Times New Roman"/>
              </a:rPr>
              <a:t>Data storage location, </a:t>
            </a:r>
            <a:r>
              <a:rPr lang="en-US" sz="1600" dirty="0" smtClean="0">
                <a:solidFill>
                  <a:srgbClr val="000000"/>
                </a:solidFill>
                <a:latin typeface="Calibri" panose="020F0502020204030204" pitchFamily="34" charset="0"/>
                <a:ea typeface="Times New Roman"/>
              </a:rPr>
              <a:t>privacy and </a:t>
            </a:r>
            <a:r>
              <a:rPr lang="en-US" sz="1600" dirty="0" smtClean="0">
                <a:solidFill>
                  <a:srgbClr val="000000"/>
                </a:solidFill>
                <a:latin typeface="Calibri" panose="020F0502020204030204" pitchFamily="34" charset="0"/>
                <a:ea typeface="Times New Roman"/>
              </a:rPr>
              <a:t>time</a:t>
            </a:r>
          </a:p>
          <a:p>
            <a:pPr lvl="1" algn="just">
              <a:spcAft>
                <a:spcPts val="600"/>
              </a:spcAft>
            </a:pPr>
            <a:r>
              <a:rPr lang="en-US" sz="1600" dirty="0" smtClean="0">
                <a:solidFill>
                  <a:srgbClr val="000000"/>
                </a:solidFill>
                <a:latin typeface="Calibri" panose="020F0502020204030204" pitchFamily="34" charset="0"/>
                <a:ea typeface="Times New Roman"/>
              </a:rPr>
              <a:t>Recruitment – some sites contact direct, some had to wait to be contacted </a:t>
            </a:r>
          </a:p>
          <a:p>
            <a:pPr lvl="1" algn="just">
              <a:spcAft>
                <a:spcPts val="600"/>
              </a:spcAft>
            </a:pPr>
            <a:r>
              <a:rPr lang="en-US" sz="1600" dirty="0" smtClean="0">
                <a:solidFill>
                  <a:srgbClr val="000000"/>
                </a:solidFill>
                <a:latin typeface="Calibri" panose="020F0502020204030204" pitchFamily="34" charset="0"/>
                <a:ea typeface="Times New Roman"/>
              </a:rPr>
              <a:t>Confidentiality – especially in using a transcription service </a:t>
            </a:r>
          </a:p>
          <a:p>
            <a:pPr lvl="0" algn="just">
              <a:spcAft>
                <a:spcPts val="600"/>
              </a:spcAft>
            </a:pPr>
            <a:r>
              <a:rPr lang="en-US" sz="2000" dirty="0" smtClean="0">
                <a:solidFill>
                  <a:srgbClr val="000000"/>
                </a:solidFill>
                <a:latin typeface="Calibri" panose="020F0502020204030204" pitchFamily="34" charset="0"/>
                <a:ea typeface="Times New Roman"/>
              </a:rPr>
              <a:t>All </a:t>
            </a:r>
            <a:r>
              <a:rPr lang="en-US" sz="2000" dirty="0">
                <a:solidFill>
                  <a:srgbClr val="000000"/>
                </a:solidFill>
                <a:latin typeface="Calibri" panose="020F0502020204030204" pitchFamily="34" charset="0"/>
                <a:ea typeface="Times New Roman"/>
              </a:rPr>
              <a:t>of these differences were manageable when the research team communicated and followed an orderly process with clear documentation. </a:t>
            </a:r>
            <a:endParaRPr lang="en-US" sz="2000" dirty="0" smtClean="0">
              <a:solidFill>
                <a:srgbClr val="000000"/>
              </a:solidFill>
              <a:latin typeface="Calibri" panose="020F0502020204030204" pitchFamily="34" charset="0"/>
              <a:ea typeface="Times New Roman"/>
            </a:endParaRPr>
          </a:p>
          <a:p>
            <a:pPr lvl="0" algn="just">
              <a:spcAft>
                <a:spcPts val="600"/>
              </a:spcAft>
            </a:pPr>
            <a:r>
              <a:rPr lang="en-US" sz="2000" dirty="0" smtClean="0">
                <a:solidFill>
                  <a:srgbClr val="000000"/>
                </a:solidFill>
                <a:latin typeface="Calibri" panose="020F0502020204030204" pitchFamily="34" charset="0"/>
                <a:ea typeface="Times New Roman"/>
              </a:rPr>
              <a:t>Specifically</a:t>
            </a:r>
            <a:r>
              <a:rPr lang="en-US" sz="2000" dirty="0">
                <a:solidFill>
                  <a:srgbClr val="000000"/>
                </a:solidFill>
                <a:latin typeface="Calibri" panose="020F0502020204030204" pitchFamily="34" charset="0"/>
                <a:ea typeface="Times New Roman"/>
              </a:rPr>
              <a:t>, research team members need to be cognizant that a multi-university ethics application process can be substantially time-consuming when several applications, reviews, and amendments are required. </a:t>
            </a:r>
            <a:endParaRPr lang="en-US" sz="2000" dirty="0" smtClean="0">
              <a:solidFill>
                <a:srgbClr val="000000"/>
              </a:solidFill>
              <a:latin typeface="Calibri" panose="020F0502020204030204" pitchFamily="34" charset="0"/>
              <a:ea typeface="Times New Roman"/>
            </a:endParaRPr>
          </a:p>
          <a:p>
            <a:pPr lvl="0" algn="just">
              <a:spcAft>
                <a:spcPts val="600"/>
              </a:spcAft>
            </a:pPr>
            <a:r>
              <a:rPr lang="en-US" sz="2000" dirty="0" smtClean="0">
                <a:solidFill>
                  <a:srgbClr val="000000"/>
                </a:solidFill>
                <a:latin typeface="Calibri" panose="020F0502020204030204" pitchFamily="34" charset="0"/>
                <a:ea typeface="Times New Roman"/>
              </a:rPr>
              <a:t>This </a:t>
            </a:r>
            <a:r>
              <a:rPr lang="en-US" sz="2000" dirty="0">
                <a:solidFill>
                  <a:srgbClr val="000000"/>
                </a:solidFill>
                <a:latin typeface="Calibri" panose="020F0502020204030204" pitchFamily="34" charset="0"/>
                <a:ea typeface="Times New Roman"/>
              </a:rPr>
              <a:t>needs to be accounted for within the project proposed timeline.</a:t>
            </a:r>
            <a:endParaRPr lang="en-GB" sz="2000" dirty="0">
              <a:solidFill>
                <a:srgbClr val="000000"/>
              </a:solidFill>
              <a:latin typeface="Calibri" panose="020F0502020204030204" pitchFamily="34" charset="0"/>
              <a:ea typeface="Times New Roman"/>
            </a:endParaRPr>
          </a:p>
          <a:p>
            <a:endParaRPr lang="en-GB" dirty="0"/>
          </a:p>
        </p:txBody>
      </p:sp>
    </p:spTree>
    <p:extLst>
      <p:ext uri="{BB962C8B-B14F-4D97-AF65-F5344CB8AC3E}">
        <p14:creationId xmlns:p14="http://schemas.microsoft.com/office/powerpoint/2010/main" val="33389929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060848"/>
            <a:ext cx="8229600" cy="4525963"/>
          </a:xfrm>
        </p:spPr>
        <p:txBody>
          <a:bodyPr/>
          <a:lstStyle/>
          <a:p>
            <a:r>
              <a:rPr lang="en-GB" dirty="0">
                <a:latin typeface="Calibri" panose="020F0502020204030204" pitchFamily="34" charset="0"/>
              </a:rPr>
              <a:t>How to bring different ethical </a:t>
            </a:r>
            <a:r>
              <a:rPr lang="en-GB" dirty="0" smtClean="0">
                <a:latin typeface="Calibri" panose="020F0502020204030204" pitchFamily="34" charset="0"/>
              </a:rPr>
              <a:t>procedures </a:t>
            </a:r>
            <a:r>
              <a:rPr lang="en-GB" dirty="0">
                <a:latin typeface="Calibri" panose="020F0502020204030204" pitchFamily="34" charset="0"/>
              </a:rPr>
              <a:t>together</a:t>
            </a:r>
            <a:r>
              <a:rPr lang="en-GB" dirty="0" smtClean="0">
                <a:latin typeface="Calibri" panose="020F0502020204030204" pitchFamily="34" charset="0"/>
              </a:rPr>
              <a:t>?</a:t>
            </a:r>
          </a:p>
          <a:p>
            <a:r>
              <a:rPr lang="en-GB" dirty="0" smtClean="0">
                <a:latin typeface="Calibri" panose="020F0502020204030204" pitchFamily="34" charset="0"/>
              </a:rPr>
              <a:t>Ethics overshadows everything </a:t>
            </a:r>
            <a:endParaRPr lang="en-GB" dirty="0">
              <a:latin typeface="Calibri" panose="020F0502020204030204" pitchFamily="34" charset="0"/>
            </a:endParaRPr>
          </a:p>
          <a:p>
            <a:r>
              <a:rPr lang="en-GB" dirty="0" smtClean="0">
                <a:latin typeface="Calibri" panose="020F0502020204030204" pitchFamily="34" charset="0"/>
              </a:rPr>
              <a:t>Have communications protocols set up early on including how to share data</a:t>
            </a:r>
          </a:p>
          <a:p>
            <a:r>
              <a:rPr lang="en-GB" dirty="0" smtClean="0">
                <a:latin typeface="Calibri" panose="020F0502020204030204" pitchFamily="34" charset="0"/>
              </a:rPr>
              <a:t>Choose software carefully </a:t>
            </a:r>
          </a:p>
          <a:p>
            <a:pPr marL="0" indent="0">
              <a:buNone/>
            </a:pPr>
            <a:endParaRPr lang="en-GB" dirty="0" smtClean="0"/>
          </a:p>
        </p:txBody>
      </p:sp>
    </p:spTree>
    <p:extLst>
      <p:ext uri="{BB962C8B-B14F-4D97-AF65-F5344CB8AC3E}">
        <p14:creationId xmlns:p14="http://schemas.microsoft.com/office/powerpoint/2010/main" val="31890184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971550" y="2708275"/>
            <a:ext cx="7200900" cy="823913"/>
          </a:xfrm>
          <a:prstGeom prst="rect">
            <a:avLst/>
          </a:prstGeom>
          <a:noFill/>
          <a:ln w="9525">
            <a:noFill/>
            <a:miter lim="800000"/>
            <a:headEnd/>
            <a:tailEnd/>
          </a:ln>
        </p:spPr>
        <p:txBody>
          <a:bodyPr anchor="ctr">
            <a:spAutoFit/>
          </a:bodyPr>
          <a:lstStyle/>
          <a:p>
            <a:pPr algn="ctr" eaLnBrk="0" hangingPunct="0"/>
            <a:r>
              <a:rPr lang="en-GB" sz="4800" b="1" dirty="0">
                <a:latin typeface="Calibri" pitchFamily="34" charset="0"/>
              </a:rPr>
              <a:t>Thank </a:t>
            </a:r>
            <a:r>
              <a:rPr lang="en-GB" sz="4800" b="1" dirty="0" smtClean="0">
                <a:latin typeface="Calibri" pitchFamily="34" charset="0"/>
              </a:rPr>
              <a:t>you</a:t>
            </a:r>
            <a:endParaRPr lang="en-US" sz="4800" b="1" dirty="0">
              <a:latin typeface="Calibri" pitchFamily="34" charset="0"/>
            </a:endParaRPr>
          </a:p>
        </p:txBody>
      </p:sp>
      <p:sp>
        <p:nvSpPr>
          <p:cNvPr id="30724" name="Rectangle 6"/>
          <p:cNvSpPr>
            <a:spLocks noChangeArrowheads="1"/>
          </p:cNvSpPr>
          <p:nvPr/>
        </p:nvSpPr>
        <p:spPr bwMode="auto">
          <a:xfrm>
            <a:off x="251520" y="4221163"/>
            <a:ext cx="4572000" cy="2031325"/>
          </a:xfrm>
          <a:prstGeom prst="rect">
            <a:avLst/>
          </a:prstGeom>
          <a:noFill/>
          <a:ln w="9525">
            <a:noFill/>
            <a:miter lim="800000"/>
            <a:headEnd/>
            <a:tailEnd/>
          </a:ln>
        </p:spPr>
        <p:txBody>
          <a:bodyPr>
            <a:spAutoFit/>
          </a:bodyPr>
          <a:lstStyle/>
          <a:p>
            <a:r>
              <a:rPr lang="en-GB" sz="1800" b="1" dirty="0" smtClean="0">
                <a:latin typeface="Calibri" pitchFamily="34" charset="0"/>
              </a:rPr>
              <a:t>Dr Charles Musselwhite</a:t>
            </a:r>
            <a:endParaRPr lang="en-GB" sz="1800" b="1" dirty="0">
              <a:latin typeface="Calibri" pitchFamily="34" charset="0"/>
            </a:endParaRPr>
          </a:p>
          <a:p>
            <a:r>
              <a:rPr lang="en-GB" sz="1800" b="1" dirty="0">
                <a:latin typeface="Calibri" pitchFamily="34" charset="0"/>
              </a:rPr>
              <a:t>Centre for Innovative Ageing</a:t>
            </a:r>
          </a:p>
          <a:p>
            <a:r>
              <a:rPr lang="en-GB" sz="1800" b="1" dirty="0">
                <a:latin typeface="Calibri" pitchFamily="34" charset="0"/>
              </a:rPr>
              <a:t>Swansea University</a:t>
            </a:r>
          </a:p>
          <a:p>
            <a:endParaRPr lang="en-GB" sz="1800" b="1" dirty="0">
              <a:latin typeface="Calibri" pitchFamily="34" charset="0"/>
            </a:endParaRPr>
          </a:p>
          <a:p>
            <a:r>
              <a:rPr lang="en-GB" sz="1800" b="1" dirty="0" smtClean="0">
                <a:latin typeface="Calibri" pitchFamily="34" charset="0"/>
              </a:rPr>
              <a:t>c.b.a.musselwhite@swansea.ac.uk</a:t>
            </a:r>
            <a:endParaRPr lang="en-GB" sz="1800" b="1" dirty="0">
              <a:latin typeface="Calibri" pitchFamily="34" charset="0"/>
            </a:endParaRPr>
          </a:p>
          <a:p>
            <a:r>
              <a:rPr lang="en-GB" sz="1800" b="1" dirty="0" smtClean="0">
                <a:latin typeface="Calibri" pitchFamily="34" charset="0"/>
              </a:rPr>
              <a:t>@</a:t>
            </a:r>
            <a:r>
              <a:rPr lang="en-GB" sz="1800" b="1" dirty="0" err="1" smtClean="0">
                <a:latin typeface="Calibri" pitchFamily="34" charset="0"/>
              </a:rPr>
              <a:t>charliemuss</a:t>
            </a:r>
            <a:endParaRPr lang="en-GB" sz="1800" b="1" dirty="0" smtClean="0">
              <a:latin typeface="Calibri" pitchFamily="34" charset="0"/>
            </a:endParaRPr>
          </a:p>
          <a:p>
            <a:r>
              <a:rPr lang="en-GB" sz="1800" b="1" dirty="0" smtClean="0">
                <a:latin typeface="Calibri" pitchFamily="34" charset="0"/>
              </a:rPr>
              <a:t>www.drcharliemuss.com</a:t>
            </a:r>
            <a:endParaRPr lang="en-GB" sz="1800" b="1" dirty="0">
              <a:latin typeface="Calibri" pitchFamily="34" charset="0"/>
            </a:endParaRPr>
          </a:p>
        </p:txBody>
      </p:sp>
      <p:sp>
        <p:nvSpPr>
          <p:cNvPr id="4" name="Rectangle 6"/>
          <p:cNvSpPr>
            <a:spLocks noChangeArrowheads="1"/>
          </p:cNvSpPr>
          <p:nvPr/>
        </p:nvSpPr>
        <p:spPr bwMode="auto">
          <a:xfrm>
            <a:off x="5365850" y="4201401"/>
            <a:ext cx="3744416" cy="2031325"/>
          </a:xfrm>
          <a:prstGeom prst="rect">
            <a:avLst/>
          </a:prstGeom>
          <a:noFill/>
          <a:ln w="9525">
            <a:noFill/>
            <a:miter lim="800000"/>
            <a:headEnd/>
            <a:tailEnd/>
          </a:ln>
        </p:spPr>
        <p:txBody>
          <a:bodyPr wrap="square">
            <a:spAutoFit/>
          </a:bodyPr>
          <a:lstStyle/>
          <a:p>
            <a:r>
              <a:rPr lang="en-GB" sz="1800" b="1" dirty="0" smtClean="0">
                <a:latin typeface="Calibri" pitchFamily="34" charset="0"/>
              </a:rPr>
              <a:t>Dr </a:t>
            </a:r>
            <a:r>
              <a:rPr lang="en-GB" sz="1800" b="1" dirty="0" smtClean="0">
                <a:latin typeface="Calibri" pitchFamily="34" charset="0"/>
              </a:rPr>
              <a:t>Hannah R. Marston</a:t>
            </a:r>
            <a:endParaRPr lang="en-GB" sz="1800" b="1" dirty="0">
              <a:latin typeface="Calibri" pitchFamily="34" charset="0"/>
            </a:endParaRPr>
          </a:p>
          <a:p>
            <a:r>
              <a:rPr lang="en-GB" sz="1800" b="1" dirty="0" smtClean="0">
                <a:latin typeface="Calibri" pitchFamily="34" charset="0"/>
              </a:rPr>
              <a:t>Centre for Research in Computing</a:t>
            </a:r>
          </a:p>
          <a:p>
            <a:r>
              <a:rPr lang="en-GB" sz="1800" b="1" dirty="0" smtClean="0">
                <a:latin typeface="Calibri" pitchFamily="34" charset="0"/>
              </a:rPr>
              <a:t>Open University</a:t>
            </a:r>
            <a:endParaRPr lang="en-GB" sz="1800" b="1" dirty="0">
              <a:latin typeface="Calibri" pitchFamily="34" charset="0"/>
            </a:endParaRPr>
          </a:p>
          <a:p>
            <a:endParaRPr lang="en-GB" sz="1800" b="1" dirty="0">
              <a:latin typeface="Calibri" pitchFamily="34" charset="0"/>
            </a:endParaRPr>
          </a:p>
          <a:p>
            <a:r>
              <a:rPr lang="en-GB" sz="1800" b="1" dirty="0" smtClean="0">
                <a:latin typeface="Calibri" pitchFamily="34" charset="0"/>
              </a:rPr>
              <a:t>marstonhannah@hotmail.com</a:t>
            </a:r>
            <a:endParaRPr lang="en-GB" sz="1800" b="1" dirty="0">
              <a:latin typeface="Calibri" pitchFamily="34" charset="0"/>
            </a:endParaRPr>
          </a:p>
          <a:p>
            <a:r>
              <a:rPr lang="en-GB" sz="1800" b="1" dirty="0" smtClean="0">
                <a:latin typeface="Calibri" pitchFamily="34" charset="0"/>
              </a:rPr>
              <a:t>@</a:t>
            </a:r>
            <a:r>
              <a:rPr lang="en-GB" sz="1800" b="1" dirty="0" err="1" smtClean="0">
                <a:latin typeface="Calibri" pitchFamily="34" charset="0"/>
              </a:rPr>
              <a:t>HannahRMarston</a:t>
            </a:r>
            <a:endParaRPr lang="en-GB" sz="1800" b="1" dirty="0" smtClean="0">
              <a:latin typeface="Calibri" pitchFamily="34" charset="0"/>
            </a:endParaRPr>
          </a:p>
          <a:p>
            <a:r>
              <a:rPr lang="en-GB" sz="1800" b="1" dirty="0" smtClean="0">
                <a:latin typeface="Calibri" pitchFamily="34" charset="0"/>
              </a:rPr>
              <a:t>www.hannahrmarston.co.uk</a:t>
            </a:r>
            <a:endParaRPr lang="en-GB" sz="1800" b="1" dirty="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GB" b="1" dirty="0" smtClean="0">
                <a:latin typeface="+mn-lt"/>
              </a:rPr>
              <a:t>Overview</a:t>
            </a:r>
            <a:endParaRPr lang="en-GB" b="1" dirty="0">
              <a:latin typeface="+mn-lt"/>
            </a:endParaRPr>
          </a:p>
        </p:txBody>
      </p:sp>
      <p:sp>
        <p:nvSpPr>
          <p:cNvPr id="3" name="Content Placeholder 2"/>
          <p:cNvSpPr>
            <a:spLocks noGrp="1"/>
          </p:cNvSpPr>
          <p:nvPr>
            <p:ph idx="1"/>
          </p:nvPr>
        </p:nvSpPr>
        <p:spPr>
          <a:xfrm>
            <a:off x="467544" y="1052736"/>
            <a:ext cx="8229600" cy="5400600"/>
          </a:xfrm>
        </p:spPr>
        <p:txBody>
          <a:bodyPr>
            <a:normAutofit fontScale="92500" lnSpcReduction="20000"/>
          </a:bodyPr>
          <a:lstStyle/>
          <a:p>
            <a:r>
              <a:rPr lang="en-GB" sz="2400" b="1" dirty="0" smtClean="0">
                <a:latin typeface="Calibri" panose="020F0502020204030204" pitchFamily="34" charset="0"/>
              </a:rPr>
              <a:t>Background information</a:t>
            </a:r>
          </a:p>
          <a:p>
            <a:r>
              <a:rPr lang="en-GB" sz="2400" b="1" dirty="0" smtClean="0">
                <a:latin typeface="Calibri" panose="020F0502020204030204" pitchFamily="34" charset="0"/>
              </a:rPr>
              <a:t>Presentation #1: </a:t>
            </a:r>
          </a:p>
          <a:p>
            <a:pPr lvl="1"/>
            <a:r>
              <a:rPr lang="en-GB" sz="2400" dirty="0">
                <a:latin typeface="Calibri" panose="020F0502020204030204" pitchFamily="34" charset="0"/>
              </a:rPr>
              <a:t>Challenges, Triumphs &amp; Lessons Learned </a:t>
            </a:r>
            <a:r>
              <a:rPr lang="en-GB" sz="2400" dirty="0" smtClean="0">
                <a:latin typeface="Calibri" panose="020F0502020204030204" pitchFamily="34" charset="0"/>
              </a:rPr>
              <a:t> from </a:t>
            </a:r>
            <a:r>
              <a:rPr lang="en-GB" sz="2400" dirty="0">
                <a:latin typeface="Calibri" panose="020F0502020204030204" pitchFamily="34" charset="0"/>
              </a:rPr>
              <a:t>an International, Multi-centred Study</a:t>
            </a:r>
          </a:p>
          <a:p>
            <a:r>
              <a:rPr lang="en-GB" sz="2400" b="1" dirty="0" smtClean="0">
                <a:latin typeface="Calibri" panose="020F0502020204030204" pitchFamily="34" charset="0"/>
              </a:rPr>
              <a:t>Presentation #2:</a:t>
            </a:r>
          </a:p>
          <a:p>
            <a:pPr lvl="1"/>
            <a:r>
              <a:rPr lang="en-GB" sz="2400" dirty="0">
                <a:latin typeface="Calibri" panose="020F0502020204030204" pitchFamily="34" charset="0"/>
              </a:rPr>
              <a:t>Reflexive narrative on an International Collaborative Network of Researchers</a:t>
            </a:r>
          </a:p>
          <a:p>
            <a:r>
              <a:rPr lang="en-GB" sz="2200" b="1" dirty="0" smtClean="0">
                <a:latin typeface="Calibri" panose="020F0502020204030204" pitchFamily="34" charset="0"/>
              </a:rPr>
              <a:t>Presentation #3:</a:t>
            </a:r>
          </a:p>
          <a:p>
            <a:pPr lvl="1"/>
            <a:r>
              <a:rPr lang="en-GB" sz="2400" dirty="0" smtClean="0">
                <a:latin typeface="Calibri" panose="020F0502020204030204" pitchFamily="34" charset="0"/>
              </a:rPr>
              <a:t>Perceptions of technology among older adults residing in rural communities: A cross-national comparison of rural dwelling older adults in Canada &amp; Wales</a:t>
            </a:r>
          </a:p>
          <a:p>
            <a:r>
              <a:rPr lang="en-GB" sz="2400" b="1" dirty="0" smtClean="0">
                <a:latin typeface="Calibri" panose="020F0502020204030204" pitchFamily="34" charset="0"/>
              </a:rPr>
              <a:t>Presentation #4:</a:t>
            </a:r>
          </a:p>
          <a:p>
            <a:pPr lvl="1"/>
            <a:r>
              <a:rPr lang="en-GB" sz="2000" dirty="0" smtClean="0">
                <a:latin typeface="Calibri" panose="020F0502020204030204" pitchFamily="34" charset="0"/>
              </a:rPr>
              <a:t>I could not live without it: Benefits and Challenges of using technology use among older adults</a:t>
            </a:r>
          </a:p>
          <a:p>
            <a:endParaRPr lang="en-GB" sz="2400" b="1" dirty="0" smtClean="0">
              <a:latin typeface="Calibri" panose="020F0502020204030204" pitchFamily="34" charset="0"/>
            </a:endParaRPr>
          </a:p>
          <a:p>
            <a:r>
              <a:rPr lang="en-GB" sz="2400" b="1" dirty="0" smtClean="0">
                <a:latin typeface="Calibri" panose="020F0502020204030204" pitchFamily="34" charset="0"/>
              </a:rPr>
              <a:t>Conclusions and discussion</a:t>
            </a:r>
            <a:r>
              <a:rPr lang="en-GB" sz="2400" dirty="0" smtClean="0">
                <a:latin typeface="Calibri" panose="020F0502020204030204" pitchFamily="34" charset="0"/>
              </a:rPr>
              <a:t>: Future work</a:t>
            </a:r>
          </a:p>
          <a:p>
            <a:pPr lvl="1"/>
            <a:endParaRPr lang="en-GB" dirty="0" smtClean="0">
              <a:solidFill>
                <a:schemeClr val="tx2"/>
              </a:solidFill>
            </a:endParaRPr>
          </a:p>
          <a:p>
            <a:pPr lvl="1"/>
            <a:endParaRPr lang="en-GB" sz="2400" dirty="0">
              <a:solidFill>
                <a:schemeClr val="tx2"/>
              </a:solidFill>
            </a:endParaRPr>
          </a:p>
        </p:txBody>
      </p:sp>
      <p:sp>
        <p:nvSpPr>
          <p:cNvPr id="4" name="Slide Number Placeholder 3"/>
          <p:cNvSpPr>
            <a:spLocks noGrp="1"/>
          </p:cNvSpPr>
          <p:nvPr>
            <p:ph type="sldNum" sz="quarter" idx="12"/>
          </p:nvPr>
        </p:nvSpPr>
        <p:spPr/>
        <p:txBody>
          <a:bodyPr/>
          <a:lstStyle/>
          <a:p>
            <a:fld id="{9012B494-FFDE-434B-9773-2D76EA77C1E8}" type="slidenum">
              <a:rPr lang="en-GB" smtClean="0">
                <a:solidFill>
                  <a:prstClr val="black">
                    <a:tint val="75000"/>
                  </a:prstClr>
                </a:solidFill>
              </a:rPr>
              <a:pPr/>
              <a:t>4</a:t>
            </a:fld>
            <a:endParaRPr lang="en-GB">
              <a:solidFill>
                <a:prstClr val="black">
                  <a:tint val="75000"/>
                </a:prstClr>
              </a:solidFill>
            </a:endParaRPr>
          </a:p>
        </p:txBody>
      </p:sp>
    </p:spTree>
    <p:extLst>
      <p:ext uri="{BB962C8B-B14F-4D97-AF65-F5344CB8AC3E}">
        <p14:creationId xmlns:p14="http://schemas.microsoft.com/office/powerpoint/2010/main" val="129037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76872"/>
            <a:ext cx="9279593" cy="1938992"/>
          </a:xfrm>
          <a:prstGeom prst="rect">
            <a:avLst/>
          </a:prstGeom>
        </p:spPr>
        <p:txBody>
          <a:bodyPr wrap="none">
            <a:spAutoFit/>
          </a:bodyPr>
          <a:lstStyle/>
          <a:p>
            <a:pPr algn="ctr"/>
            <a:r>
              <a:rPr lang="en-GB" sz="4000" b="1" dirty="0">
                <a:latin typeface="Calibri"/>
                <a:ea typeface="+mj-ea"/>
                <a:cs typeface="+mj-cs"/>
              </a:rPr>
              <a:t>Technology in Later Life (TILL): </a:t>
            </a:r>
            <a:endParaRPr lang="en-GB" sz="4000" b="1" dirty="0" smtClean="0">
              <a:latin typeface="Calibri"/>
              <a:ea typeface="+mj-ea"/>
              <a:cs typeface="+mj-cs"/>
            </a:endParaRPr>
          </a:p>
          <a:p>
            <a:pPr algn="ctr"/>
            <a:r>
              <a:rPr lang="en-GB" sz="4000" b="1" dirty="0" smtClean="0">
                <a:latin typeface="Calibri"/>
                <a:ea typeface="+mj-ea"/>
                <a:cs typeface="+mj-cs"/>
              </a:rPr>
              <a:t>Challenges</a:t>
            </a:r>
            <a:r>
              <a:rPr lang="en-GB" sz="4000" b="1" dirty="0">
                <a:latin typeface="Calibri"/>
                <a:ea typeface="+mj-ea"/>
                <a:cs typeface="+mj-cs"/>
              </a:rPr>
              <a:t>, Triumphs &amp; Lessons Learned </a:t>
            </a:r>
            <a:endParaRPr lang="en-GB" sz="4000" b="1" dirty="0" smtClean="0">
              <a:latin typeface="Calibri"/>
              <a:ea typeface="+mj-ea"/>
              <a:cs typeface="+mj-cs"/>
            </a:endParaRPr>
          </a:p>
          <a:p>
            <a:pPr algn="ctr"/>
            <a:r>
              <a:rPr lang="en-GB" sz="4000" b="1" dirty="0" smtClean="0">
                <a:latin typeface="Calibri"/>
                <a:ea typeface="+mj-ea"/>
                <a:cs typeface="+mj-cs"/>
              </a:rPr>
              <a:t>from an International</a:t>
            </a:r>
            <a:r>
              <a:rPr lang="en-GB" sz="4000" b="1" dirty="0">
                <a:latin typeface="Calibri"/>
                <a:ea typeface="+mj-ea"/>
                <a:cs typeface="+mj-cs"/>
              </a:rPr>
              <a:t>, Multi-centred Study</a:t>
            </a:r>
            <a:endParaRPr lang="en-GB" sz="4000" dirty="0"/>
          </a:p>
        </p:txBody>
      </p:sp>
    </p:spTree>
    <p:extLst>
      <p:ext uri="{BB962C8B-B14F-4D97-AF65-F5344CB8AC3E}">
        <p14:creationId xmlns:p14="http://schemas.microsoft.com/office/powerpoint/2010/main" val="475472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1720" y="2708920"/>
            <a:ext cx="5184576" cy="1872208"/>
          </a:xfrm>
        </p:spPr>
        <p:txBody>
          <a:bodyPr/>
          <a:lstStyle/>
          <a:p>
            <a:pPr marL="0" indent="0" algn="ctr">
              <a:buNone/>
            </a:pPr>
            <a:r>
              <a:rPr lang="en-GB" sz="6600" b="1" dirty="0" smtClean="0">
                <a:latin typeface="Calibri" panose="020F0502020204030204" pitchFamily="34" charset="0"/>
              </a:rPr>
              <a:t>Introduction </a:t>
            </a:r>
            <a:endParaRPr lang="en-GB" sz="6600" b="1" dirty="0">
              <a:latin typeface="Calibri" panose="020F0502020204030204" pitchFamily="34" charset="0"/>
            </a:endParaRPr>
          </a:p>
        </p:txBody>
      </p:sp>
    </p:spTree>
    <p:extLst>
      <p:ext uri="{BB962C8B-B14F-4D97-AF65-F5344CB8AC3E}">
        <p14:creationId xmlns:p14="http://schemas.microsoft.com/office/powerpoint/2010/main" val="773035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0" y="1415161"/>
            <a:ext cx="6286500" cy="5544615"/>
          </a:xfrm>
          <a:solidFill>
            <a:schemeClr val="bg1"/>
          </a:solidFill>
        </p:spPr>
        <p:txBody>
          <a:bodyPr>
            <a:noAutofit/>
          </a:bodyPr>
          <a:lstStyle/>
          <a:p>
            <a:pPr marL="0" indent="0">
              <a:buNone/>
            </a:pPr>
            <a:r>
              <a:rPr lang="en-GB" sz="2200" b="1" i="1" dirty="0" smtClean="0">
                <a:latin typeface="Calibri" panose="020F0502020204030204" pitchFamily="34" charset="0"/>
              </a:rPr>
              <a:t>Gaps</a:t>
            </a:r>
          </a:p>
          <a:p>
            <a:r>
              <a:rPr lang="en-GB" sz="2200" dirty="0" smtClean="0">
                <a:latin typeface="Calibri" panose="020F0502020204030204" pitchFamily="34" charset="0"/>
              </a:rPr>
              <a:t>Research has largely been very descriptive</a:t>
            </a:r>
          </a:p>
          <a:p>
            <a:r>
              <a:rPr lang="en-GB" sz="2200" dirty="0" smtClean="0">
                <a:latin typeface="Calibri" panose="020F0502020204030204" pitchFamily="34" charset="0"/>
              </a:rPr>
              <a:t>Research has been very contextual, differences between different cultures and countries needed.</a:t>
            </a:r>
          </a:p>
          <a:p>
            <a:r>
              <a:rPr lang="en-GB" sz="2200" dirty="0">
                <a:latin typeface="Calibri" panose="020F0502020204030204" pitchFamily="34" charset="0"/>
              </a:rPr>
              <a:t>Need more breadth and depth to understanding technology use especially with regards to wider socio-technological issues including using technology for:</a:t>
            </a:r>
          </a:p>
          <a:p>
            <a:pPr lvl="1"/>
            <a:r>
              <a:rPr lang="en-GB" sz="1800" dirty="0">
                <a:latin typeface="Calibri" panose="020F0502020204030204" pitchFamily="34" charset="0"/>
              </a:rPr>
              <a:t>recreational purposes, </a:t>
            </a:r>
          </a:p>
          <a:p>
            <a:pPr lvl="1"/>
            <a:r>
              <a:rPr lang="en-GB" sz="1800" dirty="0">
                <a:latin typeface="Calibri" panose="020F0502020204030204" pitchFamily="34" charset="0"/>
              </a:rPr>
              <a:t>social engagement, </a:t>
            </a:r>
          </a:p>
          <a:p>
            <a:pPr lvl="1"/>
            <a:r>
              <a:rPr lang="en-GB" sz="1800" dirty="0">
                <a:latin typeface="Calibri" panose="020F0502020204030204" pitchFamily="34" charset="0"/>
              </a:rPr>
              <a:t>building intergenerational relationships, </a:t>
            </a:r>
          </a:p>
          <a:p>
            <a:pPr lvl="1"/>
            <a:r>
              <a:rPr lang="en-GB" sz="1800" dirty="0">
                <a:latin typeface="Calibri" panose="020F0502020204030204" pitchFamily="34" charset="0"/>
              </a:rPr>
              <a:t>education, </a:t>
            </a:r>
          </a:p>
          <a:p>
            <a:pPr lvl="1"/>
            <a:r>
              <a:rPr lang="en-GB" sz="1800" dirty="0">
                <a:latin typeface="Calibri" panose="020F0502020204030204" pitchFamily="34" charset="0"/>
              </a:rPr>
              <a:t>health literacy and promotion and;</a:t>
            </a:r>
          </a:p>
          <a:p>
            <a:pPr lvl="1"/>
            <a:r>
              <a:rPr lang="en-GB" sz="1800" dirty="0">
                <a:latin typeface="Calibri" panose="020F0502020204030204" pitchFamily="34" charset="0"/>
              </a:rPr>
              <a:t> rehabilitation. </a:t>
            </a:r>
          </a:p>
          <a:p>
            <a:r>
              <a:rPr lang="en-GB" sz="2200" dirty="0" smtClean="0">
                <a:latin typeface="Calibri" panose="020F0502020204030204" pitchFamily="34" charset="0"/>
              </a:rPr>
              <a:t>Especially need more on privacy and sharing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852937"/>
            <a:ext cx="2753182" cy="182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73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stretch>
            <a:fillRect/>
          </a:stretch>
        </p:blipFill>
        <p:spPr>
          <a:xfrm>
            <a:off x="-1005370" y="1109330"/>
            <a:ext cx="6612807" cy="5561948"/>
          </a:xfrm>
          <a:prstGeom prst="rect">
            <a:avLst/>
          </a:prstGeom>
        </p:spPr>
      </p:pic>
      <p:sp>
        <p:nvSpPr>
          <p:cNvPr id="10" name="TextBox 9"/>
          <p:cNvSpPr txBox="1"/>
          <p:nvPr/>
        </p:nvSpPr>
        <p:spPr>
          <a:xfrm>
            <a:off x="7386750" y="4055939"/>
            <a:ext cx="2736304" cy="1938992"/>
          </a:xfrm>
          <a:prstGeom prst="rect">
            <a:avLst/>
          </a:prstGeom>
          <a:noFill/>
        </p:spPr>
        <p:txBody>
          <a:bodyPr wrap="square" rtlCol="0">
            <a:spAutoFit/>
          </a:bodyPr>
          <a:lstStyle/>
          <a:p>
            <a:r>
              <a:rPr lang="en-GB" sz="2000" dirty="0" smtClean="0">
                <a:solidFill>
                  <a:srgbClr val="000000"/>
                </a:solidFill>
                <a:latin typeface="Calibri" panose="020F0502020204030204" pitchFamily="34" charset="0"/>
              </a:rPr>
              <a:t>HCI</a:t>
            </a:r>
          </a:p>
          <a:p>
            <a:r>
              <a:rPr lang="en-GB" sz="2000" dirty="0" smtClean="0">
                <a:solidFill>
                  <a:srgbClr val="000000"/>
                </a:solidFill>
                <a:latin typeface="Calibri" panose="020F0502020204030204" pitchFamily="34" charset="0"/>
              </a:rPr>
              <a:t>Ergonomics</a:t>
            </a:r>
          </a:p>
          <a:p>
            <a:r>
              <a:rPr lang="en-GB" sz="2000" dirty="0" smtClean="0">
                <a:solidFill>
                  <a:srgbClr val="000000"/>
                </a:solidFill>
                <a:latin typeface="Calibri" panose="020F0502020204030204" pitchFamily="34" charset="0"/>
              </a:rPr>
              <a:t>Needs/</a:t>
            </a:r>
          </a:p>
          <a:p>
            <a:r>
              <a:rPr lang="en-GB" sz="2000" dirty="0" smtClean="0">
                <a:solidFill>
                  <a:srgbClr val="000000"/>
                </a:solidFill>
                <a:latin typeface="Calibri" panose="020F0502020204030204" pitchFamily="34" charset="0"/>
              </a:rPr>
              <a:t>Requirements</a:t>
            </a:r>
          </a:p>
          <a:p>
            <a:r>
              <a:rPr lang="en-GB" sz="2000" dirty="0" smtClean="0">
                <a:solidFill>
                  <a:srgbClr val="000000"/>
                </a:solidFill>
                <a:latin typeface="Calibri" panose="020F0502020204030204" pitchFamily="34" charset="0"/>
              </a:rPr>
              <a:t>Norms</a:t>
            </a:r>
          </a:p>
          <a:p>
            <a:r>
              <a:rPr lang="en-GB" sz="2000" dirty="0" smtClean="0">
                <a:solidFill>
                  <a:srgbClr val="000000"/>
                </a:solidFill>
                <a:latin typeface="Calibri" panose="020F0502020204030204" pitchFamily="34" charset="0"/>
              </a:rPr>
              <a:t>Attitudes/acceptability</a:t>
            </a:r>
            <a:endParaRPr lang="en-GB" dirty="0" smtClean="0">
              <a:solidFill>
                <a:srgbClr val="000000"/>
              </a:solidFill>
            </a:endParaRPr>
          </a:p>
        </p:txBody>
      </p:sp>
      <p:sp>
        <p:nvSpPr>
          <p:cNvPr id="11" name="TextBox 10"/>
          <p:cNvSpPr txBox="1"/>
          <p:nvPr/>
        </p:nvSpPr>
        <p:spPr>
          <a:xfrm>
            <a:off x="7355184" y="3148736"/>
            <a:ext cx="1969344" cy="707886"/>
          </a:xfrm>
          <a:prstGeom prst="rect">
            <a:avLst/>
          </a:prstGeom>
          <a:noFill/>
        </p:spPr>
        <p:txBody>
          <a:bodyPr wrap="square" rtlCol="0">
            <a:spAutoFit/>
          </a:bodyPr>
          <a:lstStyle/>
          <a:p>
            <a:r>
              <a:rPr lang="en-GB" sz="2000" dirty="0" smtClean="0">
                <a:solidFill>
                  <a:srgbClr val="000000"/>
                </a:solidFill>
                <a:latin typeface="Calibri" panose="020F0502020204030204" pitchFamily="34" charset="0"/>
              </a:rPr>
              <a:t>Socio-technical </a:t>
            </a:r>
            <a:endParaRPr lang="en-GB" sz="2000" dirty="0" smtClean="0">
              <a:solidFill>
                <a:srgbClr val="000000"/>
              </a:solidFill>
              <a:latin typeface="Calibri" panose="020F0502020204030204" pitchFamily="34" charset="0"/>
            </a:endParaRPr>
          </a:p>
          <a:p>
            <a:r>
              <a:rPr lang="en-GB" sz="2000" dirty="0" smtClean="0">
                <a:solidFill>
                  <a:srgbClr val="000000"/>
                </a:solidFill>
                <a:latin typeface="Calibri" panose="020F0502020204030204" pitchFamily="34" charset="0"/>
              </a:rPr>
              <a:t>Socio-political</a:t>
            </a:r>
            <a:endParaRPr lang="en-GB" sz="2000" dirty="0" smtClean="0">
              <a:solidFill>
                <a:srgbClr val="000000"/>
              </a:solidFill>
              <a:latin typeface="Calibri" panose="020F0502020204030204" pitchFamily="34" charset="0"/>
            </a:endParaRPr>
          </a:p>
        </p:txBody>
      </p:sp>
      <p:sp>
        <p:nvSpPr>
          <p:cNvPr id="12" name="TextBox 11"/>
          <p:cNvSpPr txBox="1"/>
          <p:nvPr/>
        </p:nvSpPr>
        <p:spPr>
          <a:xfrm>
            <a:off x="7308304" y="2140469"/>
            <a:ext cx="2736304" cy="707886"/>
          </a:xfrm>
          <a:prstGeom prst="rect">
            <a:avLst/>
          </a:prstGeom>
          <a:noFill/>
        </p:spPr>
        <p:txBody>
          <a:bodyPr wrap="square" rtlCol="0">
            <a:spAutoFit/>
          </a:bodyPr>
          <a:lstStyle/>
          <a:p>
            <a:r>
              <a:rPr lang="en-GB" sz="2000" dirty="0" smtClean="0">
                <a:solidFill>
                  <a:srgbClr val="000000"/>
                </a:solidFill>
                <a:latin typeface="Calibri" panose="020F0502020204030204" pitchFamily="34" charset="0"/>
              </a:rPr>
              <a:t>Techno cultural </a:t>
            </a:r>
          </a:p>
          <a:p>
            <a:r>
              <a:rPr lang="en-GB" sz="2000" dirty="0" smtClean="0">
                <a:solidFill>
                  <a:srgbClr val="000000"/>
                </a:solidFill>
                <a:latin typeface="Calibri" panose="020F0502020204030204" pitchFamily="34" charset="0"/>
              </a:rPr>
              <a:t>theories</a:t>
            </a:r>
            <a:endParaRPr lang="en-GB" sz="2000" dirty="0" smtClean="0">
              <a:solidFill>
                <a:srgbClr val="000000"/>
              </a:solidFill>
              <a:latin typeface="Calibri" panose="020F0502020204030204" pitchFamily="34" charset="0"/>
            </a:endParaRPr>
          </a:p>
        </p:txBody>
      </p:sp>
      <p:sp>
        <p:nvSpPr>
          <p:cNvPr id="16" name="TextBox 15"/>
          <p:cNvSpPr txBox="1"/>
          <p:nvPr/>
        </p:nvSpPr>
        <p:spPr>
          <a:xfrm>
            <a:off x="7404895" y="6126163"/>
            <a:ext cx="1919633" cy="707886"/>
          </a:xfrm>
          <a:prstGeom prst="rect">
            <a:avLst/>
          </a:prstGeom>
          <a:noFill/>
        </p:spPr>
        <p:txBody>
          <a:bodyPr wrap="square" rtlCol="0">
            <a:spAutoFit/>
          </a:bodyPr>
          <a:lstStyle/>
          <a:p>
            <a:r>
              <a:rPr lang="en-GB" sz="2000" dirty="0" smtClean="0">
                <a:solidFill>
                  <a:srgbClr val="000000"/>
                </a:solidFill>
                <a:latin typeface="Calibri" panose="020F0502020204030204" pitchFamily="34" charset="0"/>
              </a:rPr>
              <a:t>Adoption of </a:t>
            </a:r>
            <a:endParaRPr lang="en-GB" sz="2000" dirty="0" smtClean="0">
              <a:solidFill>
                <a:srgbClr val="000000"/>
              </a:solidFill>
              <a:latin typeface="Calibri" panose="020F0502020204030204" pitchFamily="34" charset="0"/>
            </a:endParaRPr>
          </a:p>
          <a:p>
            <a:r>
              <a:rPr lang="en-GB" sz="2000" dirty="0" smtClean="0">
                <a:solidFill>
                  <a:srgbClr val="000000"/>
                </a:solidFill>
                <a:latin typeface="Calibri" panose="020F0502020204030204" pitchFamily="34" charset="0"/>
              </a:rPr>
              <a:t>Technology</a:t>
            </a:r>
            <a:endParaRPr lang="en-GB" dirty="0" smtClean="0">
              <a:solidFill>
                <a:srgbClr val="000000"/>
              </a:solidFill>
            </a:endParaRPr>
          </a:p>
        </p:txBody>
      </p:sp>
      <p:grpSp>
        <p:nvGrpSpPr>
          <p:cNvPr id="3" name="Group 2"/>
          <p:cNvGrpSpPr/>
          <p:nvPr/>
        </p:nvGrpSpPr>
        <p:grpSpPr>
          <a:xfrm>
            <a:off x="3487762" y="1106081"/>
            <a:ext cx="3898988" cy="5553194"/>
            <a:chOff x="3013764" y="476671"/>
            <a:chExt cx="4422796" cy="6273277"/>
          </a:xfrm>
        </p:grpSpPr>
        <p:sp>
          <p:nvSpPr>
            <p:cNvPr id="8" name="Flowchart: Manual Operation 7"/>
            <p:cNvSpPr/>
            <p:nvPr/>
          </p:nvSpPr>
          <p:spPr>
            <a:xfrm>
              <a:off x="3013764" y="3062212"/>
              <a:ext cx="4392488" cy="1656184"/>
            </a:xfrm>
            <a:prstGeom prst="flowChartManualOperation">
              <a:avLst/>
            </a:prstGeom>
            <a:solidFill>
              <a:schemeClr val="accent1">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solidFill>
                    <a:srgbClr val="000000"/>
                  </a:solidFill>
                  <a:latin typeface="Calibri" panose="020F0502020204030204" pitchFamily="34" charset="0"/>
                </a:rPr>
                <a:t>S</a:t>
              </a:r>
              <a:r>
                <a:rPr lang="en-GB" dirty="0" smtClean="0">
                  <a:solidFill>
                    <a:srgbClr val="000000"/>
                  </a:solidFill>
                  <a:latin typeface="Calibri" panose="020F0502020204030204" pitchFamily="34" charset="0"/>
                </a:rPr>
                <a:t>ocietal</a:t>
              </a:r>
              <a:endParaRPr lang="en-GB" dirty="0">
                <a:solidFill>
                  <a:srgbClr val="000000"/>
                </a:solidFill>
                <a:latin typeface="Calibri" panose="020F0502020204030204" pitchFamily="34" charset="0"/>
              </a:endParaRPr>
            </a:p>
          </p:txBody>
        </p:sp>
        <p:grpSp>
          <p:nvGrpSpPr>
            <p:cNvPr id="2" name="Group 1"/>
            <p:cNvGrpSpPr/>
            <p:nvPr/>
          </p:nvGrpSpPr>
          <p:grpSpPr>
            <a:xfrm>
              <a:off x="3013764" y="476671"/>
              <a:ext cx="4422796" cy="6273277"/>
              <a:chOff x="3013764" y="476671"/>
              <a:chExt cx="4422796" cy="6273277"/>
            </a:xfrm>
          </p:grpSpPr>
          <p:sp>
            <p:nvSpPr>
              <p:cNvPr id="4" name="Down Arrow 3"/>
              <p:cNvSpPr/>
              <p:nvPr/>
            </p:nvSpPr>
            <p:spPr>
              <a:xfrm>
                <a:off x="3059831" y="476671"/>
                <a:ext cx="4341659" cy="1508877"/>
              </a:xfrm>
              <a:prstGeom prst="downArrow">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dirty="0" smtClean="0">
                    <a:solidFill>
                      <a:srgbClr val="FFFFFF"/>
                    </a:solidFill>
                    <a:latin typeface="Calibri" panose="020F0502020204030204" pitchFamily="34" charset="0"/>
                  </a:rPr>
                  <a:t>ICT</a:t>
                </a:r>
                <a:endParaRPr lang="en-GB" dirty="0">
                  <a:solidFill>
                    <a:srgbClr val="FFFFFF"/>
                  </a:solidFill>
                  <a:latin typeface="Calibri" panose="020F0502020204030204" pitchFamily="34" charset="0"/>
                </a:endParaRPr>
              </a:p>
            </p:txBody>
          </p:sp>
          <p:sp>
            <p:nvSpPr>
              <p:cNvPr id="5" name="Flowchart: Manual Operation 4"/>
              <p:cNvSpPr/>
              <p:nvPr/>
            </p:nvSpPr>
            <p:spPr>
              <a:xfrm>
                <a:off x="3013764" y="1773299"/>
                <a:ext cx="4392488" cy="1656184"/>
              </a:xfrm>
              <a:prstGeom prst="flowChartManualOperati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dirty="0">
                    <a:solidFill>
                      <a:srgbClr val="FFFFFF"/>
                    </a:solidFill>
                    <a:latin typeface="Calibri" panose="020F0502020204030204" pitchFamily="34" charset="0"/>
                  </a:rPr>
                  <a:t>C</a:t>
                </a:r>
                <a:r>
                  <a:rPr lang="en-GB" dirty="0" smtClean="0">
                    <a:solidFill>
                      <a:srgbClr val="FFFFFF"/>
                    </a:solidFill>
                    <a:latin typeface="Calibri" panose="020F0502020204030204" pitchFamily="34" charset="0"/>
                  </a:rPr>
                  <a:t>ultural</a:t>
                </a:r>
                <a:endParaRPr lang="en-GB" dirty="0">
                  <a:solidFill>
                    <a:srgbClr val="FFFFFF"/>
                  </a:solidFill>
                  <a:latin typeface="Calibri" panose="020F0502020204030204" pitchFamily="34" charset="0"/>
                </a:endParaRPr>
              </a:p>
            </p:txBody>
          </p:sp>
          <p:sp>
            <p:nvSpPr>
              <p:cNvPr id="9" name="Flowchart: Manual Operation 8"/>
              <p:cNvSpPr/>
              <p:nvPr/>
            </p:nvSpPr>
            <p:spPr>
              <a:xfrm>
                <a:off x="3044072" y="4433935"/>
                <a:ext cx="4392488" cy="1656184"/>
              </a:xfrm>
              <a:prstGeom prst="flowChartManualOperation">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solidFill>
                      <a:srgbClr val="000000"/>
                    </a:solidFill>
                    <a:latin typeface="Calibri" panose="020F0502020204030204" pitchFamily="34" charset="0"/>
                  </a:rPr>
                  <a:t>I</a:t>
                </a:r>
                <a:r>
                  <a:rPr lang="en-GB" dirty="0" smtClean="0">
                    <a:solidFill>
                      <a:srgbClr val="000000"/>
                    </a:solidFill>
                    <a:latin typeface="Calibri" panose="020F0502020204030204" pitchFamily="34" charset="0"/>
                  </a:rPr>
                  <a:t>ndividual</a:t>
                </a:r>
                <a:endParaRPr lang="en-GB" dirty="0">
                  <a:solidFill>
                    <a:srgbClr val="000000"/>
                  </a:solidFill>
                  <a:latin typeface="Calibri" panose="020F0502020204030204" pitchFamily="34" charset="0"/>
                </a:endParaRPr>
              </a:p>
            </p:txBody>
          </p:sp>
          <p:sp>
            <p:nvSpPr>
              <p:cNvPr id="17" name="Flowchart: Manual Operation 16"/>
              <p:cNvSpPr/>
              <p:nvPr/>
            </p:nvSpPr>
            <p:spPr>
              <a:xfrm>
                <a:off x="3347864" y="6058599"/>
                <a:ext cx="4038886" cy="691349"/>
              </a:xfrm>
              <a:prstGeom prst="flowChartManualOperation">
                <a:avLst/>
              </a:prstGeom>
              <a:solidFill>
                <a:srgbClr val="92D05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smtClean="0">
                    <a:solidFill>
                      <a:srgbClr val="000000"/>
                    </a:solidFill>
                    <a:latin typeface="Calibri" panose="020F0502020204030204" pitchFamily="34" charset="0"/>
                  </a:rPr>
                  <a:t>Chrono-system</a:t>
                </a:r>
                <a:endParaRPr lang="en-GB" dirty="0">
                  <a:solidFill>
                    <a:srgbClr val="000000"/>
                  </a:solidFill>
                  <a:latin typeface="Calibri" panose="020F0502020204030204" pitchFamily="34" charset="0"/>
                </a:endParaRPr>
              </a:p>
            </p:txBody>
          </p:sp>
        </p:grpSp>
      </p:grpSp>
    </p:spTree>
    <p:extLst>
      <p:ext uri="{BB962C8B-B14F-4D97-AF65-F5344CB8AC3E}">
        <p14:creationId xmlns:p14="http://schemas.microsoft.com/office/powerpoint/2010/main" val="3830534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4784"/>
            <a:ext cx="5796136" cy="5438601"/>
          </a:xfrm>
        </p:spPr>
        <p:txBody>
          <a:bodyPr>
            <a:normAutofit fontScale="62500" lnSpcReduction="20000"/>
          </a:bodyPr>
          <a:lstStyle/>
          <a:p>
            <a:pPr marL="0" indent="0">
              <a:buNone/>
            </a:pPr>
            <a:r>
              <a:rPr lang="en-GB" b="1" dirty="0" smtClean="0">
                <a:latin typeface="Calibri" panose="020F0502020204030204" pitchFamily="34" charset="0"/>
              </a:rPr>
              <a:t>Digital divide</a:t>
            </a:r>
          </a:p>
          <a:p>
            <a:pPr marL="0" indent="0">
              <a:buNone/>
            </a:pPr>
            <a:r>
              <a:rPr lang="en-GB" b="1" dirty="0" smtClean="0">
                <a:latin typeface="Calibri" panose="020F0502020204030204" pitchFamily="34" charset="0"/>
              </a:rPr>
              <a:t>Those without access to Internet suffer</a:t>
            </a:r>
          </a:p>
          <a:p>
            <a:pPr algn="just">
              <a:spcAft>
                <a:spcPts val="600"/>
              </a:spcAft>
            </a:pPr>
            <a:r>
              <a:rPr lang="en-US" dirty="0">
                <a:latin typeface="Calibri" panose="020F0502020204030204" pitchFamily="34" charset="0"/>
                <a:ea typeface="Times New Roman"/>
              </a:rPr>
              <a:t>The digital divide is associated with two key aspects: (1) ownership or access to technology; (2) having the skills and experience to use it.</a:t>
            </a:r>
            <a:endParaRPr lang="en-GB" dirty="0">
              <a:latin typeface="Calibri" panose="020F0502020204030204" pitchFamily="34" charset="0"/>
              <a:ea typeface="Times New Roman"/>
            </a:endParaRPr>
          </a:p>
          <a:p>
            <a:pPr algn="just">
              <a:spcAft>
                <a:spcPts val="600"/>
              </a:spcAft>
            </a:pPr>
            <a:r>
              <a:rPr lang="en-US" dirty="0" smtClean="0">
                <a:latin typeface="Calibri" panose="020F0502020204030204" pitchFamily="34" charset="0"/>
                <a:ea typeface="Times New Roman"/>
              </a:rPr>
              <a:t>Most research and much practice surrounds (1) e.g. Broadband delivery (in UK through EU!) and access (libraries, vouchers etc.) (though still barriers – </a:t>
            </a:r>
            <a:r>
              <a:rPr lang="en-GB" dirty="0" smtClean="0">
                <a:latin typeface="Calibri" panose="020F0502020204030204" pitchFamily="34" charset="0"/>
                <a:ea typeface="Times New Roman"/>
              </a:rPr>
              <a:t>affordability of the hardware) </a:t>
            </a:r>
          </a:p>
          <a:p>
            <a:pPr algn="just">
              <a:spcAft>
                <a:spcPts val="600"/>
              </a:spcAft>
            </a:pPr>
            <a:r>
              <a:rPr lang="en-US" dirty="0" smtClean="0">
                <a:latin typeface="Calibri" panose="020F0502020204030204" pitchFamily="34" charset="0"/>
                <a:ea typeface="Times New Roman"/>
              </a:rPr>
              <a:t>and </a:t>
            </a:r>
            <a:r>
              <a:rPr lang="en-US" dirty="0">
                <a:latin typeface="Calibri" panose="020F0502020204030204" pitchFamily="34" charset="0"/>
                <a:ea typeface="Times New Roman"/>
              </a:rPr>
              <a:t>more is needed on (</a:t>
            </a:r>
            <a:r>
              <a:rPr lang="en-US" dirty="0" smtClean="0">
                <a:latin typeface="Calibri" panose="020F0502020204030204" pitchFamily="34" charset="0"/>
                <a:ea typeface="Times New Roman"/>
              </a:rPr>
              <a:t>2) - more complex and need to empirically </a:t>
            </a:r>
            <a:r>
              <a:rPr lang="en-US" dirty="0">
                <a:latin typeface="Calibri" panose="020F0502020204030204" pitchFamily="34" charset="0"/>
                <a:ea typeface="Times New Roman"/>
              </a:rPr>
              <a:t>distinguish and measure various types of Inter- net use to enable a more precise and nuanced approach to Internet behavior” </a:t>
            </a:r>
            <a:endParaRPr lang="en-US" dirty="0" smtClean="0">
              <a:latin typeface="Calibri" panose="020F0502020204030204" pitchFamily="34" charset="0"/>
              <a:ea typeface="Times New Roman"/>
            </a:endParaRPr>
          </a:p>
          <a:p>
            <a:pPr algn="just">
              <a:spcAft>
                <a:spcPts val="600"/>
              </a:spcAft>
            </a:pPr>
            <a:endParaRPr lang="en-US" dirty="0">
              <a:latin typeface="Calibri" panose="020F0502020204030204" pitchFamily="34" charset="0"/>
              <a:ea typeface="Times New Roman"/>
            </a:endParaRPr>
          </a:p>
          <a:p>
            <a:pPr algn="just">
              <a:spcAft>
                <a:spcPts val="600"/>
              </a:spcAft>
            </a:pPr>
            <a:r>
              <a:rPr lang="en-US" sz="2300" dirty="0" err="1" smtClean="0">
                <a:latin typeface="Calibri" panose="020F0502020204030204" pitchFamily="34" charset="0"/>
                <a:ea typeface="Times New Roman"/>
              </a:rPr>
              <a:t>Petter</a:t>
            </a:r>
            <a:r>
              <a:rPr lang="en-US" sz="2300" dirty="0">
                <a:latin typeface="Calibri" panose="020F0502020204030204" pitchFamily="34" charset="0"/>
                <a:ea typeface="Times New Roman"/>
              </a:rPr>
              <a:t>. B. </a:t>
            </a:r>
            <a:r>
              <a:rPr lang="en-US" sz="2300" dirty="0" err="1">
                <a:latin typeface="Calibri" panose="020F0502020204030204" pitchFamily="34" charset="0"/>
                <a:ea typeface="Times New Roman"/>
              </a:rPr>
              <a:t>Brandtzæg</a:t>
            </a:r>
            <a:r>
              <a:rPr lang="en-US" sz="2300" dirty="0">
                <a:latin typeface="Calibri" panose="020F0502020204030204" pitchFamily="34" charset="0"/>
                <a:ea typeface="Times New Roman"/>
              </a:rPr>
              <a:t>, Jan. Heim, and </a:t>
            </a:r>
            <a:r>
              <a:rPr lang="en-US" sz="2300" dirty="0" err="1">
                <a:latin typeface="Calibri" panose="020F0502020204030204" pitchFamily="34" charset="0"/>
                <a:ea typeface="Times New Roman"/>
              </a:rPr>
              <a:t>Amela</a:t>
            </a:r>
            <a:r>
              <a:rPr lang="en-US" sz="2300" dirty="0">
                <a:latin typeface="Calibri" panose="020F0502020204030204" pitchFamily="34" charset="0"/>
                <a:ea typeface="Times New Roman"/>
              </a:rPr>
              <a:t>. </a:t>
            </a:r>
            <a:r>
              <a:rPr lang="en-US" sz="2300" dirty="0" err="1">
                <a:latin typeface="Calibri" panose="020F0502020204030204" pitchFamily="34" charset="0"/>
                <a:ea typeface="Times New Roman"/>
              </a:rPr>
              <a:t>Karahasanović</a:t>
            </a:r>
            <a:r>
              <a:rPr lang="en-US" sz="2300" dirty="0" smtClean="0">
                <a:latin typeface="Calibri" panose="020F0502020204030204" pitchFamily="34" charset="0"/>
                <a:ea typeface="Times New Roman"/>
              </a:rPr>
              <a:t>, (2014) </a:t>
            </a:r>
            <a:r>
              <a:rPr lang="en-US" sz="2300" dirty="0">
                <a:latin typeface="Calibri" panose="020F0502020204030204" pitchFamily="34" charset="0"/>
                <a:ea typeface="Times New Roman"/>
              </a:rPr>
              <a:t>“Understanding the new digital divide—A typology of Internet users in Europe,” Int. J. Hum. </a:t>
            </a:r>
            <a:r>
              <a:rPr lang="en-US" sz="2300" dirty="0" err="1">
                <a:latin typeface="Calibri" panose="020F0502020204030204" pitchFamily="34" charset="0"/>
                <a:ea typeface="Times New Roman"/>
              </a:rPr>
              <a:t>Comput</a:t>
            </a:r>
            <a:r>
              <a:rPr lang="en-US" sz="2300" dirty="0">
                <a:latin typeface="Calibri" panose="020F0502020204030204" pitchFamily="34" charset="0"/>
                <a:ea typeface="Times New Roman"/>
              </a:rPr>
              <a:t>. Stud., vol. 69, no. 3, pp. 123–138, </a:t>
            </a:r>
            <a:r>
              <a:rPr lang="en-US" sz="2300" dirty="0" smtClean="0">
                <a:latin typeface="Calibri" panose="020F0502020204030204" pitchFamily="34" charset="0"/>
                <a:ea typeface="Times New Roman"/>
              </a:rPr>
              <a:t>201</a:t>
            </a:r>
            <a:endParaRPr lang="en-GB" sz="2300" dirty="0">
              <a:latin typeface="Calibri" panose="020F0502020204030204" pitchFamily="34" charset="0"/>
              <a:ea typeface="Times New Roman"/>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2550953"/>
            <a:ext cx="3013620" cy="3642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0697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1935</Words>
  <Application>Microsoft Office PowerPoint</Application>
  <PresentationFormat>On-screen Show (4:3)</PresentationFormat>
  <Paragraphs>258</Paragraphs>
  <Slides>32</Slides>
  <Notes>0</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Default Design</vt:lpstr>
      <vt:lpstr>1_Default Design</vt:lpstr>
      <vt:lpstr>Office Theme</vt:lpstr>
      <vt:lpstr>PowerPoint Presentation</vt:lpstr>
      <vt:lpstr>PowerPoint Presentation</vt:lpstr>
      <vt:lpstr>PowerPoint Presentation</vt:lpstr>
      <vt:lpstr>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Technology Survey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wc</dc:creator>
  <cp:lastModifiedBy>hannah</cp:lastModifiedBy>
  <cp:revision>765</cp:revision>
  <dcterms:created xsi:type="dcterms:W3CDTF">2010-03-23T15:44:15Z</dcterms:created>
  <dcterms:modified xsi:type="dcterms:W3CDTF">2016-06-30T09:33:27Z</dcterms:modified>
</cp:coreProperties>
</file>