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1"/>
  </p:notesMasterIdLst>
  <p:sldIdLst>
    <p:sldId id="264" r:id="rId5"/>
    <p:sldId id="767" r:id="rId6"/>
    <p:sldId id="765" r:id="rId7"/>
    <p:sldId id="769" r:id="rId8"/>
    <p:sldId id="763" r:id="rId9"/>
    <p:sldId id="263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DDCDD7-9D13-6DB3-652B-2BE3D921AC86}" name="Gemma Young" initials="GY" userId="652694ebf482f56f" providerId="Windows Live"/>
  <p188:author id="{E47613ED-A72D-5335-E2A0-F830D55AC15B}" name="MS Director" initials="MD" userId="S::msdirector@masteryscience.onmicrosoft.com::94ded8be-1f52-4f6c-9c46-5b7405c8e43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mma Young" initials="GY" lastIdx="28" clrIdx="0">
    <p:extLst>
      <p:ext uri="{19B8F6BF-5375-455C-9EA6-DF929625EA0E}">
        <p15:presenceInfo xmlns:p15="http://schemas.microsoft.com/office/powerpoint/2012/main" userId="652694ebf482f56f" providerId="Windows Live"/>
      </p:ext>
    </p:extLst>
  </p:cmAuthor>
  <p:cmAuthor id="2" name="MS Director" initials="MD" lastIdx="12" clrIdx="1">
    <p:extLst>
      <p:ext uri="{19B8F6BF-5375-455C-9EA6-DF929625EA0E}">
        <p15:presenceInfo xmlns:p15="http://schemas.microsoft.com/office/powerpoint/2012/main" userId="S::tonysherborne@masteryscience.onmicrosoft.com::94ded8be-1f52-4f6c-9c46-5b7405c8e432" providerId="AD"/>
      </p:ext>
    </p:extLst>
  </p:cmAuthor>
  <p:cmAuthor id="3" name="MS Director" initials="MD [2]" lastIdx="20" clrIdx="2">
    <p:extLst>
      <p:ext uri="{19B8F6BF-5375-455C-9EA6-DF929625EA0E}">
        <p15:presenceInfo xmlns:p15="http://schemas.microsoft.com/office/powerpoint/2012/main" userId="S::msdirector@masteryscience.onmicrosoft.com::94ded8be-1f52-4f6c-9c46-5b7405c8e4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F8BE"/>
    <a:srgbClr val="EEEEEE"/>
    <a:srgbClr val="4B65D9"/>
    <a:srgbClr val="F6E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2D9CDC-90CD-4F38-B940-FB0ED20460BD}" v="2" dt="2022-03-09T14:42:16.2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5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Young" userId="652694ebf482f56f" providerId="LiveId" clId="{132D9CDC-90CD-4F38-B940-FB0ED20460BD}"/>
    <pc:docChg chg="custSel modSld">
      <pc:chgData name="Gemma Young" userId="652694ebf482f56f" providerId="LiveId" clId="{132D9CDC-90CD-4F38-B940-FB0ED20460BD}" dt="2022-03-09T14:42:33.620" v="130" actId="1036"/>
      <pc:docMkLst>
        <pc:docMk/>
      </pc:docMkLst>
      <pc:sldChg chg="addSp delSp modSp mod delCm">
        <pc:chgData name="Gemma Young" userId="652694ebf482f56f" providerId="LiveId" clId="{132D9CDC-90CD-4F38-B940-FB0ED20460BD}" dt="2022-03-09T14:42:33.620" v="130" actId="1036"/>
        <pc:sldMkLst>
          <pc:docMk/>
          <pc:sldMk cId="1269123434" sldId="763"/>
        </pc:sldMkLst>
        <pc:spChg chg="mod">
          <ac:chgData name="Gemma Young" userId="652694ebf482f56f" providerId="LiveId" clId="{132D9CDC-90CD-4F38-B940-FB0ED20460BD}" dt="2022-03-09T14:42:33.620" v="130" actId="1036"/>
          <ac:spMkLst>
            <pc:docMk/>
            <pc:sldMk cId="1269123434" sldId="763"/>
            <ac:spMk id="13" creationId="{E10B006A-5E62-4930-B32E-AFC0096D76CC}"/>
          </ac:spMkLst>
        </pc:spChg>
        <pc:spChg chg="del mod">
          <ac:chgData name="Gemma Young" userId="652694ebf482f56f" providerId="LiveId" clId="{132D9CDC-90CD-4F38-B940-FB0ED20460BD}" dt="2022-03-09T14:41:57.382" v="113" actId="478"/>
          <ac:spMkLst>
            <pc:docMk/>
            <pc:sldMk cId="1269123434" sldId="763"/>
            <ac:spMk id="15" creationId="{1F514FDA-5A49-42D2-A450-C3E6DFD473A2}"/>
          </ac:spMkLst>
        </pc:spChg>
        <pc:spChg chg="mod">
          <ac:chgData name="Gemma Young" userId="652694ebf482f56f" providerId="LiveId" clId="{132D9CDC-90CD-4F38-B940-FB0ED20460BD}" dt="2022-03-09T14:40:37.527" v="96" actId="20577"/>
          <ac:spMkLst>
            <pc:docMk/>
            <pc:sldMk cId="1269123434" sldId="763"/>
            <ac:spMk id="17" creationId="{F008D170-8E32-4B8A-B003-111F04C950C2}"/>
          </ac:spMkLst>
        </pc:spChg>
        <pc:spChg chg="mod">
          <ac:chgData name="Gemma Young" userId="652694ebf482f56f" providerId="LiveId" clId="{132D9CDC-90CD-4F38-B940-FB0ED20460BD}" dt="2022-03-09T14:40:03.387" v="52" actId="14100"/>
          <ac:spMkLst>
            <pc:docMk/>
            <pc:sldMk cId="1269123434" sldId="763"/>
            <ac:spMk id="21" creationId="{BEEA09D6-8BA6-49D5-BB73-0BA8A7C57DCB}"/>
          </ac:spMkLst>
        </pc:spChg>
        <pc:spChg chg="add mod">
          <ac:chgData name="Gemma Young" userId="652694ebf482f56f" providerId="LiveId" clId="{132D9CDC-90CD-4F38-B940-FB0ED20460BD}" dt="2022-03-09T14:42:23.208" v="121" actId="1076"/>
          <ac:spMkLst>
            <pc:docMk/>
            <pc:sldMk cId="1269123434" sldId="763"/>
            <ac:spMk id="58" creationId="{05B3CD4F-8C6B-4405-86FA-C73B52F50389}"/>
          </ac:spMkLst>
        </pc:spChg>
        <pc:spChg chg="add mod">
          <ac:chgData name="Gemma Young" userId="652694ebf482f56f" providerId="LiveId" clId="{132D9CDC-90CD-4F38-B940-FB0ED20460BD}" dt="2022-03-09T14:42:23.208" v="121" actId="1076"/>
          <ac:spMkLst>
            <pc:docMk/>
            <pc:sldMk cId="1269123434" sldId="763"/>
            <ac:spMk id="59" creationId="{E5CEA1DD-83F2-4DA2-88D3-0D07564FA35B}"/>
          </ac:spMkLst>
        </pc:spChg>
        <pc:spChg chg="mod">
          <ac:chgData name="Gemma Young" userId="652694ebf482f56f" providerId="LiveId" clId="{132D9CDC-90CD-4F38-B940-FB0ED20460BD}" dt="2022-03-09T14:39:17.720" v="46" actId="1076"/>
          <ac:spMkLst>
            <pc:docMk/>
            <pc:sldMk cId="1269123434" sldId="763"/>
            <ac:spMk id="98" creationId="{C880CAB6-64C7-4251-83D4-318E63AEFE1D}"/>
          </ac:spMkLst>
        </pc:spChg>
        <pc:spChg chg="mod">
          <ac:chgData name="Gemma Young" userId="652694ebf482f56f" providerId="LiveId" clId="{132D9CDC-90CD-4F38-B940-FB0ED20460BD}" dt="2022-03-09T14:42:30.447" v="125" actId="1036"/>
          <ac:spMkLst>
            <pc:docMk/>
            <pc:sldMk cId="1269123434" sldId="763"/>
            <ac:spMk id="99" creationId="{CE39E282-4D0E-47EB-841E-89DF5F17A3EC}"/>
          </ac:spMkLst>
        </pc:spChg>
        <pc:spChg chg="del mod">
          <ac:chgData name="Gemma Young" userId="652694ebf482f56f" providerId="LiveId" clId="{132D9CDC-90CD-4F38-B940-FB0ED20460BD}" dt="2022-03-09T14:41:57.382" v="113" actId="478"/>
          <ac:spMkLst>
            <pc:docMk/>
            <pc:sldMk cId="1269123434" sldId="763"/>
            <ac:spMk id="100" creationId="{B7E7F347-70EF-4E6A-B320-65CA9AF252CA}"/>
          </ac:spMkLst>
        </pc:spChg>
        <pc:spChg chg="mod">
          <ac:chgData name="Gemma Young" userId="652694ebf482f56f" providerId="LiveId" clId="{132D9CDC-90CD-4F38-B940-FB0ED20460BD}" dt="2022-03-09T14:42:11.686" v="119" actId="1037"/>
          <ac:spMkLst>
            <pc:docMk/>
            <pc:sldMk cId="1269123434" sldId="763"/>
            <ac:spMk id="102" creationId="{D2DCD556-3F54-4132-8C46-E8DFD411E2E3}"/>
          </ac:spMkLst>
        </pc:spChg>
        <pc:spChg chg="mod">
          <ac:chgData name="Gemma Young" userId="652694ebf482f56f" providerId="LiveId" clId="{132D9CDC-90CD-4F38-B940-FB0ED20460BD}" dt="2022-03-09T14:41:45.352" v="110" actId="1076"/>
          <ac:spMkLst>
            <pc:docMk/>
            <pc:sldMk cId="1269123434" sldId="763"/>
            <ac:spMk id="103" creationId="{55FB54AB-5B7B-43AE-9514-27F42FC952EF}"/>
          </ac:spMkLst>
        </pc:spChg>
      </pc:sldChg>
      <pc:sldChg chg="addSp delSp modSp mod delCm modCm">
        <pc:chgData name="Gemma Young" userId="652694ebf482f56f" providerId="LiveId" clId="{132D9CDC-90CD-4F38-B940-FB0ED20460BD}" dt="2022-03-09T14:38:37.338" v="42" actId="1076"/>
        <pc:sldMkLst>
          <pc:docMk/>
          <pc:sldMk cId="2707566745" sldId="765"/>
        </pc:sldMkLst>
        <pc:spChg chg="mod">
          <ac:chgData name="Gemma Young" userId="652694ebf482f56f" providerId="LiveId" clId="{132D9CDC-90CD-4F38-B940-FB0ED20460BD}" dt="2022-03-09T14:37:52.982" v="31" actId="14100"/>
          <ac:spMkLst>
            <pc:docMk/>
            <pc:sldMk cId="2707566745" sldId="765"/>
            <ac:spMk id="7" creationId="{3D984DA1-A719-F447-AEC2-8A1793BFADE4}"/>
          </ac:spMkLst>
        </pc:spChg>
        <pc:spChg chg="mod">
          <ac:chgData name="Gemma Young" userId="652694ebf482f56f" providerId="LiveId" clId="{132D9CDC-90CD-4F38-B940-FB0ED20460BD}" dt="2022-03-09T14:37:44.369" v="28" actId="1076"/>
          <ac:spMkLst>
            <pc:docMk/>
            <pc:sldMk cId="2707566745" sldId="765"/>
            <ac:spMk id="8" creationId="{F28585B0-28D4-49E8-ABF6-67037C015154}"/>
          </ac:spMkLst>
        </pc:spChg>
        <pc:spChg chg="mod">
          <ac:chgData name="Gemma Young" userId="652694ebf482f56f" providerId="LiveId" clId="{132D9CDC-90CD-4F38-B940-FB0ED20460BD}" dt="2022-03-09T14:37:46.277" v="29" actId="6549"/>
          <ac:spMkLst>
            <pc:docMk/>
            <pc:sldMk cId="2707566745" sldId="765"/>
            <ac:spMk id="16" creationId="{47CB2C8A-BECC-C242-9C9F-ABD094D5C916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17" creationId="{93A36197-2CFA-43D1-9D50-9AB449DB2397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18" creationId="{4159E77B-405D-44DD-802E-38AC268FFE4B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19" creationId="{05CAE9F6-25D0-46DD-8473-C649DFDC7484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21" creationId="{A494D268-59C2-4900-9ADE-0463CCD49AAB}"/>
          </ac:spMkLst>
        </pc:spChg>
        <pc:spChg chg="mod">
          <ac:chgData name="Gemma Young" userId="652694ebf482f56f" providerId="LiveId" clId="{132D9CDC-90CD-4F38-B940-FB0ED20460BD}" dt="2022-03-09T14:37:59.097" v="36" actId="20577"/>
          <ac:spMkLst>
            <pc:docMk/>
            <pc:sldMk cId="2707566745" sldId="765"/>
            <ac:spMk id="22" creationId="{F6D7D44B-7C32-4A89-9BE1-0C336254D534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23" creationId="{F9C5242B-6882-455E-8400-891D5660F52A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24" creationId="{881D499E-5953-4C8E-8BE3-63F7EF215449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25" creationId="{AFE3CD66-021E-410A-A00F-23F0053A7FA5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26" creationId="{BC83586C-C2AE-4596-80EC-FD4B7D3280FE}"/>
          </ac:spMkLst>
        </pc:spChg>
        <pc:spChg chg="del">
          <ac:chgData name="Gemma Young" userId="652694ebf482f56f" providerId="LiveId" clId="{132D9CDC-90CD-4F38-B940-FB0ED20460BD}" dt="2022-03-09T14:36:34.098" v="0" actId="478"/>
          <ac:spMkLst>
            <pc:docMk/>
            <pc:sldMk cId="2707566745" sldId="765"/>
            <ac:spMk id="27" creationId="{80405B37-0BCE-4A93-AADA-A3DD6D5349D1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0" creationId="{0B368395-5AFC-4524-BF86-462D95C6B257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1" creationId="{E2D303C8-DCA3-4B27-9C37-B6951057499C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2" creationId="{120BB77C-45FF-4949-974F-D702444B2120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3" creationId="{7AFD45FC-9E99-4870-B6EF-9074F59DEAF7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5" creationId="{D7AB15AC-9A2B-4A9D-B96B-E8CE9ADD5EAD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6" creationId="{12F2943D-9D35-4043-992B-880CCBC41153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7" creationId="{A480524E-46AF-449F-A805-1A72A132B9A7}"/>
          </ac:spMkLst>
        </pc:spChg>
        <pc:spChg chg="mod">
          <ac:chgData name="Gemma Young" userId="652694ebf482f56f" providerId="LiveId" clId="{132D9CDC-90CD-4F38-B940-FB0ED20460BD}" dt="2022-03-09T14:37:39.331" v="26" actId="1076"/>
          <ac:spMkLst>
            <pc:docMk/>
            <pc:sldMk cId="2707566745" sldId="765"/>
            <ac:spMk id="38" creationId="{59872771-E312-4A9F-BC01-BF08687D77B4}"/>
          </ac:spMkLst>
        </pc:spChg>
        <pc:spChg chg="add mod">
          <ac:chgData name="Gemma Young" userId="652694ebf482f56f" providerId="LiveId" clId="{132D9CDC-90CD-4F38-B940-FB0ED20460BD}" dt="2022-03-09T14:38:37.338" v="42" actId="1076"/>
          <ac:spMkLst>
            <pc:docMk/>
            <pc:sldMk cId="2707566745" sldId="765"/>
            <ac:spMk id="39" creationId="{60622887-FE8C-4061-9C27-482CF936DEBC}"/>
          </ac:spMkLst>
        </pc:spChg>
        <pc:spChg chg="del mod">
          <ac:chgData name="Gemma Young" userId="652694ebf482f56f" providerId="LiveId" clId="{132D9CDC-90CD-4F38-B940-FB0ED20460BD}" dt="2022-03-09T14:37:32.880" v="24" actId="478"/>
          <ac:spMkLst>
            <pc:docMk/>
            <pc:sldMk cId="2707566745" sldId="765"/>
            <ac:spMk id="79" creationId="{9D78D53A-D308-4A32-B80E-237BBD6BA311}"/>
          </ac:spMkLst>
        </pc:spChg>
        <pc:spChg chg="del mod">
          <ac:chgData name="Gemma Young" userId="652694ebf482f56f" providerId="LiveId" clId="{132D9CDC-90CD-4F38-B940-FB0ED20460BD}" dt="2022-03-09T14:37:28.456" v="23" actId="478"/>
          <ac:spMkLst>
            <pc:docMk/>
            <pc:sldMk cId="2707566745" sldId="765"/>
            <ac:spMk id="82" creationId="{FF05626A-CED7-41B9-8D8D-512C59AD0873}"/>
          </ac:spMkLst>
        </pc:spChg>
        <pc:picChg chg="mod">
          <ac:chgData name="Gemma Young" userId="652694ebf482f56f" providerId="LiveId" clId="{132D9CDC-90CD-4F38-B940-FB0ED20460BD}" dt="2022-03-09T14:37:36.312" v="25" actId="14100"/>
          <ac:picMkLst>
            <pc:docMk/>
            <pc:sldMk cId="2707566745" sldId="765"/>
            <ac:picMk id="11" creationId="{DA4E3A88-7572-4A98-B480-78B3DE9456A7}"/>
          </ac:picMkLst>
        </pc:picChg>
        <pc:picChg chg="del">
          <ac:chgData name="Gemma Young" userId="652694ebf482f56f" providerId="LiveId" clId="{132D9CDC-90CD-4F38-B940-FB0ED20460BD}" dt="2022-03-09T14:36:34.098" v="0" actId="478"/>
          <ac:picMkLst>
            <pc:docMk/>
            <pc:sldMk cId="2707566745" sldId="765"/>
            <ac:picMk id="14" creationId="{2294E98C-DC67-40ED-9278-08173C38C436}"/>
          </ac:picMkLst>
        </pc:picChg>
        <pc:picChg chg="del">
          <ac:chgData name="Gemma Young" userId="652694ebf482f56f" providerId="LiveId" clId="{132D9CDC-90CD-4F38-B940-FB0ED20460BD}" dt="2022-03-09T14:36:34.098" v="0" actId="478"/>
          <ac:picMkLst>
            <pc:docMk/>
            <pc:sldMk cId="2707566745" sldId="765"/>
            <ac:picMk id="15" creationId="{ED99D31F-42C0-44D8-BD00-4C5D26E6BE52}"/>
          </ac:picMkLst>
        </pc:picChg>
        <pc:picChg chg="del">
          <ac:chgData name="Gemma Young" userId="652694ebf482f56f" providerId="LiveId" clId="{132D9CDC-90CD-4F38-B940-FB0ED20460BD}" dt="2022-03-09T14:36:34.098" v="0" actId="478"/>
          <ac:picMkLst>
            <pc:docMk/>
            <pc:sldMk cId="2707566745" sldId="765"/>
            <ac:picMk id="20" creationId="{20B5990A-8A99-441F-B9EA-C86F7C99B0E9}"/>
          </ac:picMkLst>
        </pc:picChg>
        <pc:picChg chg="add mod">
          <ac:chgData name="Gemma Young" userId="652694ebf482f56f" providerId="LiveId" clId="{132D9CDC-90CD-4F38-B940-FB0ED20460BD}" dt="2022-03-09T14:38:37.338" v="42" actId="1076"/>
          <ac:picMkLst>
            <pc:docMk/>
            <pc:sldMk cId="2707566745" sldId="765"/>
            <ac:picMk id="28" creationId="{A0629ABC-0D67-4D84-8943-3F260F31F16B}"/>
          </ac:picMkLst>
        </pc:picChg>
        <pc:picChg chg="add mod">
          <ac:chgData name="Gemma Young" userId="652694ebf482f56f" providerId="LiveId" clId="{132D9CDC-90CD-4F38-B940-FB0ED20460BD}" dt="2022-03-09T14:38:37.338" v="42" actId="1076"/>
          <ac:picMkLst>
            <pc:docMk/>
            <pc:sldMk cId="2707566745" sldId="765"/>
            <ac:picMk id="29" creationId="{E8FC20A0-E20F-46F8-9598-7815C3F30183}"/>
          </ac:picMkLst>
        </pc:picChg>
        <pc:picChg chg="add mod">
          <ac:chgData name="Gemma Young" userId="652694ebf482f56f" providerId="LiveId" clId="{132D9CDC-90CD-4F38-B940-FB0ED20460BD}" dt="2022-03-09T14:38:37.338" v="42" actId="1076"/>
          <ac:picMkLst>
            <pc:docMk/>
            <pc:sldMk cId="2707566745" sldId="765"/>
            <ac:picMk id="34" creationId="{C23E0807-1A51-43A7-940D-33B7C7E829C2}"/>
          </ac:picMkLst>
        </pc:picChg>
      </pc:sldChg>
      <pc:sldChg chg="delCm">
        <pc:chgData name="Gemma Young" userId="652694ebf482f56f" providerId="LiveId" clId="{132D9CDC-90CD-4F38-B940-FB0ED20460BD}" dt="2022-03-09T14:39:05.640" v="45"/>
        <pc:sldMkLst>
          <pc:docMk/>
          <pc:sldMk cId="3230827167" sldId="767"/>
        </pc:sldMkLst>
      </pc:sldChg>
      <pc:sldChg chg="delCm">
        <pc:chgData name="Gemma Young" userId="652694ebf482f56f" providerId="LiveId" clId="{132D9CDC-90CD-4F38-B940-FB0ED20460BD}" dt="2022-03-09T14:38:58.377" v="44"/>
        <pc:sldMkLst>
          <pc:docMk/>
          <pc:sldMk cId="2468560137" sldId="7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C586A-904B-45ED-BAAA-68A2E690F005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033BC-6F32-4E13-9F7C-EE28B9FB67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8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0033BC-6F32-4E13-9F7C-EE28B9FB67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86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0033BC-6F32-4E13-9F7C-EE28B9FB67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856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endParaRPr lang="en-GB" b="0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C17E5-ECCE-4B62-A532-A5F7DEEED2F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20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244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1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448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udent she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899364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ex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392794-7682-43C7-9F9B-7784A07C0627}"/>
              </a:ext>
            </a:extLst>
          </p:cNvPr>
          <p:cNvSpPr/>
          <p:nvPr userDrawn="1"/>
        </p:nvSpPr>
        <p:spPr>
          <a:xfrm>
            <a:off x="8451056" y="6210300"/>
            <a:ext cx="1454944" cy="622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7" name="Marcador de Posição do Texto 6"/>
          <p:cNvSpPr>
            <a:spLocks noGrp="1"/>
          </p:cNvSpPr>
          <p:nvPr>
            <p:ph type="body" sz="quarter" idx="13" hasCustomPrompt="1"/>
          </p:nvPr>
        </p:nvSpPr>
        <p:spPr>
          <a:xfrm>
            <a:off x="681037" y="1405786"/>
            <a:ext cx="8456216" cy="4829914"/>
          </a:xfrm>
          <a:prstGeom prst="rect">
            <a:avLst/>
          </a:prstGeom>
        </p:spPr>
        <p:txBody>
          <a:bodyPr/>
          <a:lstStyle>
            <a:lvl2pPr marL="506909" indent="-371475">
              <a:buClr>
                <a:srgbClr val="5AF8BE"/>
              </a:buClr>
              <a:buFont typeface="+mj-lt"/>
              <a:buAutoNum type="arabicPeriod"/>
              <a:defRPr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1"/>
            <a:r>
              <a:rPr lang="pt-PT" err="1"/>
              <a:t>Click</a:t>
            </a:r>
            <a:r>
              <a:rPr lang="pt-PT"/>
              <a:t> </a:t>
            </a:r>
            <a:r>
              <a:rPr lang="pt-PT" err="1"/>
              <a:t>here</a:t>
            </a:r>
            <a:r>
              <a:rPr lang="pt-PT"/>
              <a:t> to </a:t>
            </a:r>
            <a:r>
              <a:rPr lang="pt-PT" err="1"/>
              <a:t>start</a:t>
            </a:r>
            <a:r>
              <a:rPr lang="pt-PT"/>
              <a:t> </a:t>
            </a:r>
            <a:r>
              <a:rPr lang="pt-PT" err="1"/>
              <a:t>your</a:t>
            </a:r>
            <a:r>
              <a:rPr lang="pt-PT"/>
              <a:t> </a:t>
            </a:r>
            <a:r>
              <a:rPr lang="pt-PT" err="1"/>
              <a:t>index</a:t>
            </a:r>
            <a:endParaRPr lang="pt-PT"/>
          </a:p>
          <a:p>
            <a:pPr lvl="1"/>
            <a:endParaRPr lang="pt-PT"/>
          </a:p>
          <a:p>
            <a:pPr lvl="1"/>
            <a:endParaRPr lang="pt-PT"/>
          </a:p>
        </p:txBody>
      </p:sp>
      <p:sp>
        <p:nvSpPr>
          <p:cNvPr id="8" name="Marcador de Posição do Texto 9"/>
          <p:cNvSpPr>
            <a:spLocks noGrp="1"/>
          </p:cNvSpPr>
          <p:nvPr>
            <p:ph type="body" sz="quarter" idx="14" hasCustomPrompt="1"/>
          </p:nvPr>
        </p:nvSpPr>
        <p:spPr>
          <a:xfrm>
            <a:off x="1919287" y="622300"/>
            <a:ext cx="6077744" cy="4191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38" b="1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/>
              <a:t>Index</a:t>
            </a:r>
          </a:p>
        </p:txBody>
      </p:sp>
    </p:spTree>
    <p:extLst>
      <p:ext uri="{BB962C8B-B14F-4D97-AF65-F5344CB8AC3E}">
        <p14:creationId xmlns:p14="http://schemas.microsoft.com/office/powerpoint/2010/main" val="1786892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3436143" y="1148491"/>
            <a:ext cx="6344284" cy="671208"/>
          </a:xfrm>
          <a:prstGeom prst="rect">
            <a:avLst/>
          </a:prstGeom>
        </p:spPr>
        <p:txBody>
          <a:bodyPr anchor="b"/>
          <a:lstStyle>
            <a:lvl1pPr algn="l">
              <a:defRPr sz="3250" b="1">
                <a:solidFill>
                  <a:srgbClr val="4A65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t-PT" err="1"/>
              <a:t>Title</a:t>
            </a:r>
            <a:r>
              <a:rPr lang="pt-PT"/>
              <a:t> </a:t>
            </a:r>
            <a:r>
              <a:rPr lang="pt-PT" err="1"/>
              <a:t>of</a:t>
            </a:r>
            <a:r>
              <a:rPr lang="pt-PT"/>
              <a:t> </a:t>
            </a:r>
            <a:r>
              <a:rPr lang="pt-PT" err="1"/>
              <a:t>the</a:t>
            </a:r>
            <a:r>
              <a:rPr lang="pt-PT"/>
              <a:t> </a:t>
            </a:r>
            <a:r>
              <a:rPr lang="pt-PT" err="1"/>
              <a:t>presentation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958521" y="4708187"/>
            <a:ext cx="3821907" cy="53015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31" b="1">
                <a:solidFill>
                  <a:srgbClr val="4A65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pt-PT" err="1"/>
              <a:t>Subtitle</a:t>
            </a:r>
            <a:r>
              <a:rPr lang="pt-PT"/>
              <a:t> </a:t>
            </a:r>
            <a:r>
              <a:rPr lang="pt-PT" err="1"/>
              <a:t>here</a:t>
            </a:r>
            <a:r>
              <a:rPr lang="pt-PT"/>
              <a:t>, </a:t>
            </a:r>
            <a:r>
              <a:rPr lang="pt-PT" err="1"/>
              <a:t>if</a:t>
            </a:r>
            <a:r>
              <a:rPr lang="pt-PT"/>
              <a:t> </a:t>
            </a:r>
            <a:r>
              <a:rPr lang="pt-PT" err="1"/>
              <a:t>needed</a:t>
            </a:r>
            <a:endParaRPr lang="pt-PT"/>
          </a:p>
        </p:txBody>
      </p:sp>
      <p:sp>
        <p:nvSpPr>
          <p:cNvPr id="10" name="Marcador de Posição do Texto 9"/>
          <p:cNvSpPr>
            <a:spLocks noGrp="1"/>
          </p:cNvSpPr>
          <p:nvPr>
            <p:ph type="body" sz="quarter" idx="10" hasCustomPrompt="1"/>
          </p:nvPr>
        </p:nvSpPr>
        <p:spPr>
          <a:xfrm>
            <a:off x="5958521" y="5422173"/>
            <a:ext cx="3821907" cy="439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25">
                <a:solidFill>
                  <a:srgbClr val="4A65D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/>
              <a:t>Date/ </a:t>
            </a:r>
            <a:r>
              <a:rPr lang="pt-PT" err="1"/>
              <a:t>event</a:t>
            </a:r>
            <a:r>
              <a:rPr lang="pt-PT"/>
              <a:t> </a:t>
            </a:r>
            <a:r>
              <a:rPr lang="pt-PT" err="1"/>
              <a:t>info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0283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Posição do Texto 9"/>
          <p:cNvSpPr>
            <a:spLocks noGrp="1"/>
          </p:cNvSpPr>
          <p:nvPr>
            <p:ph type="body" sz="quarter" idx="10" hasCustomPrompt="1"/>
          </p:nvPr>
        </p:nvSpPr>
        <p:spPr>
          <a:xfrm>
            <a:off x="3042047" y="6040195"/>
            <a:ext cx="3821907" cy="4397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25">
                <a:solidFill>
                  <a:srgbClr val="68686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pt-PT" err="1"/>
              <a:t>Additional</a:t>
            </a:r>
            <a:r>
              <a:rPr lang="pt-PT"/>
              <a:t> </a:t>
            </a:r>
            <a:r>
              <a:rPr lang="pt-PT" err="1"/>
              <a:t>info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609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16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353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71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553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63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03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67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69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3A10F-0FBD-45A5-A3D4-64361A58D329}" type="datetimeFigureOut">
              <a:rPr lang="en-GB" smtClean="0"/>
              <a:t>09/03/2022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103D5-DBE5-4202-8036-570937745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42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107EEAA3-5DB5-46F5-BA92-02CDBC2F0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44339" y="2003729"/>
            <a:ext cx="3936089" cy="545357"/>
          </a:xfrm>
        </p:spPr>
        <p:txBody>
          <a:bodyPr/>
          <a:lstStyle/>
          <a:p>
            <a:pPr algn="ctr"/>
            <a:r>
              <a:rPr lang="pt-PT">
                <a:solidFill>
                  <a:srgbClr val="4A65D8"/>
                </a:solidFill>
              </a:rPr>
              <a:t>Energy Savers</a:t>
            </a:r>
            <a:endParaRPr lang="en-US">
              <a:solidFill>
                <a:srgbClr val="4A65D8"/>
              </a:solidFill>
            </a:endParaRP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70AD473C-5E8D-41BA-BFCA-7CDE07F32F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>
                <a:solidFill>
                  <a:srgbClr val="4A65D8"/>
                </a:solidFill>
              </a:rPr>
              <a:t>For </a:t>
            </a:r>
            <a:r>
              <a:rPr lang="pt-PT" err="1">
                <a:solidFill>
                  <a:srgbClr val="4A65D8"/>
                </a:solidFill>
              </a:rPr>
              <a:t>Students</a:t>
            </a:r>
            <a:endParaRPr lang="en-US">
              <a:solidFill>
                <a:srgbClr val="4A65D8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3B4006-1292-401D-A817-F7645D56B4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9725" y="3314700"/>
            <a:ext cx="3114676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654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E72C07EE-3BB0-4F3E-833A-A624F1E03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17909" indent="-417909">
              <a:buClr>
                <a:srgbClr val="5AF8BE"/>
              </a:buClr>
              <a:buFont typeface="+mj-lt"/>
              <a:buAutoNum type="arabicPeriod"/>
            </a:pPr>
            <a:r>
              <a:rPr lang="pt-PT" dirty="0"/>
              <a:t>SS1: </a:t>
            </a:r>
            <a:r>
              <a:rPr lang="pt-PT" err="1"/>
              <a:t>Helping</a:t>
            </a:r>
            <a:r>
              <a:rPr lang="pt-PT" dirty="0"/>
              <a:t> </a:t>
            </a:r>
            <a:r>
              <a:rPr lang="pt-PT" err="1"/>
              <a:t>the</a:t>
            </a:r>
            <a:r>
              <a:rPr lang="pt-PT" dirty="0"/>
              <a:t> inventor</a:t>
            </a:r>
          </a:p>
          <a:p>
            <a:pPr marL="417909" indent="-417909">
              <a:buClr>
                <a:srgbClr val="5AF8BE"/>
              </a:buClr>
              <a:buFont typeface="+mj-lt"/>
              <a:buAutoNum type="arabicPeriod"/>
            </a:pPr>
            <a:r>
              <a:rPr lang="pt-PT" dirty="0"/>
              <a:t>SS2: </a:t>
            </a:r>
            <a:r>
              <a:rPr lang="pt-PT"/>
              <a:t>Data</a:t>
            </a:r>
            <a:r>
              <a:rPr lang="pt-PT" dirty="0"/>
              <a:t> </a:t>
            </a:r>
            <a:r>
              <a:rPr lang="pt-PT" err="1"/>
              <a:t>sheet</a:t>
            </a:r>
            <a:endParaRPr lang="pt-PT" dirty="0"/>
          </a:p>
          <a:p>
            <a:pPr marL="417909" indent="-417909">
              <a:buClr>
                <a:srgbClr val="5AF8BE"/>
              </a:buClr>
              <a:buFont typeface="+mj-lt"/>
              <a:buAutoNum type="arabicPeriod"/>
            </a:pPr>
            <a:r>
              <a:rPr lang="pt-PT" dirty="0"/>
              <a:t>SS3: </a:t>
            </a:r>
            <a:r>
              <a:rPr lang="pt-PT" err="1"/>
              <a:t>Fundraising</a:t>
            </a:r>
            <a:r>
              <a:rPr lang="pt-PT" dirty="0"/>
              <a:t> </a:t>
            </a:r>
            <a:r>
              <a:rPr lang="pt-PT" err="1"/>
              <a:t>page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AEBB977-D3BB-4ECA-8DF3-13F84D474B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Contents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4FE56F-2A04-4252-A238-9DAE0EF288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2881" y="6630322"/>
            <a:ext cx="1324518" cy="17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27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DA4E3A88-7572-4A98-B480-78B3DE9456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073" y="662473"/>
            <a:ext cx="1258887" cy="172830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E34D21A-65E7-1240-888D-3390CD17A4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2678" y="573435"/>
            <a:ext cx="1457130" cy="836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B6F428-40CD-4802-9A19-F44546CCE79F}"/>
              </a:ext>
            </a:extLst>
          </p:cNvPr>
          <p:cNvSpPr txBox="1"/>
          <p:nvPr/>
        </p:nvSpPr>
        <p:spPr>
          <a:xfrm>
            <a:off x="252092" y="107856"/>
            <a:ext cx="3824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Helping the inventor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DAB001-F96D-4024-BDF0-BDD1E2BA8B4B}"/>
              </a:ext>
            </a:extLst>
          </p:cNvPr>
          <p:cNvSpPr/>
          <p:nvPr/>
        </p:nvSpPr>
        <p:spPr>
          <a:xfrm>
            <a:off x="228600" y="83295"/>
            <a:ext cx="4638814" cy="6518472"/>
          </a:xfrm>
          <a:prstGeom prst="rect">
            <a:avLst/>
          </a:prstGeom>
          <a:noFill/>
          <a:ln w="19050">
            <a:solidFill>
              <a:srgbClr val="4B65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46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34573A-B05A-49C3-B5DC-FC335EAFF0EB}"/>
              </a:ext>
            </a:extLst>
          </p:cNvPr>
          <p:cNvSpPr txBox="1"/>
          <p:nvPr/>
        </p:nvSpPr>
        <p:spPr>
          <a:xfrm>
            <a:off x="4390832" y="126653"/>
            <a:ext cx="1184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Century Gothic" panose="020B0502020202020204" pitchFamily="34" charset="0"/>
              </a:rPr>
              <a:t>SS1</a:t>
            </a:r>
            <a:endParaRPr lang="en-GB" sz="1600" b="1">
              <a:latin typeface="Century Gothic" panose="020B0502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8585B0-28D4-49E8-ABF6-67037C015154}"/>
              </a:ext>
            </a:extLst>
          </p:cNvPr>
          <p:cNvSpPr txBox="1"/>
          <p:nvPr/>
        </p:nvSpPr>
        <p:spPr>
          <a:xfrm>
            <a:off x="1501622" y="659519"/>
            <a:ext cx="20298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 for reviewing the energy-saving inventions! 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5AD4EE8A-24C0-4A51-BDB1-8462721DB3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8482" y="6663034"/>
            <a:ext cx="1324518" cy="1742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7CB2C8A-BECC-C242-9C9F-ABD094D5C916}"/>
              </a:ext>
            </a:extLst>
          </p:cNvPr>
          <p:cNvSpPr txBox="1"/>
          <p:nvPr/>
        </p:nvSpPr>
        <p:spPr>
          <a:xfrm>
            <a:off x="1501622" y="1925728"/>
            <a:ext cx="32363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Now help me to raise funds so I can manufacture the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D7D44B-7C32-4A89-9BE1-0C336254D534}"/>
              </a:ext>
            </a:extLst>
          </p:cNvPr>
          <p:cNvSpPr txBox="1"/>
          <p:nvPr/>
        </p:nvSpPr>
        <p:spPr>
          <a:xfrm>
            <a:off x="228600" y="3544440"/>
            <a:ext cx="4517081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 2. Design the fundraising page (SS3)</a:t>
            </a:r>
          </a:p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 started a page on the website ‘Invention funder’. People can pledge money to build my invention.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you write these sections:</a:t>
            </a:r>
          </a:p>
          <a:p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 The </a:t>
            </a:r>
            <a:r>
              <a:rPr lang="en-US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say what it is and what it does.</a:t>
            </a: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 How it works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–add in the names of the energy stores and pathways. Use SS2.</a:t>
            </a: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How it saves energy –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fill the gaps. Use your answer to task 1. 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D. Pledge money today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Write sentences about the benefits of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persuade people to pledge money.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9872771-E312-4A9F-BC01-BF08687D77B4}"/>
              </a:ext>
            </a:extLst>
          </p:cNvPr>
          <p:cNvSpPr txBox="1"/>
          <p:nvPr/>
        </p:nvSpPr>
        <p:spPr>
          <a:xfrm>
            <a:off x="1501622" y="1461873"/>
            <a:ext cx="34781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chose the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because I know it will work, and I think it will be popular.</a:t>
            </a:r>
            <a:endParaRPr lang="en-GB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984DA1-A719-F447-AEC2-8A1793BFADE4}"/>
              </a:ext>
            </a:extLst>
          </p:cNvPr>
          <p:cNvSpPr/>
          <p:nvPr/>
        </p:nvSpPr>
        <p:spPr>
          <a:xfrm>
            <a:off x="228600" y="2539159"/>
            <a:ext cx="4638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 1: Choose the best type of solar panel</a:t>
            </a:r>
          </a:p>
          <a:p>
            <a:pPr lvl="0"/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SS2 shows you the three types to choose from. Choose the one that will charge up the phone fastest.</a:t>
            </a:r>
          </a:p>
        </p:txBody>
      </p:sp>
      <p:pic>
        <p:nvPicPr>
          <p:cNvPr id="28" name="Picture 27" descr="A person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A0629ABC-0D67-4D84-8943-3F260F31F1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5950" y="662473"/>
            <a:ext cx="1258887" cy="172830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8FC20A0-E20F-46F8-9598-7815C3F301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3555" y="573435"/>
            <a:ext cx="1457130" cy="83666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B368395-5AFC-4524-BF86-462D95C6B257}"/>
              </a:ext>
            </a:extLst>
          </p:cNvPr>
          <p:cNvSpPr txBox="1"/>
          <p:nvPr/>
        </p:nvSpPr>
        <p:spPr>
          <a:xfrm>
            <a:off x="5092969" y="107856"/>
            <a:ext cx="3824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Helping the inventor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2D303C8-DCA3-4B27-9C37-B6951057499C}"/>
              </a:ext>
            </a:extLst>
          </p:cNvPr>
          <p:cNvSpPr/>
          <p:nvPr/>
        </p:nvSpPr>
        <p:spPr>
          <a:xfrm>
            <a:off x="5069477" y="83295"/>
            <a:ext cx="4638814" cy="6518472"/>
          </a:xfrm>
          <a:prstGeom prst="rect">
            <a:avLst/>
          </a:prstGeom>
          <a:noFill/>
          <a:ln w="19050">
            <a:solidFill>
              <a:srgbClr val="4B65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46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0BB77C-45FF-4949-974F-D702444B2120}"/>
              </a:ext>
            </a:extLst>
          </p:cNvPr>
          <p:cNvSpPr txBox="1"/>
          <p:nvPr/>
        </p:nvSpPr>
        <p:spPr>
          <a:xfrm>
            <a:off x="9231709" y="126653"/>
            <a:ext cx="1184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Century Gothic" panose="020B0502020202020204" pitchFamily="34" charset="0"/>
              </a:rPr>
              <a:t>SS1</a:t>
            </a:r>
            <a:endParaRPr lang="en-GB" sz="1600" b="1">
              <a:latin typeface="Century Gothic" panose="020B0502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AFD45FC-9E99-4870-B6EF-9074F59DEAF7}"/>
              </a:ext>
            </a:extLst>
          </p:cNvPr>
          <p:cNvSpPr txBox="1"/>
          <p:nvPr/>
        </p:nvSpPr>
        <p:spPr>
          <a:xfrm>
            <a:off x="6342499" y="659519"/>
            <a:ext cx="20298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 for reviewing the energy-saving inventions! 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23E0807-1A51-43A7-940D-33B7C7E829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9359" y="6663034"/>
            <a:ext cx="1324518" cy="17422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7AB15AC-9A2B-4A9D-B96B-E8CE9ADD5EAD}"/>
              </a:ext>
            </a:extLst>
          </p:cNvPr>
          <p:cNvSpPr txBox="1"/>
          <p:nvPr/>
        </p:nvSpPr>
        <p:spPr>
          <a:xfrm>
            <a:off x="6342499" y="1925728"/>
            <a:ext cx="32363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Now help me to raise funds so I can manufacture the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2F2943D-9D35-4043-992B-880CCBC41153}"/>
              </a:ext>
            </a:extLst>
          </p:cNvPr>
          <p:cNvSpPr txBox="1"/>
          <p:nvPr/>
        </p:nvSpPr>
        <p:spPr>
          <a:xfrm>
            <a:off x="5069477" y="3544440"/>
            <a:ext cx="4517081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 2. Design the fundraising page (SS3)</a:t>
            </a:r>
          </a:p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I’ve started a page on the website ‘Invention funder’. People can pledge money to build my invention.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you write these sections:</a:t>
            </a:r>
          </a:p>
          <a:p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A. The </a:t>
            </a:r>
            <a:r>
              <a:rPr lang="en-US" sz="1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say what it is and what it does.</a:t>
            </a: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B. How it works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–add in the names of the energy stores and pathways. Use SS2.</a:t>
            </a: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How it saves energy –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fill the gaps. Use your answer to task 1. 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D. Pledge money today 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Write sentences about the benefits of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persuade people to pledge money.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480524E-46AF-449F-A805-1A72A132B9A7}"/>
              </a:ext>
            </a:extLst>
          </p:cNvPr>
          <p:cNvSpPr txBox="1"/>
          <p:nvPr/>
        </p:nvSpPr>
        <p:spPr>
          <a:xfrm>
            <a:off x="6342499" y="1461873"/>
            <a:ext cx="34781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chose the </a:t>
            </a:r>
            <a:r>
              <a:rPr lang="en-US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SolarCap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because I know it will work, and I think it will be popular.</a:t>
            </a:r>
            <a:endParaRPr lang="en-GB" sz="14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0622887-FE8C-4061-9C27-482CF936DEBC}"/>
              </a:ext>
            </a:extLst>
          </p:cNvPr>
          <p:cNvSpPr/>
          <p:nvPr/>
        </p:nvSpPr>
        <p:spPr>
          <a:xfrm>
            <a:off x="5069477" y="2539159"/>
            <a:ext cx="4638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Task 1: Choose the best type of solar panel</a:t>
            </a:r>
          </a:p>
          <a:p>
            <a:pPr lvl="0"/>
            <a:r>
              <a:rPr lang="en-US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SS2 shows you the three types to choose from. Choose the one that will charge up the phone fastest.</a:t>
            </a:r>
          </a:p>
        </p:txBody>
      </p:sp>
    </p:spTree>
    <p:extLst>
      <p:ext uri="{BB962C8B-B14F-4D97-AF65-F5344CB8AC3E}">
        <p14:creationId xmlns:p14="http://schemas.microsoft.com/office/powerpoint/2010/main" val="2707566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1933DC98-5902-4764-B6EF-49C8DA239C34}"/>
              </a:ext>
            </a:extLst>
          </p:cNvPr>
          <p:cNvSpPr/>
          <p:nvPr/>
        </p:nvSpPr>
        <p:spPr>
          <a:xfrm>
            <a:off x="228600" y="5332301"/>
            <a:ext cx="4701095" cy="12685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043921F-95BC-48D1-B786-E05E698F8562}"/>
              </a:ext>
            </a:extLst>
          </p:cNvPr>
          <p:cNvSpPr/>
          <p:nvPr/>
        </p:nvSpPr>
        <p:spPr>
          <a:xfrm>
            <a:off x="236391" y="3874594"/>
            <a:ext cx="4701095" cy="12685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D5340C5-7129-4961-B351-6C05D12FD57F}"/>
              </a:ext>
            </a:extLst>
          </p:cNvPr>
          <p:cNvSpPr/>
          <p:nvPr/>
        </p:nvSpPr>
        <p:spPr>
          <a:xfrm>
            <a:off x="251905" y="2343525"/>
            <a:ext cx="4701095" cy="14109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BF140F-7DF1-4D4B-9840-47A5CC5026E4}"/>
              </a:ext>
            </a:extLst>
          </p:cNvPr>
          <p:cNvSpPr/>
          <p:nvPr/>
        </p:nvSpPr>
        <p:spPr>
          <a:xfrm>
            <a:off x="228600" y="83295"/>
            <a:ext cx="9425308" cy="6518472"/>
          </a:xfrm>
          <a:prstGeom prst="rect">
            <a:avLst/>
          </a:prstGeom>
          <a:noFill/>
          <a:ln w="19050">
            <a:solidFill>
              <a:srgbClr val="4B65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46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74C799-16F8-42CA-A289-CF49E358FD6F}"/>
              </a:ext>
            </a:extLst>
          </p:cNvPr>
          <p:cNvSpPr txBox="1"/>
          <p:nvPr/>
        </p:nvSpPr>
        <p:spPr>
          <a:xfrm>
            <a:off x="9061618" y="107856"/>
            <a:ext cx="1184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Century Gothic" panose="020B0502020202020204" pitchFamily="34" charset="0"/>
              </a:rPr>
              <a:t>SS2</a:t>
            </a:r>
            <a:endParaRPr lang="en-GB" sz="1600" b="1"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AE0710-7951-419E-9B30-C043A61D01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2881" y="6630322"/>
            <a:ext cx="1324518" cy="17422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513EFF4-F2A4-4113-BC4B-17191730BE61}"/>
              </a:ext>
            </a:extLst>
          </p:cNvPr>
          <p:cNvGrpSpPr/>
          <p:nvPr/>
        </p:nvGrpSpPr>
        <p:grpSpPr>
          <a:xfrm>
            <a:off x="334982" y="1146485"/>
            <a:ext cx="878088" cy="871500"/>
            <a:chOff x="361950" y="2305050"/>
            <a:chExt cx="1718506" cy="1961888"/>
          </a:xfrm>
        </p:grpSpPr>
        <p:pic>
          <p:nvPicPr>
            <p:cNvPr id="5" name="Picture 4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1000DEEC-AC82-4513-B81A-E0F19226B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50" y="2305050"/>
              <a:ext cx="1699455" cy="151438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BF1AF60-B91E-450F-BD3F-1D7C04D88125}"/>
                </a:ext>
              </a:extLst>
            </p:cNvPr>
            <p:cNvSpPr txBox="1"/>
            <p:nvPr/>
          </p:nvSpPr>
          <p:spPr>
            <a:xfrm>
              <a:off x="361950" y="3989939"/>
              <a:ext cx="17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/>
                <a:t>Solar panel</a:t>
              </a:r>
              <a:endParaRPr lang="en-GB" sz="1200" baseline="3000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445F7628-B76A-4826-B4C3-5508E59460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626" y="3552824"/>
              <a:ext cx="182073" cy="5345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4CA76A-E10B-48EF-9634-9EB45159AB07}"/>
              </a:ext>
            </a:extLst>
          </p:cNvPr>
          <p:cNvCxnSpPr>
            <a:cxnSpLocks/>
            <a:endCxn id="2" idx="2"/>
          </p:cNvCxnSpPr>
          <p:nvPr/>
        </p:nvCxnSpPr>
        <p:spPr>
          <a:xfrm flipH="1">
            <a:off x="4941254" y="569521"/>
            <a:ext cx="11746" cy="6032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1359E67-3A85-42B5-BD45-31952AC05338}"/>
              </a:ext>
            </a:extLst>
          </p:cNvPr>
          <p:cNvSpPr txBox="1"/>
          <p:nvPr/>
        </p:nvSpPr>
        <p:spPr>
          <a:xfrm>
            <a:off x="252092" y="107856"/>
            <a:ext cx="7915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Data sheet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817683-ED19-4C61-A332-61B7BE03362F}"/>
              </a:ext>
            </a:extLst>
          </p:cNvPr>
          <p:cNvSpPr txBox="1"/>
          <p:nvPr/>
        </p:nvSpPr>
        <p:spPr>
          <a:xfrm>
            <a:off x="228600" y="2390940"/>
            <a:ext cx="1718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Type A panel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8BEAD04-9E2C-4BB0-B5EC-924A6A687B57}"/>
              </a:ext>
            </a:extLst>
          </p:cNvPr>
          <p:cNvGrpSpPr/>
          <p:nvPr/>
        </p:nvGrpSpPr>
        <p:grpSpPr>
          <a:xfrm>
            <a:off x="1736176" y="2348402"/>
            <a:ext cx="2721071" cy="1344956"/>
            <a:chOff x="1478053" y="1680219"/>
            <a:chExt cx="3269698" cy="1791273"/>
          </a:xfrm>
        </p:grpSpPr>
        <p:pic>
          <p:nvPicPr>
            <p:cNvPr id="15" name="Picture 14" descr="Icon&#10;&#10;Description automatically generated">
              <a:extLst>
                <a:ext uri="{FF2B5EF4-FFF2-40B4-BE49-F238E27FC236}">
                  <a16:creationId xmlns:a16="http://schemas.microsoft.com/office/drawing/2014/main" id="{42447FF7-0CAE-41B3-9796-2EB1F31215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7755" y="2069911"/>
              <a:ext cx="2718459" cy="140158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FE6B3B0-BD38-4E7F-B09F-B3FC2E9FED4A}"/>
                </a:ext>
              </a:extLst>
            </p:cNvPr>
            <p:cNvSpPr txBox="1"/>
            <p:nvPr/>
          </p:nvSpPr>
          <p:spPr>
            <a:xfrm>
              <a:off x="3144386" y="2010237"/>
              <a:ext cx="1603365" cy="348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Electrical pathway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A6ACABE-0D92-4534-AE1A-0E2CBAB48D26}"/>
                </a:ext>
              </a:extLst>
            </p:cNvPr>
            <p:cNvSpPr txBox="1"/>
            <p:nvPr/>
          </p:nvSpPr>
          <p:spPr>
            <a:xfrm>
              <a:off x="3708911" y="2610282"/>
              <a:ext cx="1006322" cy="573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/>
                <a:t>Heat pathway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2CC658F-3D8C-493D-987B-69B7C658CD65}"/>
                </a:ext>
              </a:extLst>
            </p:cNvPr>
            <p:cNvSpPr txBox="1"/>
            <p:nvPr/>
          </p:nvSpPr>
          <p:spPr>
            <a:xfrm>
              <a:off x="1973560" y="2211188"/>
              <a:ext cx="1024553" cy="573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/>
                <a:t>Light</a:t>
              </a:r>
            </a:p>
            <a:p>
              <a:pPr algn="ctr"/>
              <a:r>
                <a:rPr lang="en-GB" sz="1100"/>
                <a:t>pathway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076C29-6A27-44A7-8C67-6D7CEA6397B6}"/>
                </a:ext>
              </a:extLst>
            </p:cNvPr>
            <p:cNvSpPr txBox="1"/>
            <p:nvPr/>
          </p:nvSpPr>
          <p:spPr>
            <a:xfrm>
              <a:off x="1939314" y="1699095"/>
              <a:ext cx="13480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Input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636D1A-BE1C-4C5E-9A39-B5430AA1A1DB}"/>
                </a:ext>
              </a:extLst>
            </p:cNvPr>
            <p:cNvSpPr txBox="1"/>
            <p:nvPr/>
          </p:nvSpPr>
          <p:spPr>
            <a:xfrm>
              <a:off x="3256779" y="1680219"/>
              <a:ext cx="13480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Output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44ED6F-53D4-4955-85D2-E10D0724C02D}"/>
                </a:ext>
              </a:extLst>
            </p:cNvPr>
            <p:cNvSpPr txBox="1"/>
            <p:nvPr/>
          </p:nvSpPr>
          <p:spPr>
            <a:xfrm>
              <a:off x="1478053" y="2308246"/>
              <a:ext cx="13480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100 J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6D0BFB8-2F64-487E-B7A0-8E2117779F22}"/>
              </a:ext>
            </a:extLst>
          </p:cNvPr>
          <p:cNvGrpSpPr/>
          <p:nvPr/>
        </p:nvGrpSpPr>
        <p:grpSpPr>
          <a:xfrm>
            <a:off x="1702836" y="3902904"/>
            <a:ext cx="3788506" cy="1169394"/>
            <a:chOff x="1447484" y="3675893"/>
            <a:chExt cx="4444514" cy="1321522"/>
          </a:xfrm>
        </p:grpSpPr>
        <p:pic>
          <p:nvPicPr>
            <p:cNvPr id="22" name="Picture 21" descr="Icon&#10;&#10;Description automatically generated">
              <a:extLst>
                <a:ext uri="{FF2B5EF4-FFF2-40B4-BE49-F238E27FC236}">
                  <a16:creationId xmlns:a16="http://schemas.microsoft.com/office/drawing/2014/main" id="{C6E76F33-96C0-41A1-B1B5-80936BB8F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6047" y="3739226"/>
              <a:ext cx="2654063" cy="125818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2F19752-F4DA-4BDA-89EA-BE0626B3A542}"/>
                </a:ext>
              </a:extLst>
            </p:cNvPr>
            <p:cNvSpPr txBox="1"/>
            <p:nvPr/>
          </p:nvSpPr>
          <p:spPr>
            <a:xfrm>
              <a:off x="3143657" y="3683062"/>
              <a:ext cx="1505468" cy="295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Electrical pathway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5C27766-1866-49A0-B9F3-654E6C40B6CE}"/>
                </a:ext>
              </a:extLst>
            </p:cNvPr>
            <p:cNvSpPr txBox="1"/>
            <p:nvPr/>
          </p:nvSpPr>
          <p:spPr>
            <a:xfrm>
              <a:off x="3567260" y="4207769"/>
              <a:ext cx="1006901" cy="486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/>
                <a:t>Heat pathway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03C9936-1AAF-4B2C-BB7D-5C1990DC4F33}"/>
                </a:ext>
              </a:extLst>
            </p:cNvPr>
            <p:cNvSpPr txBox="1"/>
            <p:nvPr/>
          </p:nvSpPr>
          <p:spPr>
            <a:xfrm>
              <a:off x="2034288" y="3949760"/>
              <a:ext cx="872438" cy="486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/>
                <a:t>Light</a:t>
              </a:r>
            </a:p>
            <a:p>
              <a:pPr algn="ctr"/>
              <a:r>
                <a:rPr lang="en-GB" sz="1100"/>
                <a:t>pathway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8D020-5FFF-46B6-BBDB-F52FAF84C201}"/>
                </a:ext>
              </a:extLst>
            </p:cNvPr>
            <p:cNvSpPr txBox="1"/>
            <p:nvPr/>
          </p:nvSpPr>
          <p:spPr>
            <a:xfrm>
              <a:off x="1447484" y="4076663"/>
              <a:ext cx="134801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200 J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F56C40B-60D0-4247-8E08-971BB3C72375}"/>
                </a:ext>
              </a:extLst>
            </p:cNvPr>
            <p:cNvSpPr txBox="1"/>
            <p:nvPr/>
          </p:nvSpPr>
          <p:spPr>
            <a:xfrm>
              <a:off x="4543982" y="3675893"/>
              <a:ext cx="134801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32 J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1142BA7-B43B-4FD3-8616-C2B27E320485}"/>
              </a:ext>
            </a:extLst>
          </p:cNvPr>
          <p:cNvGrpSpPr/>
          <p:nvPr/>
        </p:nvGrpSpPr>
        <p:grpSpPr>
          <a:xfrm>
            <a:off x="1731816" y="5469540"/>
            <a:ext cx="4111373" cy="1060239"/>
            <a:chOff x="1773267" y="5022368"/>
            <a:chExt cx="4111373" cy="1060239"/>
          </a:xfrm>
        </p:grpSpPr>
        <p:pic>
          <p:nvPicPr>
            <p:cNvPr id="30" name="Picture 29" descr="Icon&#10;&#10;Description automatically generated">
              <a:extLst>
                <a:ext uri="{FF2B5EF4-FFF2-40B4-BE49-F238E27FC236}">
                  <a16:creationId xmlns:a16="http://schemas.microsoft.com/office/drawing/2014/main" id="{A153FCB5-C83B-46BC-9B2C-0A91B7FD2C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09671" y="5050923"/>
              <a:ext cx="2347406" cy="103168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142C445-F7C1-4477-9BD3-FA7823F36812}"/>
                </a:ext>
              </a:extLst>
            </p:cNvPr>
            <p:cNvSpPr txBox="1"/>
            <p:nvPr/>
          </p:nvSpPr>
          <p:spPr>
            <a:xfrm>
              <a:off x="3234631" y="5022368"/>
              <a:ext cx="13480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Electrical pathway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909D3C9-CD5D-457D-AD1F-FF27BAA2E489}"/>
                </a:ext>
              </a:extLst>
            </p:cNvPr>
            <p:cNvSpPr txBox="1"/>
            <p:nvPr/>
          </p:nvSpPr>
          <p:spPr>
            <a:xfrm>
              <a:off x="3696801" y="5412539"/>
              <a:ext cx="766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/>
                <a:t>Heat pathway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619DEA6-A858-48A6-8CF3-30F0B5022FFA}"/>
                </a:ext>
              </a:extLst>
            </p:cNvPr>
            <p:cNvSpPr txBox="1"/>
            <p:nvPr/>
          </p:nvSpPr>
          <p:spPr>
            <a:xfrm>
              <a:off x="2249523" y="5197095"/>
              <a:ext cx="766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/>
                <a:t>Light</a:t>
              </a:r>
            </a:p>
            <a:p>
              <a:pPr algn="ctr"/>
              <a:r>
                <a:rPr lang="en-GB" sz="1100"/>
                <a:t>pathway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BB4C3B-F01B-4619-9B68-FAD555D4CD6E}"/>
                </a:ext>
              </a:extLst>
            </p:cNvPr>
            <p:cNvSpPr txBox="1"/>
            <p:nvPr/>
          </p:nvSpPr>
          <p:spPr>
            <a:xfrm>
              <a:off x="1773267" y="5226451"/>
              <a:ext cx="13480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150 J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BC92302-A6C5-460B-938A-1EE96841AE87}"/>
                </a:ext>
              </a:extLst>
            </p:cNvPr>
            <p:cNvSpPr txBox="1"/>
            <p:nvPr/>
          </p:nvSpPr>
          <p:spPr>
            <a:xfrm>
              <a:off x="4536624" y="5741176"/>
              <a:ext cx="134801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/>
                <a:t>117 J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88E858D1-B7FD-455C-813F-7394C8964B6B}"/>
              </a:ext>
            </a:extLst>
          </p:cNvPr>
          <p:cNvSpPr txBox="1"/>
          <p:nvPr/>
        </p:nvSpPr>
        <p:spPr>
          <a:xfrm>
            <a:off x="4368017" y="2590034"/>
            <a:ext cx="1348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/>
              <a:t>20 J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D81243-E1F5-40AC-8A2F-C281184FBB2A}"/>
              </a:ext>
            </a:extLst>
          </p:cNvPr>
          <p:cNvSpPr txBox="1"/>
          <p:nvPr/>
        </p:nvSpPr>
        <p:spPr>
          <a:xfrm>
            <a:off x="1673134" y="1530287"/>
            <a:ext cx="3895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Efficiency =				      x 100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F72253-0356-4018-A492-0232B78490BB}"/>
              </a:ext>
            </a:extLst>
          </p:cNvPr>
          <p:cNvSpPr txBox="1"/>
          <p:nvPr/>
        </p:nvSpPr>
        <p:spPr>
          <a:xfrm>
            <a:off x="2606516" y="1409606"/>
            <a:ext cx="1733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Useful output energy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ABAA05-A1C5-4037-8EE1-FE5CE48FED41}"/>
              </a:ext>
            </a:extLst>
          </p:cNvPr>
          <p:cNvSpPr txBox="1"/>
          <p:nvPr/>
        </p:nvSpPr>
        <p:spPr>
          <a:xfrm>
            <a:off x="2909361" y="1666987"/>
            <a:ext cx="2472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Input energy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BBB244B-9F6C-40D9-84B3-E5C5A2BCE813}"/>
              </a:ext>
            </a:extLst>
          </p:cNvPr>
          <p:cNvCxnSpPr/>
          <p:nvPr/>
        </p:nvCxnSpPr>
        <p:spPr>
          <a:xfrm>
            <a:off x="2692240" y="1680024"/>
            <a:ext cx="1295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Double Bracket 44">
            <a:extLst>
              <a:ext uri="{FF2B5EF4-FFF2-40B4-BE49-F238E27FC236}">
                <a16:creationId xmlns:a16="http://schemas.microsoft.com/office/drawing/2014/main" id="{271B6396-4DF4-4935-9A08-84813E42B2CE}"/>
              </a:ext>
            </a:extLst>
          </p:cNvPr>
          <p:cNvSpPr/>
          <p:nvPr/>
        </p:nvSpPr>
        <p:spPr>
          <a:xfrm>
            <a:off x="2606516" y="1351695"/>
            <a:ext cx="1543049" cy="616727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AA998A-3280-4321-A2A8-EC0BC3381AD1}"/>
              </a:ext>
            </a:extLst>
          </p:cNvPr>
          <p:cNvSpPr txBox="1"/>
          <p:nvPr/>
        </p:nvSpPr>
        <p:spPr>
          <a:xfrm>
            <a:off x="237068" y="654794"/>
            <a:ext cx="2803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Solar panel data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CE555F-3879-4E8B-82E2-176C036A30CE}"/>
              </a:ext>
            </a:extLst>
          </p:cNvPr>
          <p:cNvSpPr txBox="1"/>
          <p:nvPr/>
        </p:nvSpPr>
        <p:spPr>
          <a:xfrm>
            <a:off x="237068" y="3863081"/>
            <a:ext cx="1718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Type B panel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EB87C4-8C66-47EC-A331-5E84A6163621}"/>
              </a:ext>
            </a:extLst>
          </p:cNvPr>
          <p:cNvSpPr txBox="1"/>
          <p:nvPr/>
        </p:nvSpPr>
        <p:spPr>
          <a:xfrm>
            <a:off x="251905" y="5365846"/>
            <a:ext cx="17185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Type C panel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228BF3F-7526-4AE8-AA39-4756377C94B0}"/>
              </a:ext>
            </a:extLst>
          </p:cNvPr>
          <p:cNvCxnSpPr>
            <a:cxnSpLocks/>
          </p:cNvCxnSpPr>
          <p:nvPr/>
        </p:nvCxnSpPr>
        <p:spPr>
          <a:xfrm>
            <a:off x="251905" y="569521"/>
            <a:ext cx="94020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109793F1-7106-4729-BE53-869D8D582F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788" y="5693144"/>
            <a:ext cx="926243" cy="57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A57425C-C9FC-4613-AEDE-CAA737A2A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424" y="2719755"/>
            <a:ext cx="977274" cy="53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E492BD5-F83B-4C0D-AB8D-CE5B517BC9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402" y="4145245"/>
            <a:ext cx="900338" cy="61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62" descr="A picture containing tableware, dishware&#10;&#10;Description automatically generated">
            <a:extLst>
              <a:ext uri="{FF2B5EF4-FFF2-40B4-BE49-F238E27FC236}">
                <a16:creationId xmlns:a16="http://schemas.microsoft.com/office/drawing/2014/main" id="{B0FF0E4C-1A20-4C97-BA13-CCA671275D0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0126" y="1960139"/>
            <a:ext cx="632883" cy="632883"/>
          </a:xfrm>
          <a:prstGeom prst="rect">
            <a:avLst/>
          </a:prstGeom>
        </p:spPr>
      </p:pic>
      <p:pic>
        <p:nvPicPr>
          <p:cNvPr id="64" name="Picture 63" descr="A red candle with a flame&#10;&#10;Description automatically generated">
            <a:extLst>
              <a:ext uri="{FF2B5EF4-FFF2-40B4-BE49-F238E27FC236}">
                <a16:creationId xmlns:a16="http://schemas.microsoft.com/office/drawing/2014/main" id="{55A13BC2-9C83-460B-A29B-1D6F2F72A31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500" y="2596328"/>
            <a:ext cx="763895" cy="750145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B50CAC4B-5966-4537-9D36-4A598553E2A2}"/>
              </a:ext>
            </a:extLst>
          </p:cNvPr>
          <p:cNvSpPr txBox="1"/>
          <p:nvPr/>
        </p:nvSpPr>
        <p:spPr>
          <a:xfrm>
            <a:off x="5057599" y="2200696"/>
            <a:ext cx="1731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Kinetic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CC3EA02-8CD3-425D-AA73-07A3FAE0DEEE}"/>
              </a:ext>
            </a:extLst>
          </p:cNvPr>
          <p:cNvSpPr txBox="1"/>
          <p:nvPr/>
        </p:nvSpPr>
        <p:spPr>
          <a:xfrm>
            <a:off x="7140259" y="2192092"/>
            <a:ext cx="13359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Thermal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7F585F-C253-4DD5-81DF-929AC7D67B6C}"/>
              </a:ext>
            </a:extLst>
          </p:cNvPr>
          <p:cNvSpPr txBox="1"/>
          <p:nvPr/>
        </p:nvSpPr>
        <p:spPr>
          <a:xfrm>
            <a:off x="5059459" y="2882810"/>
            <a:ext cx="15958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Gravitational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39A38D8-B597-468F-8224-225E08AABC6C}"/>
              </a:ext>
            </a:extLst>
          </p:cNvPr>
          <p:cNvSpPr txBox="1"/>
          <p:nvPr/>
        </p:nvSpPr>
        <p:spPr>
          <a:xfrm>
            <a:off x="7146131" y="2845329"/>
            <a:ext cx="11982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Chemical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5134A24-D5C4-4B90-85E9-4327114ABDF8}"/>
              </a:ext>
            </a:extLst>
          </p:cNvPr>
          <p:cNvSpPr txBox="1"/>
          <p:nvPr/>
        </p:nvSpPr>
        <p:spPr>
          <a:xfrm>
            <a:off x="7149826" y="3554358"/>
            <a:ext cx="12833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Nuclear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9ACD49-3E4E-485E-B2EC-1BBBB3421084}"/>
              </a:ext>
            </a:extLst>
          </p:cNvPr>
          <p:cNvSpPr txBox="1"/>
          <p:nvPr/>
        </p:nvSpPr>
        <p:spPr>
          <a:xfrm>
            <a:off x="5051657" y="3538665"/>
            <a:ext cx="16809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Elastic</a:t>
            </a:r>
          </a:p>
        </p:txBody>
      </p:sp>
      <p:pic>
        <p:nvPicPr>
          <p:cNvPr id="71" name="Picture 70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3AA52CF9-C31B-4C20-8E64-254C1B0CA01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3256" y="3302798"/>
            <a:ext cx="740403" cy="777284"/>
          </a:xfrm>
          <a:prstGeom prst="rect">
            <a:avLst/>
          </a:prstGeom>
        </p:spPr>
      </p:pic>
      <p:pic>
        <p:nvPicPr>
          <p:cNvPr id="72" name="Picture 71" descr="A picture containing missile, rocket&#10;&#10;Description automatically generated">
            <a:extLst>
              <a:ext uri="{FF2B5EF4-FFF2-40B4-BE49-F238E27FC236}">
                <a16:creationId xmlns:a16="http://schemas.microsoft.com/office/drawing/2014/main" id="{E68236A3-835B-4552-92F4-373E46F9CE9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6529" y="2636666"/>
            <a:ext cx="401669" cy="681440"/>
          </a:xfrm>
          <a:prstGeom prst="rect">
            <a:avLst/>
          </a:prstGeom>
        </p:spPr>
      </p:pic>
      <p:pic>
        <p:nvPicPr>
          <p:cNvPr id="73" name="Picture 72" descr="A white car and a red car&#10;&#10;Description automatically generated with low confidence">
            <a:extLst>
              <a:ext uri="{FF2B5EF4-FFF2-40B4-BE49-F238E27FC236}">
                <a16:creationId xmlns:a16="http://schemas.microsoft.com/office/drawing/2014/main" id="{567FE77A-AAC5-4F59-B5CB-1675FC89A325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59758" y="2209361"/>
            <a:ext cx="1032425" cy="383661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F1BE2354-E4F8-45C8-A938-900F11D3B016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5574" y="3378348"/>
            <a:ext cx="233573" cy="681441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AE1332D5-4FF5-4A69-9016-40E9D0F63C9F}"/>
              </a:ext>
            </a:extLst>
          </p:cNvPr>
          <p:cNvSpPr txBox="1"/>
          <p:nvPr/>
        </p:nvSpPr>
        <p:spPr>
          <a:xfrm>
            <a:off x="4974399" y="623528"/>
            <a:ext cx="2803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Energy data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EA0D341-0CD4-4C07-B825-ED52AA5EE59E}"/>
              </a:ext>
            </a:extLst>
          </p:cNvPr>
          <p:cNvSpPr txBox="1"/>
          <p:nvPr/>
        </p:nvSpPr>
        <p:spPr>
          <a:xfrm>
            <a:off x="4941595" y="4337992"/>
            <a:ext cx="2803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/>
              <a:t>Energy pathways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BBC7E93-85F8-4C5E-AA41-57C5F233E318}"/>
              </a:ext>
            </a:extLst>
          </p:cNvPr>
          <p:cNvSpPr txBox="1"/>
          <p:nvPr/>
        </p:nvSpPr>
        <p:spPr>
          <a:xfrm>
            <a:off x="4947127" y="970658"/>
            <a:ext cx="256498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Energy starts in one store and moves to another. This is called an energy transfer. </a:t>
            </a:r>
          </a:p>
          <a:p>
            <a:endParaRPr lang="en-US" sz="1400" b="1"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400" b="1">
                <a:ea typeface="Tahoma" panose="020B0604030504040204" pitchFamily="34" charset="0"/>
                <a:cs typeface="Tahoma" panose="020B0604030504040204" pitchFamily="34" charset="0"/>
              </a:rPr>
              <a:t>Energy stores</a:t>
            </a:r>
            <a:endParaRPr lang="en-US" sz="1400"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14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EBD8F52-EC15-4C39-8357-60F9974F1CF1}"/>
              </a:ext>
            </a:extLst>
          </p:cNvPr>
          <p:cNvSpPr/>
          <p:nvPr/>
        </p:nvSpPr>
        <p:spPr>
          <a:xfrm>
            <a:off x="7625687" y="813500"/>
            <a:ext cx="180274" cy="58549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35EEADDD-C5B0-4F5E-A3FE-39D362263641}"/>
              </a:ext>
            </a:extLst>
          </p:cNvPr>
          <p:cNvCxnSpPr/>
          <p:nvPr/>
        </p:nvCxnSpPr>
        <p:spPr>
          <a:xfrm>
            <a:off x="7987795" y="1124233"/>
            <a:ext cx="1028700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DCA1DA86-5443-4327-A116-548158B7838F}"/>
              </a:ext>
            </a:extLst>
          </p:cNvPr>
          <p:cNvSpPr txBox="1"/>
          <p:nvPr/>
        </p:nvSpPr>
        <p:spPr>
          <a:xfrm>
            <a:off x="7359922" y="1390709"/>
            <a:ext cx="7180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Start store</a:t>
            </a:r>
          </a:p>
          <a:p>
            <a:pPr algn="ctr"/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52053FF-07A6-4D72-BFB6-BE923DDF984F}"/>
              </a:ext>
            </a:extLst>
          </p:cNvPr>
          <p:cNvSpPr txBox="1"/>
          <p:nvPr/>
        </p:nvSpPr>
        <p:spPr>
          <a:xfrm>
            <a:off x="8901687" y="1398900"/>
            <a:ext cx="6730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End store</a:t>
            </a:r>
          </a:p>
          <a:p>
            <a:pPr algn="ctr"/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1AD551A-8B9D-4BFE-805D-42D6168704E3}"/>
              </a:ext>
            </a:extLst>
          </p:cNvPr>
          <p:cNvSpPr txBox="1"/>
          <p:nvPr/>
        </p:nvSpPr>
        <p:spPr>
          <a:xfrm>
            <a:off x="8055668" y="813500"/>
            <a:ext cx="8772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ea typeface="Tahoma" panose="020B0604030504040204" pitchFamily="34" charset="0"/>
                <a:cs typeface="Tahoma" panose="020B0604030504040204" pitchFamily="34" charset="0"/>
              </a:rPr>
              <a:t>Pathway</a:t>
            </a:r>
          </a:p>
          <a:p>
            <a:pPr algn="ctr"/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sz="120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984B1AD-099D-4A57-AA15-C74BAFA44FFF}"/>
              </a:ext>
            </a:extLst>
          </p:cNvPr>
          <p:cNvSpPr/>
          <p:nvPr/>
        </p:nvSpPr>
        <p:spPr>
          <a:xfrm>
            <a:off x="9159612" y="831486"/>
            <a:ext cx="180274" cy="58549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8" name="Picture 87" descr="A picture containing black, electronics, monitor, loudspeaker&#10;&#10;Description automatically generated">
            <a:extLst>
              <a:ext uri="{FF2B5EF4-FFF2-40B4-BE49-F238E27FC236}">
                <a16:creationId xmlns:a16="http://schemas.microsoft.com/office/drawing/2014/main" id="{DD5471DE-644E-43B8-9BFC-1105389FCBB2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149" y="5248591"/>
            <a:ext cx="738664" cy="738664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A27AA51B-8BC2-4CE7-91DE-05A588E8C633}"/>
              </a:ext>
            </a:extLst>
          </p:cNvPr>
          <p:cNvSpPr txBox="1"/>
          <p:nvPr/>
        </p:nvSpPr>
        <p:spPr>
          <a:xfrm>
            <a:off x="7511022" y="5217355"/>
            <a:ext cx="7393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Sound</a:t>
            </a:r>
          </a:p>
        </p:txBody>
      </p:sp>
      <p:pic>
        <p:nvPicPr>
          <p:cNvPr id="90" name="Picture 89" descr="A picture containing different, various, several&#10;&#10;Description automatically generated">
            <a:extLst>
              <a:ext uri="{FF2B5EF4-FFF2-40B4-BE49-F238E27FC236}">
                <a16:creationId xmlns:a16="http://schemas.microsoft.com/office/drawing/2014/main" id="{6EAF63E3-0950-456B-9614-11F28AB3B32B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1663" y="5182259"/>
            <a:ext cx="744948" cy="750953"/>
          </a:xfrm>
          <a:prstGeom prst="rect">
            <a:avLst/>
          </a:prstGeom>
        </p:spPr>
      </p:pic>
      <p:pic>
        <p:nvPicPr>
          <p:cNvPr id="91" name="Picture 90" descr="A picture containing icon&#10;&#10;Description automatically generated">
            <a:extLst>
              <a:ext uri="{FF2B5EF4-FFF2-40B4-BE49-F238E27FC236}">
                <a16:creationId xmlns:a16="http://schemas.microsoft.com/office/drawing/2014/main" id="{8F4E2DD6-2150-4E89-A3B6-AC3A462E522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6364" y="5076149"/>
            <a:ext cx="1178110" cy="942488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6DEEDD8C-4FE7-42F4-A9A7-229EFC3A9815}"/>
              </a:ext>
            </a:extLst>
          </p:cNvPr>
          <p:cNvSpPr txBox="1"/>
          <p:nvPr/>
        </p:nvSpPr>
        <p:spPr>
          <a:xfrm>
            <a:off x="9036466" y="5249348"/>
            <a:ext cx="73931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Heat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D0D287F-2BC1-44EF-8E19-14D7E216A717}"/>
              </a:ext>
            </a:extLst>
          </p:cNvPr>
          <p:cNvCxnSpPr>
            <a:cxnSpLocks/>
          </p:cNvCxnSpPr>
          <p:nvPr/>
        </p:nvCxnSpPr>
        <p:spPr>
          <a:xfrm>
            <a:off x="7557953" y="5604712"/>
            <a:ext cx="435794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ABE1868-FD8F-4631-A5C4-0C61476D712A}"/>
              </a:ext>
            </a:extLst>
          </p:cNvPr>
          <p:cNvCxnSpPr>
            <a:cxnSpLocks/>
          </p:cNvCxnSpPr>
          <p:nvPr/>
        </p:nvCxnSpPr>
        <p:spPr>
          <a:xfrm>
            <a:off x="9195248" y="5624213"/>
            <a:ext cx="435794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A65AE71B-3062-4836-AFB2-A1710BE1296C}"/>
              </a:ext>
            </a:extLst>
          </p:cNvPr>
          <p:cNvSpPr txBox="1"/>
          <p:nvPr/>
        </p:nvSpPr>
        <p:spPr>
          <a:xfrm>
            <a:off x="6184182" y="5182148"/>
            <a:ext cx="8607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Electrical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8CA3255-4154-4FB3-9B71-D48930C94FBA}"/>
              </a:ext>
            </a:extLst>
          </p:cNvPr>
          <p:cNvSpPr txBox="1"/>
          <p:nvPr/>
        </p:nvSpPr>
        <p:spPr>
          <a:xfrm>
            <a:off x="5007058" y="5753215"/>
            <a:ext cx="8607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Light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EAB3BED-5D8A-407A-9CBF-A2AC9DB930B9}"/>
              </a:ext>
            </a:extLst>
          </p:cNvPr>
          <p:cNvCxnSpPr>
            <a:cxnSpLocks/>
          </p:cNvCxnSpPr>
          <p:nvPr/>
        </p:nvCxnSpPr>
        <p:spPr>
          <a:xfrm>
            <a:off x="6110366" y="5267984"/>
            <a:ext cx="91510" cy="35660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2212BB2D-4EA9-4070-8B3B-0286767F47BD}"/>
              </a:ext>
            </a:extLst>
          </p:cNvPr>
          <p:cNvCxnSpPr>
            <a:cxnSpLocks/>
          </p:cNvCxnSpPr>
          <p:nvPr/>
        </p:nvCxnSpPr>
        <p:spPr>
          <a:xfrm flipH="1" flipV="1">
            <a:off x="5126613" y="5673008"/>
            <a:ext cx="621602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95F30AB-FB54-C84B-BC06-FABA80417538}"/>
              </a:ext>
            </a:extLst>
          </p:cNvPr>
          <p:cNvSpPr/>
          <p:nvPr/>
        </p:nvSpPr>
        <p:spPr>
          <a:xfrm>
            <a:off x="4960904" y="4637546"/>
            <a:ext cx="4953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>
                <a:ea typeface="Tahoma" panose="020B0604030504040204" pitchFamily="34" charset="0"/>
                <a:cs typeface="Tahoma" panose="020B0604030504040204" pitchFamily="34" charset="0"/>
              </a:rPr>
              <a:t>Energy moves between stores along energy pathways.</a:t>
            </a:r>
          </a:p>
        </p:txBody>
      </p:sp>
    </p:spTree>
    <p:extLst>
      <p:ext uri="{BB962C8B-B14F-4D97-AF65-F5344CB8AC3E}">
        <p14:creationId xmlns:p14="http://schemas.microsoft.com/office/powerpoint/2010/main" val="2468560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>
            <a:extLst>
              <a:ext uri="{FF2B5EF4-FFF2-40B4-BE49-F238E27FC236}">
                <a16:creationId xmlns:a16="http://schemas.microsoft.com/office/drawing/2014/main" id="{C880CAB6-64C7-4251-83D4-318E63AEFE1D}"/>
              </a:ext>
            </a:extLst>
          </p:cNvPr>
          <p:cNvSpPr/>
          <p:nvPr/>
        </p:nvSpPr>
        <p:spPr>
          <a:xfrm>
            <a:off x="6719507" y="588250"/>
            <a:ext cx="2916907" cy="5972888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9DA159-8F92-4DAF-BEE6-E813104700F9}"/>
              </a:ext>
            </a:extLst>
          </p:cNvPr>
          <p:cNvSpPr/>
          <p:nvPr/>
        </p:nvSpPr>
        <p:spPr>
          <a:xfrm>
            <a:off x="284646" y="2362021"/>
            <a:ext cx="6397322" cy="220045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7436768" y="652534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>
                <a:solidFill>
                  <a:schemeClr val="bg1"/>
                </a:solidFill>
                <a:latin typeface="Century Gothic" pitchFamily="34" charset="0"/>
              </a:rPr>
              <a:t>Student sheets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67940FC-3DF0-46C2-AF84-6099AC6AB0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2881" y="6630322"/>
            <a:ext cx="1324518" cy="17422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7E2168C-3345-4C0F-B371-C4490A3F1066}"/>
              </a:ext>
            </a:extLst>
          </p:cNvPr>
          <p:cNvSpPr txBox="1"/>
          <p:nvPr/>
        </p:nvSpPr>
        <p:spPr>
          <a:xfrm>
            <a:off x="9085110" y="114112"/>
            <a:ext cx="11845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latin typeface="Century Gothic" panose="020B0502020202020204" pitchFamily="34" charset="0"/>
              </a:rPr>
              <a:t>SS3</a:t>
            </a:r>
            <a:endParaRPr lang="en-GB" sz="1600" b="1">
              <a:latin typeface="Century Gothic" panose="020B0502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FC6F72-7A1B-40CA-931E-40E741CDA3F6}"/>
              </a:ext>
            </a:extLst>
          </p:cNvPr>
          <p:cNvSpPr txBox="1"/>
          <p:nvPr/>
        </p:nvSpPr>
        <p:spPr>
          <a:xfrm>
            <a:off x="477142" y="942366"/>
            <a:ext cx="2545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The </a:t>
            </a:r>
            <a:r>
              <a:rPr lang="en-GB" sz="2000" b="1" err="1"/>
              <a:t>SolarCap</a:t>
            </a:r>
            <a:endParaRPr lang="en-GB" sz="20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9756CB-E066-4215-98C4-4949791A9741}"/>
              </a:ext>
            </a:extLst>
          </p:cNvPr>
          <p:cNvSpPr txBox="1"/>
          <p:nvPr/>
        </p:nvSpPr>
        <p:spPr>
          <a:xfrm>
            <a:off x="177438" y="539199"/>
            <a:ext cx="3562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rgbClr val="4B65D9"/>
                </a:solidFill>
                <a:latin typeface="Arial Black" panose="020B0A04020102020204" pitchFamily="34" charset="0"/>
              </a:rPr>
              <a:t>Invention Funder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08D170-8E32-4B8A-B003-111F04C950C2}"/>
              </a:ext>
            </a:extLst>
          </p:cNvPr>
          <p:cNvSpPr txBox="1"/>
          <p:nvPr/>
        </p:nvSpPr>
        <p:spPr>
          <a:xfrm>
            <a:off x="6671444" y="607386"/>
            <a:ext cx="29022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  Pledge money today</a:t>
            </a:r>
          </a:p>
          <a:p>
            <a:r>
              <a:rPr lang="en-GB" sz="1600" dirty="0"/>
              <a:t>B</a:t>
            </a:r>
            <a:r>
              <a:rPr lang="en-GB" sz="1400" dirty="0"/>
              <a:t>e one of the first to own a </a:t>
            </a:r>
            <a:r>
              <a:rPr lang="en-GB" sz="1400" dirty="0" err="1"/>
              <a:t>SolarCap</a:t>
            </a:r>
            <a:r>
              <a:rPr lang="en-GB" sz="1400" dirty="0"/>
              <a:t>. Here’s why: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473069-98FA-46D7-9BFA-DF6B52B667CB}"/>
              </a:ext>
            </a:extLst>
          </p:cNvPr>
          <p:cNvSpPr txBox="1"/>
          <p:nvPr/>
        </p:nvSpPr>
        <p:spPr>
          <a:xfrm>
            <a:off x="241216" y="2035395"/>
            <a:ext cx="3727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B  How it works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EFA72D-6940-418D-BFCE-1E52A839A90C}"/>
              </a:ext>
            </a:extLst>
          </p:cNvPr>
          <p:cNvSpPr txBox="1"/>
          <p:nvPr/>
        </p:nvSpPr>
        <p:spPr>
          <a:xfrm>
            <a:off x="257428" y="2340743"/>
            <a:ext cx="6072651" cy="592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400"/>
              <a:t>The Sun is a huge nuclear energy store. We have designed the SolarCap to use this free energy.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0B1F3C-EC78-41DA-85B6-FB4336F21134}"/>
              </a:ext>
            </a:extLst>
          </p:cNvPr>
          <p:cNvSpPr txBox="1"/>
          <p:nvPr/>
        </p:nvSpPr>
        <p:spPr>
          <a:xfrm>
            <a:off x="240346" y="4579491"/>
            <a:ext cx="29696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C  How it saves energy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EA09D6-8BA6-49D5-BB73-0BA8A7C57DCB}"/>
              </a:ext>
            </a:extLst>
          </p:cNvPr>
          <p:cNvSpPr txBox="1"/>
          <p:nvPr/>
        </p:nvSpPr>
        <p:spPr>
          <a:xfrm>
            <a:off x="291761" y="4890985"/>
            <a:ext cx="6390207" cy="1688219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/>
              <a:t>The </a:t>
            </a:r>
            <a:r>
              <a:rPr lang="en-GB" sz="1400" err="1"/>
              <a:t>SolarCap</a:t>
            </a:r>
            <a:r>
              <a:rPr lang="en-GB" sz="1400"/>
              <a:t> uses a type ……. solar panel. Its efficiency is ……. %</a:t>
            </a:r>
          </a:p>
          <a:p>
            <a:pPr>
              <a:lnSpc>
                <a:spcPct val="125000"/>
              </a:lnSpc>
            </a:pPr>
            <a:r>
              <a:rPr lang="en-GB" sz="1400"/>
              <a:t>This means that ……. % of the input energy is transferred to … </a:t>
            </a:r>
          </a:p>
          <a:p>
            <a:pPr>
              <a:lnSpc>
                <a:spcPct val="125000"/>
              </a:lnSpc>
            </a:pPr>
            <a:r>
              <a:rPr lang="en-GB" sz="1400"/>
              <a:t>This solar panel is the best choice because…</a:t>
            </a:r>
          </a:p>
          <a:p>
            <a:pPr>
              <a:lnSpc>
                <a:spcPct val="125000"/>
              </a:lnSpc>
            </a:pPr>
            <a:endParaRPr lang="en-GB" sz="1400"/>
          </a:p>
          <a:p>
            <a:pPr>
              <a:lnSpc>
                <a:spcPct val="125000"/>
              </a:lnSpc>
            </a:pPr>
            <a:endParaRPr lang="en-GB" sz="1400"/>
          </a:p>
          <a:p>
            <a:pPr>
              <a:lnSpc>
                <a:spcPct val="125000"/>
              </a:lnSpc>
            </a:pPr>
            <a:endParaRPr lang="en-GB" sz="14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4086139-6EAB-1146-ACEA-A44089BB38AD}"/>
              </a:ext>
            </a:extLst>
          </p:cNvPr>
          <p:cNvSpPr/>
          <p:nvPr/>
        </p:nvSpPr>
        <p:spPr>
          <a:xfrm>
            <a:off x="302121" y="1340111"/>
            <a:ext cx="5308104" cy="643375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CFFAE6-6CAD-BA44-B41E-27E135712DA2}"/>
              </a:ext>
            </a:extLst>
          </p:cNvPr>
          <p:cNvSpPr txBox="1"/>
          <p:nvPr/>
        </p:nvSpPr>
        <p:spPr>
          <a:xfrm>
            <a:off x="217065" y="988253"/>
            <a:ext cx="385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A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EF5D76F-4925-4916-A032-92294B17A3D3}"/>
              </a:ext>
            </a:extLst>
          </p:cNvPr>
          <p:cNvSpPr/>
          <p:nvPr/>
        </p:nvSpPr>
        <p:spPr>
          <a:xfrm>
            <a:off x="228600" y="83295"/>
            <a:ext cx="9425308" cy="6518472"/>
          </a:xfrm>
          <a:prstGeom prst="rect">
            <a:avLst/>
          </a:prstGeom>
          <a:noFill/>
          <a:ln w="19050">
            <a:solidFill>
              <a:srgbClr val="4B65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46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9AB3D4B0-6AA8-482E-999F-16B0AF8F88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2881" y="6630322"/>
            <a:ext cx="1324518" cy="17422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58A88B95-B2F7-48EA-A703-A946DC906B42}"/>
              </a:ext>
            </a:extLst>
          </p:cNvPr>
          <p:cNvSpPr txBox="1"/>
          <p:nvPr/>
        </p:nvSpPr>
        <p:spPr>
          <a:xfrm>
            <a:off x="216854" y="69992"/>
            <a:ext cx="7915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Fundraising page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4A5A7BC-A220-477E-A8CE-EA3FC486C75C}"/>
              </a:ext>
            </a:extLst>
          </p:cNvPr>
          <p:cNvGrpSpPr/>
          <p:nvPr/>
        </p:nvGrpSpPr>
        <p:grpSpPr>
          <a:xfrm>
            <a:off x="291761" y="2980167"/>
            <a:ext cx="6379683" cy="1860286"/>
            <a:chOff x="159855" y="4097895"/>
            <a:chExt cx="9152806" cy="2652569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3B74144-6B04-4FE1-80B0-39FAA4862319}"/>
                </a:ext>
              </a:extLst>
            </p:cNvPr>
            <p:cNvSpPr txBox="1"/>
            <p:nvPr/>
          </p:nvSpPr>
          <p:spPr>
            <a:xfrm>
              <a:off x="159855" y="5563189"/>
              <a:ext cx="1170532" cy="11849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ea typeface="Tahoma" panose="020B0604030504040204" pitchFamily="34" charset="0"/>
                  <a:cs typeface="Tahoma" panose="020B0604030504040204" pitchFamily="34" charset="0"/>
                </a:rPr>
                <a:t>Start store</a:t>
              </a: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D4D79D9-8DE5-4A56-BFA1-EFB1E738D2D6}"/>
                </a:ext>
              </a:extLst>
            </p:cNvPr>
            <p:cNvSpPr txBox="1"/>
            <p:nvPr/>
          </p:nvSpPr>
          <p:spPr>
            <a:xfrm>
              <a:off x="8274436" y="5565551"/>
              <a:ext cx="1038225" cy="11849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ea typeface="Tahoma" panose="020B0604030504040204" pitchFamily="34" charset="0"/>
                  <a:cs typeface="Tahoma" panose="020B0604030504040204" pitchFamily="34" charset="0"/>
                </a:rPr>
                <a:t>end store</a:t>
              </a: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4B160AA-6B84-4075-954A-8938AD01DD7B}"/>
                </a:ext>
              </a:extLst>
            </p:cNvPr>
            <p:cNvSpPr/>
            <p:nvPr/>
          </p:nvSpPr>
          <p:spPr>
            <a:xfrm>
              <a:off x="8628848" y="4633336"/>
              <a:ext cx="276225" cy="93471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17DBDBC1-980D-47B3-9757-765BB8813122}"/>
                </a:ext>
              </a:extLst>
            </p:cNvPr>
            <p:cNvCxnSpPr>
              <a:cxnSpLocks/>
            </p:cNvCxnSpPr>
            <p:nvPr/>
          </p:nvCxnSpPr>
          <p:spPr>
            <a:xfrm>
              <a:off x="4133251" y="4657025"/>
              <a:ext cx="3342037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2532B65-5C9C-43EE-9908-54844C299443}"/>
                </a:ext>
              </a:extLst>
            </p:cNvPr>
            <p:cNvSpPr txBox="1"/>
            <p:nvPr/>
          </p:nvSpPr>
          <p:spPr>
            <a:xfrm>
              <a:off x="5827130" y="4097895"/>
              <a:ext cx="1304752" cy="9215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ea typeface="Tahoma" panose="020B0604030504040204" pitchFamily="34" charset="0"/>
                  <a:cs typeface="Tahoma" panose="020B0604030504040204" pitchFamily="34" charset="0"/>
                </a:rPr>
                <a:t>pathway</a:t>
              </a: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DC520515-0258-4354-B006-7856E5E19F77}"/>
                </a:ext>
              </a:extLst>
            </p:cNvPr>
            <p:cNvCxnSpPr/>
            <p:nvPr/>
          </p:nvCxnSpPr>
          <p:spPr>
            <a:xfrm>
              <a:off x="4119243" y="5275979"/>
              <a:ext cx="1028700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BDA8094-6E78-4C03-BD2D-A33087002B21}"/>
                </a:ext>
              </a:extLst>
            </p:cNvPr>
            <p:cNvSpPr txBox="1"/>
            <p:nvPr/>
          </p:nvSpPr>
          <p:spPr>
            <a:xfrm>
              <a:off x="4138562" y="5319145"/>
              <a:ext cx="1093771" cy="9215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ea typeface="Tahoma" panose="020B0604030504040204" pitchFamily="34" charset="0"/>
                  <a:cs typeface="Tahoma" panose="020B0604030504040204" pitchFamily="34" charset="0"/>
                </a:rPr>
                <a:t>pathway</a:t>
              </a: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192C8E4-4606-4E10-9F2F-261CDD3CEC8D}"/>
                </a:ext>
              </a:extLst>
            </p:cNvPr>
            <p:cNvSpPr/>
            <p:nvPr/>
          </p:nvSpPr>
          <p:spPr>
            <a:xfrm>
              <a:off x="4985753" y="4150279"/>
              <a:ext cx="1028701" cy="32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826AC586-11FB-4909-AE27-FA3DAE635760}"/>
                </a:ext>
              </a:extLst>
            </p:cNvPr>
            <p:cNvSpPr/>
            <p:nvPr/>
          </p:nvSpPr>
          <p:spPr>
            <a:xfrm>
              <a:off x="4119243" y="4815814"/>
              <a:ext cx="1028700" cy="32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3B0648ED-F11B-49D7-88E8-FCF174D05500}"/>
                </a:ext>
              </a:extLst>
            </p:cNvPr>
            <p:cNvSpPr/>
            <p:nvPr/>
          </p:nvSpPr>
          <p:spPr>
            <a:xfrm>
              <a:off x="5327391" y="4758436"/>
              <a:ext cx="866775" cy="93471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B65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15B9CA3-73A2-413C-80DD-D4AAEF230DA6}"/>
                </a:ext>
              </a:extLst>
            </p:cNvPr>
            <p:cNvSpPr/>
            <p:nvPr/>
          </p:nvSpPr>
          <p:spPr>
            <a:xfrm>
              <a:off x="7550700" y="4632087"/>
              <a:ext cx="866775" cy="93471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rgbClr val="4B65D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47EEE64-ADC7-4855-AB51-3E830B6D0413}"/>
                </a:ext>
              </a:extLst>
            </p:cNvPr>
            <p:cNvSpPr/>
            <p:nvPr/>
          </p:nvSpPr>
          <p:spPr>
            <a:xfrm>
              <a:off x="8270298" y="4159706"/>
              <a:ext cx="1028701" cy="3459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F5C53621-A126-4520-B1AA-3046BAB68778}"/>
                </a:ext>
              </a:extLst>
            </p:cNvPr>
            <p:cNvCxnSpPr/>
            <p:nvPr/>
          </p:nvCxnSpPr>
          <p:spPr>
            <a:xfrm>
              <a:off x="6416947" y="5275979"/>
              <a:ext cx="1028700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803D31-98F9-4CA4-9764-1971C8C2C293}"/>
                </a:ext>
              </a:extLst>
            </p:cNvPr>
            <p:cNvSpPr txBox="1"/>
            <p:nvPr/>
          </p:nvSpPr>
          <p:spPr>
            <a:xfrm>
              <a:off x="6362100" y="5333861"/>
              <a:ext cx="1069899" cy="9215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ea typeface="Tahoma" panose="020B0604030504040204" pitchFamily="34" charset="0"/>
                  <a:cs typeface="Tahoma" panose="020B0604030504040204" pitchFamily="34" charset="0"/>
                </a:rPr>
                <a:t>pathway</a:t>
              </a: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FEC6CE4-42EC-4CEB-8139-9CF6B4EFF0F8}"/>
                </a:ext>
              </a:extLst>
            </p:cNvPr>
            <p:cNvSpPr/>
            <p:nvPr/>
          </p:nvSpPr>
          <p:spPr>
            <a:xfrm>
              <a:off x="6399529" y="4815814"/>
              <a:ext cx="1028700" cy="32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2BD64817-7AB6-4603-A5D2-BFDA2330DEC7}"/>
                </a:ext>
              </a:extLst>
            </p:cNvPr>
            <p:cNvGrpSpPr/>
            <p:nvPr/>
          </p:nvGrpSpPr>
          <p:grpSpPr>
            <a:xfrm>
              <a:off x="292363" y="4140878"/>
              <a:ext cx="3726423" cy="2052804"/>
              <a:chOff x="369114" y="4907005"/>
              <a:chExt cx="3726423" cy="2052804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55F487B6-D921-4959-B45A-4B86CDCB4952}"/>
                  </a:ext>
                </a:extLst>
              </p:cNvPr>
              <p:cNvSpPr/>
              <p:nvPr/>
            </p:nvSpPr>
            <p:spPr>
              <a:xfrm>
                <a:off x="676827" y="5405333"/>
                <a:ext cx="276225" cy="93471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5B1EC73-C83A-4F3F-8979-1681A94CE041}"/>
                  </a:ext>
                </a:extLst>
              </p:cNvPr>
              <p:cNvSpPr/>
              <p:nvPr/>
            </p:nvSpPr>
            <p:spPr>
              <a:xfrm>
                <a:off x="1086403" y="5399465"/>
                <a:ext cx="866775" cy="93471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B65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4A8987C3-7F37-4DA6-A973-9756AD7E228D}"/>
                  </a:ext>
                </a:extLst>
              </p:cNvPr>
              <p:cNvCxnSpPr/>
              <p:nvPr/>
            </p:nvCxnSpPr>
            <p:spPr>
              <a:xfrm>
                <a:off x="2060173" y="5886846"/>
                <a:ext cx="1028700" cy="0"/>
              </a:xfrm>
              <a:prstGeom prst="straightConnector1">
                <a:avLst/>
              </a:prstGeom>
              <a:ln w="5715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69B5C53F-147A-42C4-B8D4-95973CDDB4D7}"/>
                  </a:ext>
                </a:extLst>
              </p:cNvPr>
              <p:cNvSpPr txBox="1"/>
              <p:nvPr/>
            </p:nvSpPr>
            <p:spPr>
              <a:xfrm>
                <a:off x="1874512" y="5964848"/>
                <a:ext cx="1078437" cy="9215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ea typeface="Tahoma" panose="020B0604030504040204" pitchFamily="34" charset="0"/>
                    <a:cs typeface="Tahoma" panose="020B0604030504040204" pitchFamily="34" charset="0"/>
                  </a:rPr>
                  <a:t>pathway</a:t>
                </a:r>
              </a:p>
              <a:p>
                <a:pPr algn="ctr"/>
                <a:endParaRPr lang="en-US" sz="1200"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/>
                <a:endParaRPr lang="en-US" sz="1200"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43EB7BC2-913A-44EF-8B36-DC1A35B8C93C}"/>
                  </a:ext>
                </a:extLst>
              </p:cNvPr>
              <p:cNvSpPr/>
              <p:nvPr/>
            </p:nvSpPr>
            <p:spPr>
              <a:xfrm>
                <a:off x="3216422" y="5399465"/>
                <a:ext cx="866775" cy="93471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B65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A31213EA-8B32-47BA-BF44-4332FFDC87F2}"/>
                  </a:ext>
                </a:extLst>
              </p:cNvPr>
              <p:cNvSpPr/>
              <p:nvPr/>
            </p:nvSpPr>
            <p:spPr>
              <a:xfrm>
                <a:off x="2086529" y="5399466"/>
                <a:ext cx="1028700" cy="3370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F7F95B19-C4DE-4345-9B1F-24BFA51B0C4B}"/>
                  </a:ext>
                </a:extLst>
              </p:cNvPr>
              <p:cNvSpPr/>
              <p:nvPr/>
            </p:nvSpPr>
            <p:spPr>
              <a:xfrm>
                <a:off x="369114" y="4907005"/>
                <a:ext cx="1028701" cy="34592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0" name="Picture 89" descr="A picture containing outdoor object&#10;&#10;Description automatically generated">
                <a:extLst>
                  <a:ext uri="{FF2B5EF4-FFF2-40B4-BE49-F238E27FC236}">
                    <a16:creationId xmlns:a16="http://schemas.microsoft.com/office/drawing/2014/main" id="{F4DB09F3-D060-4A19-B667-A7FA0F42C0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60213" y="5612966"/>
                <a:ext cx="761529" cy="437682"/>
              </a:xfrm>
              <a:prstGeom prst="rect">
                <a:avLst/>
              </a:prstGeom>
            </p:spPr>
          </p:pic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2A392940-8EC6-40AB-823E-13F460F14A36}"/>
                  </a:ext>
                </a:extLst>
              </p:cNvPr>
              <p:cNvSpPr txBox="1"/>
              <p:nvPr/>
            </p:nvSpPr>
            <p:spPr>
              <a:xfrm>
                <a:off x="1120897" y="6291801"/>
                <a:ext cx="822802" cy="646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ea typeface="Tahoma" panose="020B0604030504040204" pitchFamily="34" charset="0"/>
                    <a:cs typeface="Tahoma" panose="020B0604030504040204" pitchFamily="34" charset="0"/>
                  </a:rPr>
                  <a:t>Sun</a:t>
                </a:r>
              </a:p>
              <a:p>
                <a:pPr algn="ctr"/>
                <a:endParaRPr lang="en-US" sz="1200"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/>
                <a:endParaRPr lang="en-US" sz="1200"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F2F08C88-9CA3-4534-9544-EDE1709E471D}"/>
                  </a:ext>
                </a:extLst>
              </p:cNvPr>
              <p:cNvSpPr txBox="1"/>
              <p:nvPr/>
            </p:nvSpPr>
            <p:spPr>
              <a:xfrm>
                <a:off x="3146305" y="6313478"/>
                <a:ext cx="94923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ea typeface="Tahoma" panose="020B0604030504040204" pitchFamily="34" charset="0"/>
                    <a:cs typeface="Tahoma" panose="020B0604030504040204" pitchFamily="34" charset="0"/>
                  </a:rPr>
                  <a:t>Solar panel</a:t>
                </a:r>
              </a:p>
              <a:p>
                <a:pPr algn="ctr"/>
                <a:endParaRPr lang="en-US" sz="1200"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/>
                <a:endParaRPr lang="en-US" sz="1200"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pic>
            <p:nvPicPr>
              <p:cNvPr id="82" name="Picture 81" descr="A picture containing schematic&#10;&#10;Description automatically generated">
                <a:extLst>
                  <a:ext uri="{FF2B5EF4-FFF2-40B4-BE49-F238E27FC236}">
                    <a16:creationId xmlns:a16="http://schemas.microsoft.com/office/drawing/2014/main" id="{557A6F10-916A-4EE3-ABCB-9E98D9F94A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32107" y="5467512"/>
                <a:ext cx="791829" cy="831271"/>
              </a:xfrm>
              <a:prstGeom prst="rect">
                <a:avLst/>
              </a:prstGeom>
            </p:spPr>
          </p:pic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0FB110F-DCFF-4889-939F-CF061DB21B5A}"/>
                </a:ext>
              </a:extLst>
            </p:cNvPr>
            <p:cNvSpPr txBox="1"/>
            <p:nvPr/>
          </p:nvSpPr>
          <p:spPr>
            <a:xfrm>
              <a:off x="5305735" y="5652719"/>
              <a:ext cx="915099" cy="830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>
                  <a:ea typeface="Tahoma" panose="020B0604030504040204" pitchFamily="34" charset="0"/>
                  <a:cs typeface="Tahoma" panose="020B0604030504040204" pitchFamily="34" charset="0"/>
                </a:rPr>
                <a:t>Phone battery</a:t>
              </a: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7ED8F09-128C-4A70-A832-F1B438301455}"/>
                </a:ext>
              </a:extLst>
            </p:cNvPr>
            <p:cNvSpPr txBox="1"/>
            <p:nvPr/>
          </p:nvSpPr>
          <p:spPr>
            <a:xfrm>
              <a:off x="7335584" y="4657025"/>
              <a:ext cx="1334577" cy="11190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50">
                  <a:ea typeface="Tahoma" panose="020B0604030504040204" pitchFamily="34" charset="0"/>
                  <a:cs typeface="Tahoma" panose="020B0604030504040204" pitchFamily="34" charset="0"/>
                </a:rPr>
                <a:t>The surround-</a:t>
              </a:r>
              <a:r>
                <a:rPr lang="en-US" sz="1050" err="1">
                  <a:ea typeface="Tahoma" panose="020B0604030504040204" pitchFamily="34" charset="0"/>
                  <a:cs typeface="Tahoma" panose="020B0604030504040204" pitchFamily="34" charset="0"/>
                </a:rPr>
                <a:t>ings</a:t>
              </a:r>
              <a:endParaRPr lang="en-US" sz="1050"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en-US" sz="1200"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65" name="Picture 64" descr="A picture containing text, electronics&#10;&#10;Description automatically generated">
              <a:extLst>
                <a:ext uri="{FF2B5EF4-FFF2-40B4-BE49-F238E27FC236}">
                  <a16:creationId xmlns:a16="http://schemas.microsoft.com/office/drawing/2014/main" id="{AEBA33FE-10B2-4BFD-AE91-F4A19F04A9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82367" y="4790340"/>
              <a:ext cx="754691" cy="660757"/>
            </a:xfrm>
            <a:prstGeom prst="rect">
              <a:avLst/>
            </a:prstGeom>
          </p:spPr>
        </p:pic>
      </p:grp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5C9D6C97-AF90-42E7-969E-AD5E763979A9}"/>
              </a:ext>
            </a:extLst>
          </p:cNvPr>
          <p:cNvCxnSpPr>
            <a:cxnSpLocks/>
          </p:cNvCxnSpPr>
          <p:nvPr/>
        </p:nvCxnSpPr>
        <p:spPr>
          <a:xfrm>
            <a:off x="251905" y="569521"/>
            <a:ext cx="94020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erson wearing a hat&#10;&#10;Description automatically generated with low confidence">
            <a:extLst>
              <a:ext uri="{FF2B5EF4-FFF2-40B4-BE49-F238E27FC236}">
                <a16:creationId xmlns:a16="http://schemas.microsoft.com/office/drawing/2014/main" id="{5D9F0E07-C04C-4880-A994-81117E840B5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5274" y="721876"/>
            <a:ext cx="1188056" cy="12424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0B006A-5E62-4930-B32E-AFC0096D76CC}"/>
              </a:ext>
            </a:extLst>
          </p:cNvPr>
          <p:cNvSpPr txBox="1"/>
          <p:nvPr/>
        </p:nvSpPr>
        <p:spPr>
          <a:xfrm>
            <a:off x="6638873" y="5620313"/>
            <a:ext cx="1952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Pledge £15 or more</a:t>
            </a:r>
          </a:p>
          <a:p>
            <a:r>
              <a:rPr lang="en-GB" sz="1200" dirty="0"/>
              <a:t>Get a </a:t>
            </a:r>
            <a:r>
              <a:rPr lang="en-GB" sz="1200" dirty="0" err="1"/>
              <a:t>SolarCap</a:t>
            </a:r>
            <a:r>
              <a:rPr lang="en-GB" sz="1200" dirty="0"/>
              <a:t> + cable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E39E282-4D0E-47EB-841E-89DF5F17A3EC}"/>
              </a:ext>
            </a:extLst>
          </p:cNvPr>
          <p:cNvSpPr txBox="1"/>
          <p:nvPr/>
        </p:nvSpPr>
        <p:spPr>
          <a:xfrm>
            <a:off x="6629698" y="6127722"/>
            <a:ext cx="2548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Pledge £25 or more</a:t>
            </a:r>
          </a:p>
          <a:p>
            <a:r>
              <a:rPr lang="en-GB" sz="1200" dirty="0"/>
              <a:t>Get a personalised </a:t>
            </a:r>
            <a:r>
              <a:rPr lang="en-GB" sz="1200" dirty="0" err="1"/>
              <a:t>SolarCap</a:t>
            </a:r>
            <a:r>
              <a:rPr lang="en-GB" sz="1200" dirty="0"/>
              <a:t> + cable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D2DCD556-3F54-4132-8C46-E8DFD411E2E3}"/>
              </a:ext>
            </a:extLst>
          </p:cNvPr>
          <p:cNvSpPr/>
          <p:nvPr/>
        </p:nvSpPr>
        <p:spPr>
          <a:xfrm>
            <a:off x="8972503" y="6120726"/>
            <a:ext cx="671880" cy="421036"/>
          </a:xfrm>
          <a:prstGeom prst="roundRect">
            <a:avLst/>
          </a:prstGeom>
          <a:solidFill>
            <a:srgbClr val="5AF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5FB54AB-5B7B-43AE-9514-27F42FC952EF}"/>
              </a:ext>
            </a:extLst>
          </p:cNvPr>
          <p:cNvSpPr txBox="1"/>
          <p:nvPr/>
        </p:nvSpPr>
        <p:spPr>
          <a:xfrm>
            <a:off x="8863076" y="6130251"/>
            <a:ext cx="8709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Select this reward</a:t>
            </a:r>
            <a:endParaRPr lang="en-GB" sz="110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5B3CD4F-8C6B-4405-86FA-C73B52F50389}"/>
              </a:ext>
            </a:extLst>
          </p:cNvPr>
          <p:cNvSpPr/>
          <p:nvPr/>
        </p:nvSpPr>
        <p:spPr>
          <a:xfrm>
            <a:off x="8972503" y="5616813"/>
            <a:ext cx="671880" cy="421036"/>
          </a:xfrm>
          <a:prstGeom prst="roundRect">
            <a:avLst/>
          </a:prstGeom>
          <a:solidFill>
            <a:srgbClr val="5AF8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5CEA1DD-83F2-4DA2-88D3-0D07564FA35B}"/>
              </a:ext>
            </a:extLst>
          </p:cNvPr>
          <p:cNvSpPr txBox="1"/>
          <p:nvPr/>
        </p:nvSpPr>
        <p:spPr>
          <a:xfrm>
            <a:off x="8863076" y="5626338"/>
            <a:ext cx="8709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Select this reward</a:t>
            </a:r>
            <a:endParaRPr lang="en-GB" sz="1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912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03DBF1-E50E-498D-B77D-756F5623AF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74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1C7C3A662D6440A0807A4EEF1554AD" ma:contentTypeVersion="5" ma:contentTypeDescription="Create a new document." ma:contentTypeScope="" ma:versionID="a543a0f634eaae59748c410d47d96dcc">
  <xsd:schema xmlns:xsd="http://www.w3.org/2001/XMLSchema" xmlns:xs="http://www.w3.org/2001/XMLSchema" xmlns:p="http://schemas.microsoft.com/office/2006/metadata/properties" xmlns:ns2="f394e9b0-6f8b-40d8-8976-8489f5e4e9bb" targetNamespace="http://schemas.microsoft.com/office/2006/metadata/properties" ma:root="true" ma:fieldsID="6f76fc9f12ec2a13a4b058f1bf6c2845" ns2:_="">
    <xsd:import namespace="f394e9b0-6f8b-40d8-8976-8489f5e4e9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94e9b0-6f8b-40d8-8976-8489f5e4e9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FC3EF8-D294-477D-841F-A6BD78CBE391}">
  <ds:schemaRefs>
    <ds:schemaRef ds:uri="http://purl.org/dc/dcmitype/"/>
    <ds:schemaRef ds:uri="http://schemas.microsoft.com/office/2006/documentManagement/types"/>
    <ds:schemaRef ds:uri="f394e9b0-6f8b-40d8-8976-8489f5e4e9bb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2770203-5002-47FD-924B-8F7C340329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BD9069-3A42-4527-9192-7799472741EA}">
  <ds:schemaRefs>
    <ds:schemaRef ds:uri="f394e9b0-6f8b-40d8-8976-8489f5e4e9b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630</Words>
  <Application>Microsoft Office PowerPoint</Application>
  <PresentationFormat>A4 Paper (210x297 mm)</PresentationFormat>
  <Paragraphs>119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Century Gothic</vt:lpstr>
      <vt:lpstr>Tahoma</vt:lpstr>
      <vt:lpstr>Office Theme</vt:lpstr>
      <vt:lpstr>Energy Savers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Gemma Young</dc:creator>
  <cp:lastModifiedBy>Gemma Young</cp:lastModifiedBy>
  <cp:revision>2</cp:revision>
  <dcterms:created xsi:type="dcterms:W3CDTF">2020-11-09T15:08:50Z</dcterms:created>
  <dcterms:modified xsi:type="dcterms:W3CDTF">2022-03-09T15:24:14Z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0x010100AC1C7C3A662D6440A0807A4EEF1554AD</vt:lpwstr>
  </property>
</Properties>
</file>