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69" r:id="rId5"/>
    <p:sldId id="27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6" userDrawn="1">
          <p15:clr>
            <a:srgbClr val="A4A3A4"/>
          </p15:clr>
        </p15:guide>
        <p15:guide id="2" pos="187" userDrawn="1">
          <p15:clr>
            <a:srgbClr val="A4A3A4"/>
          </p15:clr>
        </p15:guide>
        <p15:guide id="3" pos="411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3DDCDD7-9D13-6DB3-652B-2BE3D921AC86}" name="Gemma Young" initials="GY" userId="652694ebf482f56f" providerId="Windows Live"/>
  <p188:author id="{E47613ED-A72D-5335-E2A0-F830D55AC15B}" name="MS Director" initials="MD" userId="S::msdirector@masteryscience.onmicrosoft.com::94ded8be-1f52-4f6c-9c46-5b7405c8e43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mma Young" initials="GY" lastIdx="28" clrIdx="0">
    <p:extLst>
      <p:ext uri="{19B8F6BF-5375-455C-9EA6-DF929625EA0E}">
        <p15:presenceInfo xmlns:p15="http://schemas.microsoft.com/office/powerpoint/2012/main" userId="652694ebf482f56f" providerId="Windows Live"/>
      </p:ext>
    </p:extLst>
  </p:cmAuthor>
  <p:cmAuthor id="2" name="MS Director" initials="MD" lastIdx="12" clrIdx="1">
    <p:extLst>
      <p:ext uri="{19B8F6BF-5375-455C-9EA6-DF929625EA0E}">
        <p15:presenceInfo xmlns:p15="http://schemas.microsoft.com/office/powerpoint/2012/main" userId="S::tonysherborne@masteryscience.onmicrosoft.com::94ded8be-1f52-4f6c-9c46-5b7405c8e432" providerId="AD"/>
      </p:ext>
    </p:extLst>
  </p:cmAuthor>
  <p:cmAuthor id="3" name="MS Director" initials="MD [2]" lastIdx="20" clrIdx="2">
    <p:extLst>
      <p:ext uri="{19B8F6BF-5375-455C-9EA6-DF929625EA0E}">
        <p15:presenceInfo xmlns:p15="http://schemas.microsoft.com/office/powerpoint/2012/main" userId="S::msdirector@masteryscience.onmicrosoft.com::94ded8be-1f52-4f6c-9c46-5b7405c8e4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67D8"/>
    <a:srgbClr val="4A65D8"/>
    <a:srgbClr val="9E5DB9"/>
    <a:srgbClr val="E5E1F6"/>
    <a:srgbClr val="B68CD0"/>
    <a:srgbClr val="FBDCE7"/>
    <a:srgbClr val="FDC4D9"/>
    <a:srgbClr val="F95D95"/>
    <a:srgbClr val="FC9ABD"/>
    <a:srgbClr val="D9D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3204" y="90"/>
      </p:cViewPr>
      <p:guideLst>
        <p:guide orient="horz" pos="376"/>
        <p:guide pos="187"/>
        <p:guide pos="4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C586A-904B-45ED-BAAA-68A2E690F005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033BC-6F32-4E13-9F7C-EE28B9FB67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8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1487" y="641444"/>
            <a:ext cx="5829300" cy="491321"/>
          </a:xfrm>
        </p:spPr>
        <p:txBody>
          <a:bodyPr anchor="b">
            <a:noAutofit/>
          </a:bodyPr>
          <a:lstStyle>
            <a:lvl1pPr algn="l">
              <a:defRPr sz="3600" b="1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1488" y="1449809"/>
            <a:ext cx="5829299" cy="2391656"/>
          </a:xfrm>
        </p:spPr>
        <p:txBody>
          <a:bodyPr>
            <a:normAutofit/>
          </a:bodyPr>
          <a:lstStyle>
            <a:lvl1pPr marL="0" indent="0" algn="l">
              <a:buNone/>
              <a:defRPr sz="1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18737D9-DFEC-4DA2-8EC1-FDAC940F6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26200" y="9403997"/>
            <a:ext cx="1543050" cy="5274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5103D5-DBE5-4202-8036-570937745E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98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69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067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9428694"/>
            <a:ext cx="1543050" cy="5274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5103D5-DBE5-4202-8036-570937745E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05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237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984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36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32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627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660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7" y="514838"/>
            <a:ext cx="5915025" cy="4563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255594"/>
            <a:ext cx="5915025" cy="8056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232BD4-345F-4BC1-8670-7688C634337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6858000" cy="73344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0F8ECE8-70CF-4AD3-BD62-B8FC3E8C4657}"/>
              </a:ext>
            </a:extLst>
          </p:cNvPr>
          <p:cNvSpPr/>
          <p:nvPr userDrawn="1"/>
        </p:nvSpPr>
        <p:spPr>
          <a:xfrm>
            <a:off x="6386513" y="9315784"/>
            <a:ext cx="471487" cy="593558"/>
          </a:xfrm>
          <a:prstGeom prst="rect">
            <a:avLst/>
          </a:prstGeom>
          <a:solidFill>
            <a:srgbClr val="4B6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9712B0F-A0D1-4B68-9240-D302BBD096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86513" y="9432036"/>
            <a:ext cx="1543050" cy="5274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5103D5-DBE5-4202-8036-570937745E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299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www.climatehero.m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A17C70-8712-4049-B60E-11A21A872F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14AE21B-CE9F-463C-8428-385F5B75A8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548" y="640970"/>
            <a:ext cx="5829300" cy="491321"/>
          </a:xfrm>
        </p:spPr>
        <p:txBody>
          <a:bodyPr/>
          <a:lstStyle/>
          <a:p>
            <a:r>
              <a:rPr lang="en-GB" dirty="0"/>
              <a:t>Reduce your footprint</a:t>
            </a:r>
          </a:p>
        </p:txBody>
      </p:sp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06381F18-E51E-4521-B4AA-2217B87F43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2" t="1583" r="80352" b="76972"/>
          <a:stretch/>
        </p:blipFill>
        <p:spPr>
          <a:xfrm>
            <a:off x="3516378" y="6750612"/>
            <a:ext cx="427000" cy="445671"/>
          </a:xfrm>
          <a:prstGeom prst="rect">
            <a:avLst/>
          </a:prstGeom>
        </p:spPr>
      </p:pic>
      <p:pic>
        <p:nvPicPr>
          <p:cNvPr id="18" name="Picture 17" descr="A picture containing text, toy&#10;&#10;Description automatically generated">
            <a:extLst>
              <a:ext uri="{FF2B5EF4-FFF2-40B4-BE49-F238E27FC236}">
                <a16:creationId xmlns:a16="http://schemas.microsoft.com/office/drawing/2014/main" id="{2F69433F-59D7-4797-91E7-404307C5F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29" r="73043" b="34036"/>
          <a:stretch/>
        </p:blipFill>
        <p:spPr>
          <a:xfrm>
            <a:off x="4060206" y="3448370"/>
            <a:ext cx="1605404" cy="116338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00F28EF-86E6-4990-9625-6B9C3091820C}"/>
              </a:ext>
            </a:extLst>
          </p:cNvPr>
          <p:cNvSpPr txBox="1"/>
          <p:nvPr/>
        </p:nvSpPr>
        <p:spPr>
          <a:xfrm>
            <a:off x="192971" y="1201005"/>
            <a:ext cx="43781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/>
              <a:t>The UK has made a pledge to be carbon neutral by 2050.</a:t>
            </a:r>
          </a:p>
          <a:p>
            <a:r>
              <a:rPr lang="en-GB" sz="1200"/>
              <a:t>To make it happen, we must all play our part.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86E6D4-C41B-47DD-A2A7-BEA8FDD64011}"/>
              </a:ext>
            </a:extLst>
          </p:cNvPr>
          <p:cNvSpPr txBox="1"/>
          <p:nvPr/>
        </p:nvSpPr>
        <p:spPr>
          <a:xfrm>
            <a:off x="192971" y="1706650"/>
            <a:ext cx="65747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/>
              <a:t>What is a carbon footprint?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583815-A75D-4D37-BA64-FD7C3B8B6D65}"/>
              </a:ext>
            </a:extLst>
          </p:cNvPr>
          <p:cNvSpPr txBox="1"/>
          <p:nvPr/>
        </p:nvSpPr>
        <p:spPr>
          <a:xfrm>
            <a:off x="201269" y="5644037"/>
            <a:ext cx="665673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/>
              <a:t>1. Calculate your footprint</a:t>
            </a:r>
          </a:p>
          <a:p>
            <a:r>
              <a:rPr lang="en-GB" sz="1200"/>
              <a:t>Go to: </a:t>
            </a:r>
            <a:r>
              <a:rPr lang="en-GB" sz="1200">
                <a:hlinkClick r:id="rId4"/>
              </a:rPr>
              <a:t>www.</a:t>
            </a:r>
            <a:r>
              <a:rPr lang="en-GB" sz="1200">
                <a:effectLst/>
                <a:hlinkClick r:id="rId4"/>
              </a:rPr>
              <a:t>climatehero.me</a:t>
            </a:r>
            <a:r>
              <a:rPr lang="en-GB" sz="1200">
                <a:effectLst/>
              </a:rPr>
              <a:t>. Complete the test as a household. In the section on ’travelling habits’ estimate the trips for one person in your household.</a:t>
            </a:r>
          </a:p>
          <a:p>
            <a:endParaRPr lang="en-GB" sz="1200"/>
          </a:p>
          <a:p>
            <a:r>
              <a:rPr lang="en-GB" sz="1200"/>
              <a:t>How many tonnes of CO</a:t>
            </a:r>
            <a:r>
              <a:rPr lang="en-GB" sz="1200" baseline="-25000"/>
              <a:t>2</a:t>
            </a:r>
            <a:r>
              <a:rPr lang="en-GB" sz="1200"/>
              <a:t> do your activities emit? Are you a:</a:t>
            </a:r>
          </a:p>
          <a:p>
            <a:endParaRPr lang="en-GB" sz="1400" b="1"/>
          </a:p>
          <a:p>
            <a:r>
              <a:rPr lang="en-GB" sz="1400" b="1"/>
              <a:t> </a:t>
            </a:r>
            <a:endParaRPr lang="en-GB" sz="14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D2F371-08CE-4470-B90A-0511CC86675E}"/>
              </a:ext>
            </a:extLst>
          </p:cNvPr>
          <p:cNvSpPr txBox="1"/>
          <p:nvPr/>
        </p:nvSpPr>
        <p:spPr>
          <a:xfrm>
            <a:off x="203494" y="1962437"/>
            <a:ext cx="4139501" cy="10156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200"/>
              <a:t>Many of the activities you carry out in your life contribute to carbon dioxide (CO</a:t>
            </a:r>
            <a:r>
              <a:rPr lang="en-US" sz="1200" baseline="-25000"/>
              <a:t>2</a:t>
            </a:r>
            <a:r>
              <a:rPr lang="en-US" sz="1200"/>
              <a:t>) being produced and released into the air:</a:t>
            </a:r>
          </a:p>
          <a:p>
            <a:r>
              <a:rPr lang="en-US" sz="1200"/>
              <a:t>		</a:t>
            </a:r>
          </a:p>
          <a:p>
            <a:endParaRPr lang="en-US" sz="1200"/>
          </a:p>
          <a:p>
            <a:endParaRPr lang="en-US" sz="1200" b="1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0A7F0AF-A830-477C-8D3D-1376E4C36CC7}"/>
              </a:ext>
            </a:extLst>
          </p:cNvPr>
          <p:cNvSpPr txBox="1"/>
          <p:nvPr/>
        </p:nvSpPr>
        <p:spPr>
          <a:xfrm>
            <a:off x="615027" y="6835659"/>
            <a:ext cx="8627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/>
              <a:t>Climate Villain </a:t>
            </a:r>
          </a:p>
          <a:p>
            <a:pPr algn="ctr"/>
            <a:r>
              <a:rPr lang="en-GB" sz="1200"/>
              <a:t>(&gt;10 tons)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03A652-3874-483B-B2BA-E427E6E69FAF}"/>
              </a:ext>
            </a:extLst>
          </p:cNvPr>
          <p:cNvSpPr txBox="1"/>
          <p:nvPr/>
        </p:nvSpPr>
        <p:spPr>
          <a:xfrm>
            <a:off x="201269" y="8152176"/>
            <a:ext cx="657477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/>
              <a:t>2. What are you doing well?</a:t>
            </a:r>
            <a:endParaRPr lang="en-GB" sz="1400"/>
          </a:p>
          <a:p>
            <a:r>
              <a:rPr lang="en-GB" sz="1200"/>
              <a:t>Read through the report to find out what you are doing well. </a:t>
            </a:r>
          </a:p>
          <a:p>
            <a:endParaRPr lang="en-GB" sz="1200"/>
          </a:p>
          <a:p>
            <a:r>
              <a:rPr lang="en-GB" sz="1400" b="1"/>
              <a:t>3. What can you improve?</a:t>
            </a:r>
          </a:p>
          <a:p>
            <a:r>
              <a:rPr lang="en-GB" sz="1200"/>
              <a:t>Now you are ready to make a pledge.</a:t>
            </a:r>
          </a:p>
          <a:p>
            <a:r>
              <a:rPr lang="en-GB" sz="1200"/>
              <a:t>Read through what changes you can make. For each one, discuss if you want to make it or not.</a:t>
            </a:r>
          </a:p>
          <a:p>
            <a:r>
              <a:rPr lang="en-GB" sz="1200"/>
              <a:t>See how much you can reduce your footprint by – can you become a climate hero?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E4E2CC-E42F-4922-808D-429E389D5640}"/>
              </a:ext>
            </a:extLst>
          </p:cNvPr>
          <p:cNvSpPr txBox="1"/>
          <p:nvPr/>
        </p:nvSpPr>
        <p:spPr>
          <a:xfrm>
            <a:off x="2226964" y="6829404"/>
            <a:ext cx="11853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/>
              <a:t>Climate Consumer</a:t>
            </a:r>
          </a:p>
          <a:p>
            <a:pPr algn="ctr"/>
            <a:r>
              <a:rPr lang="en-GB" sz="1200"/>
              <a:t>(5-10 tons)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0BB4A1-3094-4738-AE16-B986EEB949F6}"/>
              </a:ext>
            </a:extLst>
          </p:cNvPr>
          <p:cNvSpPr txBox="1"/>
          <p:nvPr/>
        </p:nvSpPr>
        <p:spPr>
          <a:xfrm>
            <a:off x="3659050" y="6829404"/>
            <a:ext cx="10086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/>
              <a:t>Climate Friend</a:t>
            </a:r>
          </a:p>
          <a:p>
            <a:pPr algn="ctr"/>
            <a:r>
              <a:rPr lang="en-GB" sz="1200"/>
              <a:t>(2-5 tons)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6DDBBF9-B011-4F98-B5DF-E5E7452E8F78}"/>
              </a:ext>
            </a:extLst>
          </p:cNvPr>
          <p:cNvSpPr txBox="1"/>
          <p:nvPr/>
        </p:nvSpPr>
        <p:spPr>
          <a:xfrm>
            <a:off x="5041454" y="6835659"/>
            <a:ext cx="12509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/>
              <a:t>Climate </a:t>
            </a:r>
          </a:p>
          <a:p>
            <a:pPr algn="ctr"/>
            <a:r>
              <a:rPr lang="en-GB" sz="1200"/>
              <a:t>Hero</a:t>
            </a:r>
          </a:p>
          <a:p>
            <a:pPr algn="ctr"/>
            <a:r>
              <a:rPr lang="en-GB" sz="1200"/>
              <a:t>(&lt;2 tons)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C07B455-FFD2-4F0E-A5AF-59DCE8173492}"/>
              </a:ext>
            </a:extLst>
          </p:cNvPr>
          <p:cNvSpPr/>
          <p:nvPr/>
        </p:nvSpPr>
        <p:spPr>
          <a:xfrm>
            <a:off x="383428" y="7175348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D401266-4C9B-4281-ACE3-354DBA657628}"/>
              </a:ext>
            </a:extLst>
          </p:cNvPr>
          <p:cNvSpPr/>
          <p:nvPr/>
        </p:nvSpPr>
        <p:spPr>
          <a:xfrm>
            <a:off x="2137991" y="7167706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FAE5B0-CD28-4B7D-A2F2-90AF9EC74344}"/>
              </a:ext>
            </a:extLst>
          </p:cNvPr>
          <p:cNvSpPr txBox="1"/>
          <p:nvPr/>
        </p:nvSpPr>
        <p:spPr>
          <a:xfrm>
            <a:off x="201269" y="7632306"/>
            <a:ext cx="56562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/>
              <a:t>We release …… tons of CO</a:t>
            </a:r>
            <a:r>
              <a:rPr lang="en-GB" sz="1200" baseline="-25000"/>
              <a:t>2</a:t>
            </a:r>
            <a:r>
              <a:rPr lang="en-GB" sz="1200"/>
              <a:t>.</a:t>
            </a:r>
          </a:p>
          <a:p>
            <a:r>
              <a:rPr lang="en-GB" sz="1200"/>
              <a:t>To get our footprint to 2 tons or below, we have to reduce it by ….. tons.</a:t>
            </a:r>
          </a:p>
          <a:p>
            <a:endParaRPr lang="en-GB" sz="12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C9F82D6-FB51-4149-95BC-021E6E5F2DFA}"/>
              </a:ext>
            </a:extLst>
          </p:cNvPr>
          <p:cNvSpPr txBox="1"/>
          <p:nvPr/>
        </p:nvSpPr>
        <p:spPr>
          <a:xfrm>
            <a:off x="207050" y="4750914"/>
            <a:ext cx="63898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A carbon footprint is a way to measure the amount of CO</a:t>
            </a:r>
            <a:r>
              <a:rPr lang="en-US" sz="1200" baseline="-25000"/>
              <a:t>2  </a:t>
            </a:r>
            <a:r>
              <a:rPr lang="en-US" sz="1200"/>
              <a:t>your activities produce.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4B46F91-70D9-4FF3-8A97-21CAD51FB5C1}"/>
              </a:ext>
            </a:extLst>
          </p:cNvPr>
          <p:cNvSpPr txBox="1"/>
          <p:nvPr/>
        </p:nvSpPr>
        <p:spPr>
          <a:xfrm>
            <a:off x="191374" y="5079493"/>
            <a:ext cx="59899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You are going to use a website to calculate the carbon footprint for your household and see what you can do to reduce it.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272AC30-7279-4F55-A3AC-07BB10C02D61}"/>
              </a:ext>
            </a:extLst>
          </p:cNvPr>
          <p:cNvSpPr txBox="1"/>
          <p:nvPr/>
        </p:nvSpPr>
        <p:spPr>
          <a:xfrm>
            <a:off x="284912" y="2506753"/>
            <a:ext cx="19571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/>
              <a:t>Using electricity </a:t>
            </a:r>
          </a:p>
          <a:p>
            <a:r>
              <a:rPr lang="en-US" sz="1200"/>
              <a:t>A lot of our electricity comes from power stations, which release CO</a:t>
            </a:r>
            <a:r>
              <a:rPr lang="en-US" sz="1200" baseline="-25000"/>
              <a:t>2</a:t>
            </a:r>
            <a:r>
              <a:rPr lang="en-US" sz="1200"/>
              <a:t>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3DE8C5D-6CF3-44A1-8BFC-45C8C973662E}"/>
              </a:ext>
            </a:extLst>
          </p:cNvPr>
          <p:cNvSpPr txBox="1"/>
          <p:nvPr/>
        </p:nvSpPr>
        <p:spPr>
          <a:xfrm>
            <a:off x="2547990" y="2545455"/>
            <a:ext cx="15122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/>
              <a:t>Transport</a:t>
            </a:r>
            <a:r>
              <a:rPr lang="en-US" sz="1200"/>
              <a:t> </a:t>
            </a:r>
          </a:p>
          <a:p>
            <a:r>
              <a:rPr lang="en-US" sz="1200"/>
              <a:t>Vehicles burn fuel and release CO</a:t>
            </a:r>
            <a:r>
              <a:rPr lang="en-US" sz="1200" baseline="-25000"/>
              <a:t>2</a:t>
            </a:r>
            <a:r>
              <a:rPr lang="en-US" sz="1200"/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88BB683-6503-4462-9F84-918326985535}"/>
              </a:ext>
            </a:extLst>
          </p:cNvPr>
          <p:cNvSpPr txBox="1"/>
          <p:nvPr/>
        </p:nvSpPr>
        <p:spPr>
          <a:xfrm>
            <a:off x="4421146" y="2545455"/>
            <a:ext cx="19870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/>
              <a:t>Waste</a:t>
            </a:r>
          </a:p>
          <a:p>
            <a:r>
              <a:rPr lang="en-US" sz="1200"/>
              <a:t>The rubbish you throw away is burnt or put into a landfill. Both release CO</a:t>
            </a:r>
            <a:r>
              <a:rPr lang="en-US" sz="1200" baseline="-25000"/>
              <a:t>2</a:t>
            </a:r>
            <a:r>
              <a:rPr lang="en-US" sz="1200"/>
              <a:t>.</a:t>
            </a:r>
          </a:p>
        </p:txBody>
      </p:sp>
      <p:pic>
        <p:nvPicPr>
          <p:cNvPr id="36" name="Picture 35" descr="A picture containing icon&#10;&#10;Description automatically generated">
            <a:extLst>
              <a:ext uri="{FF2B5EF4-FFF2-40B4-BE49-F238E27FC236}">
                <a16:creationId xmlns:a16="http://schemas.microsoft.com/office/drawing/2014/main" id="{D69A9EB5-0E04-4E59-848B-5FD9AA6A25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61" t="77888" r="12928" b="3459"/>
          <a:stretch/>
        </p:blipFill>
        <p:spPr>
          <a:xfrm>
            <a:off x="4971448" y="6757952"/>
            <a:ext cx="453380" cy="38764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5C85784-27B1-4E0F-BB90-0B6AF54442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8" t="3867" r="86918" b="78421"/>
          <a:stretch/>
        </p:blipFill>
        <p:spPr>
          <a:xfrm>
            <a:off x="334007" y="6790751"/>
            <a:ext cx="372671" cy="368073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9838EE39-342B-4FDB-AE63-0957AFD398D9}"/>
              </a:ext>
            </a:extLst>
          </p:cNvPr>
          <p:cNvSpPr/>
          <p:nvPr/>
        </p:nvSpPr>
        <p:spPr>
          <a:xfrm>
            <a:off x="5072138" y="7168470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FCAD59D-EF62-4E8A-A9FC-F519129EC564}"/>
              </a:ext>
            </a:extLst>
          </p:cNvPr>
          <p:cNvSpPr/>
          <p:nvPr/>
        </p:nvSpPr>
        <p:spPr>
          <a:xfrm>
            <a:off x="3585779" y="7168470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820D94F4-69DB-42CF-94D3-BBE4465F17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889" b="78421"/>
          <a:stretch/>
        </p:blipFill>
        <p:spPr>
          <a:xfrm>
            <a:off x="1989656" y="6697971"/>
            <a:ext cx="487683" cy="448454"/>
          </a:xfrm>
          <a:prstGeom prst="rect">
            <a:avLst/>
          </a:prstGeom>
        </p:spPr>
      </p:pic>
      <p:pic>
        <p:nvPicPr>
          <p:cNvPr id="41" name="Picture 40" descr="Diagram&#10;&#10;Description automatically generated">
            <a:extLst>
              <a:ext uri="{FF2B5EF4-FFF2-40B4-BE49-F238E27FC236}">
                <a16:creationId xmlns:a16="http://schemas.microsoft.com/office/drawing/2014/main" id="{1852BE29-77CC-4B1E-9D31-0A3BDE485B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0"/>
          <a:stretch/>
        </p:blipFill>
        <p:spPr>
          <a:xfrm>
            <a:off x="4237973" y="1291604"/>
            <a:ext cx="2170570" cy="1290097"/>
          </a:xfrm>
          <a:prstGeom prst="rect">
            <a:avLst/>
          </a:prstGeom>
        </p:spPr>
      </p:pic>
      <p:pic>
        <p:nvPicPr>
          <p:cNvPr id="42" name="Picture 41" descr="A picture containing text, toy&#10;&#10;Description automatically generated">
            <a:extLst>
              <a:ext uri="{FF2B5EF4-FFF2-40B4-BE49-F238E27FC236}">
                <a16:creationId xmlns:a16="http://schemas.microsoft.com/office/drawing/2014/main" id="{6851A16C-C0F8-4ADD-9304-5381E19A1F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21" t="18027" b="62594"/>
          <a:stretch/>
        </p:blipFill>
        <p:spPr>
          <a:xfrm>
            <a:off x="390069" y="3429532"/>
            <a:ext cx="1482266" cy="1145423"/>
          </a:xfrm>
          <a:prstGeom prst="rect">
            <a:avLst/>
          </a:prstGeom>
        </p:spPr>
      </p:pic>
      <p:pic>
        <p:nvPicPr>
          <p:cNvPr id="43" name="Picture 42" descr="A picture containing text, toy&#10;&#10;Description automatically generated">
            <a:extLst>
              <a:ext uri="{FF2B5EF4-FFF2-40B4-BE49-F238E27FC236}">
                <a16:creationId xmlns:a16="http://schemas.microsoft.com/office/drawing/2014/main" id="{19ABE58C-B3E6-4DF1-A0A8-D938624AF3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9" t="47773" r="50374" b="33745"/>
          <a:stretch/>
        </p:blipFill>
        <p:spPr>
          <a:xfrm>
            <a:off x="2412618" y="3488898"/>
            <a:ext cx="1425161" cy="111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4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AE82C-69B0-4871-8A03-64A8FF30E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886" y="640089"/>
            <a:ext cx="5829300" cy="491321"/>
          </a:xfrm>
        </p:spPr>
        <p:txBody>
          <a:bodyPr/>
          <a:lstStyle/>
          <a:p>
            <a:r>
              <a:rPr lang="en-GB" dirty="0"/>
              <a:t>Our pledge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9E0A18-85F0-41B0-B0E8-B9336421AA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28A8FD74-ADEE-4D54-BCC7-7F41708338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3"/>
          <a:stretch/>
        </p:blipFill>
        <p:spPr>
          <a:xfrm>
            <a:off x="4207687" y="596900"/>
            <a:ext cx="2389424" cy="12900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ED7EB1-CEE4-4AD1-B12D-B6A8E98DA3A6}"/>
              </a:ext>
            </a:extLst>
          </p:cNvPr>
          <p:cNvSpPr txBox="1"/>
          <p:nvPr/>
        </p:nvSpPr>
        <p:spPr>
          <a:xfrm>
            <a:off x="263062" y="885937"/>
            <a:ext cx="6574777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400" b="1"/>
          </a:p>
          <a:p>
            <a:endParaRPr lang="en-GB" sz="1400"/>
          </a:p>
          <a:p>
            <a:r>
              <a:rPr lang="en-GB" sz="1200"/>
              <a:t>Our starting carbon footprint is ….. tons.</a:t>
            </a:r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  <a:p>
            <a:endParaRPr lang="en-GB" sz="1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44B413-6034-42A8-8E4A-03089ADC2734}"/>
              </a:ext>
            </a:extLst>
          </p:cNvPr>
          <p:cNvSpPr txBox="1"/>
          <p:nvPr/>
        </p:nvSpPr>
        <p:spPr>
          <a:xfrm>
            <a:off x="226629" y="7900970"/>
            <a:ext cx="657477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/>
              <a:t>By making these changes, the amount of CO</a:t>
            </a:r>
            <a:r>
              <a:rPr lang="en-GB" sz="1200" baseline="-25000"/>
              <a:t>2</a:t>
            </a:r>
            <a:r>
              <a:rPr lang="en-GB" sz="1200"/>
              <a:t> we will save is ….. tons., making us a climate consumer/friend/hero.</a:t>
            </a:r>
          </a:p>
          <a:p>
            <a:endParaRPr lang="en-GB" sz="1200"/>
          </a:p>
          <a:p>
            <a:r>
              <a:rPr lang="en-GB" sz="1200"/>
              <a:t>We, the ……………………………….. household, promise to make these changes to reduce our footprint.</a:t>
            </a:r>
          </a:p>
          <a:p>
            <a:r>
              <a:rPr lang="en-GB" sz="1200"/>
              <a:t>They will help the UK become carbon neutral by 2050, and protect the planet from climate change.</a:t>
            </a:r>
          </a:p>
          <a:p>
            <a:endParaRPr lang="en-GB" sz="1200"/>
          </a:p>
          <a:p>
            <a:r>
              <a:rPr lang="en-GB" sz="1200"/>
              <a:t>Signed:</a:t>
            </a:r>
          </a:p>
          <a:p>
            <a:endParaRPr lang="en-GB" sz="1200"/>
          </a:p>
          <a:p>
            <a:r>
              <a:rPr lang="en-GB" sz="1200"/>
              <a:t>Date: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7288BA-5861-4571-B391-B3D0E1BF7F26}"/>
              </a:ext>
            </a:extLst>
          </p:cNvPr>
          <p:cNvSpPr/>
          <p:nvPr/>
        </p:nvSpPr>
        <p:spPr>
          <a:xfrm>
            <a:off x="314465" y="1617257"/>
            <a:ext cx="6212795" cy="12409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C1C343-7D63-4D0C-9904-D8A12566EEA9}"/>
              </a:ext>
            </a:extLst>
          </p:cNvPr>
          <p:cNvCxnSpPr>
            <a:cxnSpLocks/>
          </p:cNvCxnSpPr>
          <p:nvPr/>
        </p:nvCxnSpPr>
        <p:spPr>
          <a:xfrm flipH="1">
            <a:off x="3411677" y="1617257"/>
            <a:ext cx="0" cy="62048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1035B33-48F2-4F04-8D53-CA86E9FA62A8}"/>
              </a:ext>
            </a:extLst>
          </p:cNvPr>
          <p:cNvSpPr txBox="1"/>
          <p:nvPr/>
        </p:nvSpPr>
        <p:spPr>
          <a:xfrm>
            <a:off x="3415886" y="1640345"/>
            <a:ext cx="34355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/>
              <a:t>Change 2:</a:t>
            </a:r>
          </a:p>
          <a:p>
            <a:endParaRPr lang="en-GB" sz="1200"/>
          </a:p>
          <a:p>
            <a:endParaRPr lang="en-GB" sz="1200"/>
          </a:p>
          <a:p>
            <a:r>
              <a:rPr lang="en-GB" sz="1200"/>
              <a:t>It will save …. tons</a:t>
            </a:r>
          </a:p>
          <a:p>
            <a:endParaRPr lang="en-GB" sz="1200"/>
          </a:p>
          <a:p>
            <a:r>
              <a:rPr lang="en-GB" sz="1200"/>
              <a:t>Yes – we’ll do this	           No thanks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B91591-AE22-448A-A3F9-87E7528586AC}"/>
              </a:ext>
            </a:extLst>
          </p:cNvPr>
          <p:cNvSpPr/>
          <p:nvPr/>
        </p:nvSpPr>
        <p:spPr>
          <a:xfrm>
            <a:off x="4704342" y="2545889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3CD3CAC-69F3-48FF-A7E6-2192F2BD57CB}"/>
              </a:ext>
            </a:extLst>
          </p:cNvPr>
          <p:cNvSpPr/>
          <p:nvPr/>
        </p:nvSpPr>
        <p:spPr>
          <a:xfrm>
            <a:off x="5955021" y="2558318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8F5C7B-BA52-4C2F-AEE5-0F9209052A3C}"/>
              </a:ext>
            </a:extLst>
          </p:cNvPr>
          <p:cNvSpPr/>
          <p:nvPr/>
        </p:nvSpPr>
        <p:spPr>
          <a:xfrm>
            <a:off x="1560319" y="2525259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CE0FD9-B68E-4550-8C9F-93CC6F72C41F}"/>
              </a:ext>
            </a:extLst>
          </p:cNvPr>
          <p:cNvSpPr/>
          <p:nvPr/>
        </p:nvSpPr>
        <p:spPr>
          <a:xfrm>
            <a:off x="2857809" y="2544448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2B759D-0F97-46A1-A8BE-B0012DEAC909}"/>
              </a:ext>
            </a:extLst>
          </p:cNvPr>
          <p:cNvSpPr txBox="1"/>
          <p:nvPr/>
        </p:nvSpPr>
        <p:spPr>
          <a:xfrm>
            <a:off x="296095" y="1632380"/>
            <a:ext cx="28983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/>
              <a:t>Change 1:</a:t>
            </a:r>
          </a:p>
          <a:p>
            <a:endParaRPr lang="en-GB" sz="1200"/>
          </a:p>
          <a:p>
            <a:endParaRPr lang="en-GB" sz="1200"/>
          </a:p>
          <a:p>
            <a:r>
              <a:rPr lang="en-GB" sz="1200"/>
              <a:t>It will save …. tons</a:t>
            </a:r>
          </a:p>
          <a:p>
            <a:endParaRPr lang="en-GB" sz="1200"/>
          </a:p>
          <a:p>
            <a:r>
              <a:rPr lang="en-GB" sz="1200"/>
              <a:t>Yes – we’ll do this	           No thanks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04918CD-ED9F-4CA4-A751-6ECEC41D90A1}"/>
              </a:ext>
            </a:extLst>
          </p:cNvPr>
          <p:cNvSpPr/>
          <p:nvPr/>
        </p:nvSpPr>
        <p:spPr>
          <a:xfrm>
            <a:off x="310256" y="2858228"/>
            <a:ext cx="6212795" cy="12409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ACE910-E484-419F-9C4F-21A8B8456F33}"/>
              </a:ext>
            </a:extLst>
          </p:cNvPr>
          <p:cNvSpPr txBox="1"/>
          <p:nvPr/>
        </p:nvSpPr>
        <p:spPr>
          <a:xfrm>
            <a:off x="3411677" y="2881316"/>
            <a:ext cx="34355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/>
              <a:t>Change 4:</a:t>
            </a:r>
          </a:p>
          <a:p>
            <a:endParaRPr lang="en-GB" sz="1200"/>
          </a:p>
          <a:p>
            <a:endParaRPr lang="en-GB" sz="1200"/>
          </a:p>
          <a:p>
            <a:r>
              <a:rPr lang="en-GB" sz="1200"/>
              <a:t>It will save …. tons</a:t>
            </a:r>
          </a:p>
          <a:p>
            <a:endParaRPr lang="en-GB" sz="1200"/>
          </a:p>
          <a:p>
            <a:r>
              <a:rPr lang="en-GB" sz="1200"/>
              <a:t>Yes – we’ll do this	           No thanks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3A32913-938A-4D91-8FC9-AFB5D8F7146D}"/>
              </a:ext>
            </a:extLst>
          </p:cNvPr>
          <p:cNvSpPr/>
          <p:nvPr/>
        </p:nvSpPr>
        <p:spPr>
          <a:xfrm>
            <a:off x="4700133" y="3786860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9255F1D-ED45-429C-8CEC-201B0711AA66}"/>
              </a:ext>
            </a:extLst>
          </p:cNvPr>
          <p:cNvSpPr/>
          <p:nvPr/>
        </p:nvSpPr>
        <p:spPr>
          <a:xfrm>
            <a:off x="5950812" y="3799289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3F0641-D4F0-4131-941A-ADB0FEC773F5}"/>
              </a:ext>
            </a:extLst>
          </p:cNvPr>
          <p:cNvSpPr/>
          <p:nvPr/>
        </p:nvSpPr>
        <p:spPr>
          <a:xfrm>
            <a:off x="1556110" y="3766230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357C40-580A-43C3-8781-A252BCF2F0A5}"/>
              </a:ext>
            </a:extLst>
          </p:cNvPr>
          <p:cNvSpPr/>
          <p:nvPr/>
        </p:nvSpPr>
        <p:spPr>
          <a:xfrm>
            <a:off x="2853600" y="3785419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188A46-2621-42A8-9598-5F0107388FF0}"/>
              </a:ext>
            </a:extLst>
          </p:cNvPr>
          <p:cNvSpPr txBox="1"/>
          <p:nvPr/>
        </p:nvSpPr>
        <p:spPr>
          <a:xfrm>
            <a:off x="291886" y="2873351"/>
            <a:ext cx="28983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/>
              <a:t>Change 3:</a:t>
            </a:r>
          </a:p>
          <a:p>
            <a:endParaRPr lang="en-GB" sz="1200"/>
          </a:p>
          <a:p>
            <a:endParaRPr lang="en-GB" sz="1200"/>
          </a:p>
          <a:p>
            <a:r>
              <a:rPr lang="en-GB" sz="1200"/>
              <a:t>It will save …. tons</a:t>
            </a:r>
          </a:p>
          <a:p>
            <a:endParaRPr lang="en-GB" sz="1200"/>
          </a:p>
          <a:p>
            <a:r>
              <a:rPr lang="en-GB" sz="1200"/>
              <a:t>Yes – we’ll do this	           No thanks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3A862C3-B1CC-44BA-BCF7-8DC9847CEA9D}"/>
              </a:ext>
            </a:extLst>
          </p:cNvPr>
          <p:cNvSpPr/>
          <p:nvPr/>
        </p:nvSpPr>
        <p:spPr>
          <a:xfrm>
            <a:off x="321049" y="4099199"/>
            <a:ext cx="6212795" cy="12409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3FC4FEB-BAF5-400A-8D62-02687E558FDA}"/>
              </a:ext>
            </a:extLst>
          </p:cNvPr>
          <p:cNvSpPr txBox="1"/>
          <p:nvPr/>
        </p:nvSpPr>
        <p:spPr>
          <a:xfrm>
            <a:off x="3422470" y="4122287"/>
            <a:ext cx="34355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/>
              <a:t>Change 6:</a:t>
            </a:r>
          </a:p>
          <a:p>
            <a:endParaRPr lang="en-GB" sz="1200"/>
          </a:p>
          <a:p>
            <a:endParaRPr lang="en-GB" sz="1200"/>
          </a:p>
          <a:p>
            <a:r>
              <a:rPr lang="en-GB" sz="1200"/>
              <a:t>It will save …. tons</a:t>
            </a:r>
          </a:p>
          <a:p>
            <a:endParaRPr lang="en-GB" sz="1200"/>
          </a:p>
          <a:p>
            <a:r>
              <a:rPr lang="en-GB" sz="1200"/>
              <a:t>Yes – we’ll do this	           No thanks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86E28C-97F1-4C2F-836A-9C0F09CB3955}"/>
              </a:ext>
            </a:extLst>
          </p:cNvPr>
          <p:cNvSpPr/>
          <p:nvPr/>
        </p:nvSpPr>
        <p:spPr>
          <a:xfrm>
            <a:off x="4710926" y="5027831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B69A279-88D4-4212-AF97-EC677DBF3F61}"/>
              </a:ext>
            </a:extLst>
          </p:cNvPr>
          <p:cNvSpPr/>
          <p:nvPr/>
        </p:nvSpPr>
        <p:spPr>
          <a:xfrm>
            <a:off x="5961605" y="5040260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AC818B4-8FF1-4401-B1D6-F4548640A349}"/>
              </a:ext>
            </a:extLst>
          </p:cNvPr>
          <p:cNvSpPr/>
          <p:nvPr/>
        </p:nvSpPr>
        <p:spPr>
          <a:xfrm>
            <a:off x="1566903" y="5007201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AD96EB-BF90-48E3-871B-1EC18386D0BD}"/>
              </a:ext>
            </a:extLst>
          </p:cNvPr>
          <p:cNvSpPr/>
          <p:nvPr/>
        </p:nvSpPr>
        <p:spPr>
          <a:xfrm>
            <a:off x="2864393" y="5026390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CB00CD-8FEB-4BDA-B063-928EA10D8028}"/>
              </a:ext>
            </a:extLst>
          </p:cNvPr>
          <p:cNvSpPr txBox="1"/>
          <p:nvPr/>
        </p:nvSpPr>
        <p:spPr>
          <a:xfrm>
            <a:off x="302679" y="4114322"/>
            <a:ext cx="28983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/>
              <a:t>Change 5:</a:t>
            </a:r>
          </a:p>
          <a:p>
            <a:endParaRPr lang="en-GB" sz="1200"/>
          </a:p>
          <a:p>
            <a:endParaRPr lang="en-GB" sz="1200"/>
          </a:p>
          <a:p>
            <a:r>
              <a:rPr lang="en-GB" sz="1200"/>
              <a:t>It will save …. tons</a:t>
            </a:r>
          </a:p>
          <a:p>
            <a:endParaRPr lang="en-GB" sz="1200"/>
          </a:p>
          <a:p>
            <a:r>
              <a:rPr lang="en-GB" sz="1200"/>
              <a:t>Yes – we’ll do this	           No thanks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A2EE058-C00B-407D-85E6-A3DFCAED1895}"/>
              </a:ext>
            </a:extLst>
          </p:cNvPr>
          <p:cNvSpPr/>
          <p:nvPr/>
        </p:nvSpPr>
        <p:spPr>
          <a:xfrm>
            <a:off x="316840" y="5340170"/>
            <a:ext cx="6212795" cy="12409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CBEDADE-AA16-4F67-ADA4-ADA75B671130}"/>
              </a:ext>
            </a:extLst>
          </p:cNvPr>
          <p:cNvSpPr txBox="1"/>
          <p:nvPr/>
        </p:nvSpPr>
        <p:spPr>
          <a:xfrm>
            <a:off x="3418261" y="5363258"/>
            <a:ext cx="34355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/>
              <a:t>Change 8:</a:t>
            </a:r>
          </a:p>
          <a:p>
            <a:endParaRPr lang="en-GB" sz="1200"/>
          </a:p>
          <a:p>
            <a:endParaRPr lang="en-GB" sz="1200"/>
          </a:p>
          <a:p>
            <a:r>
              <a:rPr lang="en-GB" sz="1200"/>
              <a:t>It will save …. tons</a:t>
            </a:r>
          </a:p>
          <a:p>
            <a:endParaRPr lang="en-GB" sz="1200"/>
          </a:p>
          <a:p>
            <a:r>
              <a:rPr lang="en-GB" sz="1200"/>
              <a:t>Yes – we’ll do this	           No thanks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C12084A-B239-43B5-9626-F53FC3A176A3}"/>
              </a:ext>
            </a:extLst>
          </p:cNvPr>
          <p:cNvSpPr/>
          <p:nvPr/>
        </p:nvSpPr>
        <p:spPr>
          <a:xfrm>
            <a:off x="4706717" y="6268802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F426631-EE03-497A-AE7D-5F5D304DC446}"/>
              </a:ext>
            </a:extLst>
          </p:cNvPr>
          <p:cNvSpPr/>
          <p:nvPr/>
        </p:nvSpPr>
        <p:spPr>
          <a:xfrm>
            <a:off x="5957396" y="6281231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3496EB9-5BDF-427F-8B37-B48FF1B55098}"/>
              </a:ext>
            </a:extLst>
          </p:cNvPr>
          <p:cNvSpPr/>
          <p:nvPr/>
        </p:nvSpPr>
        <p:spPr>
          <a:xfrm>
            <a:off x="1562694" y="6248172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59552AB-AB5E-4B53-847F-501EA95B18B2}"/>
              </a:ext>
            </a:extLst>
          </p:cNvPr>
          <p:cNvSpPr/>
          <p:nvPr/>
        </p:nvSpPr>
        <p:spPr>
          <a:xfrm>
            <a:off x="2860184" y="6267361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565DC3D-B3A3-40FF-96E7-429C7B914253}"/>
              </a:ext>
            </a:extLst>
          </p:cNvPr>
          <p:cNvSpPr txBox="1"/>
          <p:nvPr/>
        </p:nvSpPr>
        <p:spPr>
          <a:xfrm>
            <a:off x="298470" y="5355293"/>
            <a:ext cx="28983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/>
              <a:t>Change 7:</a:t>
            </a:r>
          </a:p>
          <a:p>
            <a:endParaRPr lang="en-GB" sz="1200"/>
          </a:p>
          <a:p>
            <a:endParaRPr lang="en-GB" sz="1200"/>
          </a:p>
          <a:p>
            <a:r>
              <a:rPr lang="en-GB" sz="1200"/>
              <a:t>It will save …. tons</a:t>
            </a:r>
          </a:p>
          <a:p>
            <a:endParaRPr lang="en-GB" sz="1200"/>
          </a:p>
          <a:p>
            <a:r>
              <a:rPr lang="en-GB" sz="1200"/>
              <a:t>Yes – we’ll do this	           No thanks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8B780C3-A047-4D9B-9229-1D03C9304FBE}"/>
              </a:ext>
            </a:extLst>
          </p:cNvPr>
          <p:cNvSpPr/>
          <p:nvPr/>
        </p:nvSpPr>
        <p:spPr>
          <a:xfrm>
            <a:off x="312340" y="6582190"/>
            <a:ext cx="6212795" cy="12409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277C0D-1194-48DA-963B-B9CFE20FBAD8}"/>
              </a:ext>
            </a:extLst>
          </p:cNvPr>
          <p:cNvSpPr txBox="1"/>
          <p:nvPr/>
        </p:nvSpPr>
        <p:spPr>
          <a:xfrm>
            <a:off x="3413761" y="6605278"/>
            <a:ext cx="34355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/>
              <a:t>Change 10:</a:t>
            </a:r>
          </a:p>
          <a:p>
            <a:endParaRPr lang="en-GB" sz="1200"/>
          </a:p>
          <a:p>
            <a:endParaRPr lang="en-GB" sz="1200"/>
          </a:p>
          <a:p>
            <a:r>
              <a:rPr lang="en-GB" sz="1200"/>
              <a:t>It will save …. tons</a:t>
            </a:r>
          </a:p>
          <a:p>
            <a:endParaRPr lang="en-GB" sz="1200"/>
          </a:p>
          <a:p>
            <a:r>
              <a:rPr lang="en-GB" sz="1200"/>
              <a:t>Yes – we’ll do this	           No thanks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31A2AD0-9013-4569-B28D-1109ED751FB7}"/>
              </a:ext>
            </a:extLst>
          </p:cNvPr>
          <p:cNvSpPr/>
          <p:nvPr/>
        </p:nvSpPr>
        <p:spPr>
          <a:xfrm>
            <a:off x="4702217" y="7510822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4DED7F9-4A0A-4890-A4E5-F24629133245}"/>
              </a:ext>
            </a:extLst>
          </p:cNvPr>
          <p:cNvSpPr/>
          <p:nvPr/>
        </p:nvSpPr>
        <p:spPr>
          <a:xfrm>
            <a:off x="5952896" y="7523251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403F03F-9AFD-454C-9B8C-A002308FF52D}"/>
              </a:ext>
            </a:extLst>
          </p:cNvPr>
          <p:cNvSpPr/>
          <p:nvPr/>
        </p:nvSpPr>
        <p:spPr>
          <a:xfrm>
            <a:off x="1558194" y="7490192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D888564-8688-47E7-AF6C-B29C15198EB1}"/>
              </a:ext>
            </a:extLst>
          </p:cNvPr>
          <p:cNvSpPr/>
          <p:nvPr/>
        </p:nvSpPr>
        <p:spPr>
          <a:xfrm>
            <a:off x="2855684" y="7509381"/>
            <a:ext cx="252000" cy="25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5E5BE-477F-47A4-B350-DB6EFDF1EEE2}"/>
              </a:ext>
            </a:extLst>
          </p:cNvPr>
          <p:cNvSpPr txBox="1"/>
          <p:nvPr/>
        </p:nvSpPr>
        <p:spPr>
          <a:xfrm>
            <a:off x="293970" y="6597313"/>
            <a:ext cx="28983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/>
              <a:t>Change 9:</a:t>
            </a:r>
          </a:p>
          <a:p>
            <a:endParaRPr lang="en-GB" sz="1200"/>
          </a:p>
          <a:p>
            <a:endParaRPr lang="en-GB" sz="1200"/>
          </a:p>
          <a:p>
            <a:r>
              <a:rPr lang="en-GB" sz="1200"/>
              <a:t>It will save …. tons</a:t>
            </a:r>
          </a:p>
          <a:p>
            <a:endParaRPr lang="en-GB" sz="1200"/>
          </a:p>
          <a:p>
            <a:r>
              <a:rPr lang="en-GB" sz="1200"/>
              <a:t>Yes – we’ll do this	           No thanks</a:t>
            </a:r>
          </a:p>
        </p:txBody>
      </p:sp>
    </p:spTree>
    <p:extLst>
      <p:ext uri="{BB962C8B-B14F-4D97-AF65-F5344CB8AC3E}">
        <p14:creationId xmlns:p14="http://schemas.microsoft.com/office/powerpoint/2010/main" val="3802347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1C7C3A662D6440A0807A4EEF1554AD" ma:contentTypeVersion="5" ma:contentTypeDescription="Create a new document." ma:contentTypeScope="" ma:versionID="a543a0f634eaae59748c410d47d96dcc">
  <xsd:schema xmlns:xsd="http://www.w3.org/2001/XMLSchema" xmlns:xs="http://www.w3.org/2001/XMLSchema" xmlns:p="http://schemas.microsoft.com/office/2006/metadata/properties" xmlns:ns2="f394e9b0-6f8b-40d8-8976-8489f5e4e9bb" targetNamespace="http://schemas.microsoft.com/office/2006/metadata/properties" ma:root="true" ma:fieldsID="6f76fc9f12ec2a13a4b058f1bf6c2845" ns2:_="">
    <xsd:import namespace="f394e9b0-6f8b-40d8-8976-8489f5e4e9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94e9b0-6f8b-40d8-8976-8489f5e4e9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FC3EF8-D294-477D-841F-A6BD78CBE391}">
  <ds:schemaRefs>
    <ds:schemaRef ds:uri="http://schemas.microsoft.com/office/2006/documentManagement/types"/>
    <ds:schemaRef ds:uri="http://schemas.openxmlformats.org/package/2006/metadata/core-properties"/>
    <ds:schemaRef ds:uri="f394e9b0-6f8b-40d8-8976-8489f5e4e9bb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BBD9069-3A42-4527-9192-7799472741EA}">
  <ds:schemaRefs>
    <ds:schemaRef ds:uri="f394e9b0-6f8b-40d8-8976-8489f5e4e9b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2770203-5002-47FD-924B-8F7C340329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792</TotalTime>
  <Words>570</Words>
  <Application>Microsoft Office PowerPoint</Application>
  <PresentationFormat>A4 Paper (210x297 mm)</PresentationFormat>
  <Paragraphs>133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Reduce your footprint</vt:lpstr>
      <vt:lpstr>Our pledge</vt:lpstr>
    </vt:vector>
  </TitlesOfParts>
  <Manager>CONNECT []</Manager>
  <Company>Funded by the European Union no.872814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 [05 HOME Carbon neutral CARE]</dc:title>
  <dc:subject>Open schooling curriculum materials</dc:subject>
  <dc:creator>CONNECT [Gemma Young &amp; Tony Sherborne, Mastery Science]</dc:creator>
  <cp:keywords>inclusive, open schooling, engaging, future-oriented science</cp:keywords>
  <dc:description>CONNECT:_x000d_
Communication Leader: LOBA - Candela Bravo_x000d_
Scientific Coordinator: OU - Ale Okada_x000d_
Project Coordinator: EXUS - George Kolionis</dc:description>
  <cp:lastModifiedBy>Gemma Young</cp:lastModifiedBy>
  <cp:revision>18</cp:revision>
  <dcterms:created xsi:type="dcterms:W3CDTF">2020-11-09T15:08:50Z</dcterms:created>
  <dcterms:modified xsi:type="dcterms:W3CDTF">2022-01-31T14:35:20Z</dcterms:modified>
  <cp:category>Open schooling, curriculum materials, CCBYSA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0x010100AC1C7C3A662D6440A0807A4EEF1554AD</vt:lpwstr>
  </property>
</Properties>
</file>