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72" r:id="rId3"/>
    <p:sldMasterId id="2147483676" r:id="rId4"/>
    <p:sldMasterId id="2147483679" r:id="rId5"/>
    <p:sldMasterId id="2147483692" r:id="rId6"/>
  </p:sldMasterIdLst>
  <p:notesMasterIdLst>
    <p:notesMasterId r:id="rId66"/>
  </p:notesMasterIdLst>
  <p:sldIdLst>
    <p:sldId id="257" r:id="rId7"/>
    <p:sldId id="256" r:id="rId8"/>
    <p:sldId id="3084" r:id="rId9"/>
    <p:sldId id="259" r:id="rId10"/>
    <p:sldId id="260" r:id="rId11"/>
    <p:sldId id="261" r:id="rId12"/>
    <p:sldId id="3117" r:id="rId13"/>
    <p:sldId id="264" r:id="rId14"/>
    <p:sldId id="3085" r:id="rId15"/>
    <p:sldId id="436" r:id="rId16"/>
    <p:sldId id="3086" r:id="rId17"/>
    <p:sldId id="290" r:id="rId18"/>
    <p:sldId id="271" r:id="rId19"/>
    <p:sldId id="3087" r:id="rId20"/>
    <p:sldId id="269" r:id="rId21"/>
    <p:sldId id="270" r:id="rId22"/>
    <p:sldId id="3092" r:id="rId23"/>
    <p:sldId id="3088" r:id="rId24"/>
    <p:sldId id="3089" r:id="rId25"/>
    <p:sldId id="3082" r:id="rId26"/>
    <p:sldId id="284" r:id="rId27"/>
    <p:sldId id="278" r:id="rId28"/>
    <p:sldId id="3091" r:id="rId29"/>
    <p:sldId id="3090" r:id="rId30"/>
    <p:sldId id="3118" r:id="rId31"/>
    <p:sldId id="3093" r:id="rId32"/>
    <p:sldId id="3094" r:id="rId33"/>
    <p:sldId id="3095" r:id="rId34"/>
    <p:sldId id="3107" r:id="rId35"/>
    <p:sldId id="3122" r:id="rId36"/>
    <p:sldId id="265" r:id="rId37"/>
    <p:sldId id="262" r:id="rId38"/>
    <p:sldId id="263" r:id="rId39"/>
    <p:sldId id="3123" r:id="rId40"/>
    <p:sldId id="266" r:id="rId41"/>
    <p:sldId id="267" r:id="rId42"/>
    <p:sldId id="3124" r:id="rId43"/>
    <p:sldId id="274" r:id="rId44"/>
    <p:sldId id="3125" r:id="rId45"/>
    <p:sldId id="272" r:id="rId46"/>
    <p:sldId id="3126" r:id="rId47"/>
    <p:sldId id="273" r:id="rId48"/>
    <p:sldId id="268" r:id="rId49"/>
    <p:sldId id="293" r:id="rId50"/>
    <p:sldId id="3097" r:id="rId51"/>
    <p:sldId id="452" r:id="rId52"/>
    <p:sldId id="3098" r:id="rId53"/>
    <p:sldId id="3099" r:id="rId54"/>
    <p:sldId id="3121" r:id="rId55"/>
    <p:sldId id="3101" r:id="rId56"/>
    <p:sldId id="462" r:id="rId57"/>
    <p:sldId id="3119" r:id="rId58"/>
    <p:sldId id="457" r:id="rId59"/>
    <p:sldId id="3120" r:id="rId60"/>
    <p:sldId id="3102" r:id="rId61"/>
    <p:sldId id="3104" r:id="rId62"/>
    <p:sldId id="3103" r:id="rId63"/>
    <p:sldId id="3106" r:id="rId64"/>
    <p:sldId id="3105" r:id="rId65"/>
  </p:sldIdLst>
  <p:sldSz cx="12192000" cy="6858000"/>
  <p:notesSz cx="6858000" cy="9144000"/>
  <p:embeddedFontLst>
    <p:embeddedFont>
      <p:font typeface="Calibri" panose="020F0502020204030204" pitchFamily="34" charset="0"/>
      <p:regular r:id="rId67"/>
      <p:bold r:id="rId68"/>
      <p:italic r:id="rId69"/>
      <p:boldItalic r:id="rId70"/>
    </p:embeddedFont>
    <p:embeddedFont>
      <p:font typeface="Poppins" pitchFamily="2" charset="77"/>
      <p:regular r:id="rId71"/>
      <p:bold r:id="rId72"/>
      <p:italic r:id="rId73"/>
      <p:boldItalic r:id="rId74"/>
    </p:embeddedFont>
    <p:embeddedFont>
      <p:font typeface="Poppins SemiBold" pitchFamily="2" charset="77"/>
      <p:regular r:id="rId75"/>
      <p:bold r:id="rId76"/>
      <p:italic r:id="rId77"/>
      <p:boldItalic r:id="rId7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9" roundtripDataSignature="AMtx7mjGnFPAvizbKVb0J7fNUeIagLFzY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1" d="100"/>
          <a:sy n="81" d="100"/>
        </p:scale>
        <p:origin x="725" y="4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slide" Target="slides/slide57.xml"/><Relationship Id="rId68" Type="http://schemas.openxmlformats.org/officeDocument/2006/relationships/font" Target="fonts/font2.fntdata"/><Relationship Id="rId16" Type="http://schemas.openxmlformats.org/officeDocument/2006/relationships/slide" Target="slides/slide10.xml"/><Relationship Id="rId11" Type="http://schemas.openxmlformats.org/officeDocument/2006/relationships/slide" Target="slides/slide5.xml"/><Relationship Id="rId32" Type="http://schemas.openxmlformats.org/officeDocument/2006/relationships/slide" Target="slides/slide26.xml"/><Relationship Id="rId37" Type="http://schemas.openxmlformats.org/officeDocument/2006/relationships/slide" Target="slides/slide31.xml"/><Relationship Id="rId53" Type="http://schemas.openxmlformats.org/officeDocument/2006/relationships/slide" Target="slides/slide47.xml"/><Relationship Id="rId58" Type="http://schemas.openxmlformats.org/officeDocument/2006/relationships/slide" Target="slides/slide52.xml"/><Relationship Id="rId74" Type="http://schemas.openxmlformats.org/officeDocument/2006/relationships/font" Target="fonts/font8.fntdata"/><Relationship Id="rId79" Type="http://customschemas.google.com/relationships/presentationmetadata" Target="metadata"/><Relationship Id="rId5" Type="http://schemas.openxmlformats.org/officeDocument/2006/relationships/slideMaster" Target="slideMasters/slideMaster5.xml"/><Relationship Id="rId61" Type="http://schemas.openxmlformats.org/officeDocument/2006/relationships/slide" Target="slides/slide55.xml"/><Relationship Id="rId82" Type="http://schemas.openxmlformats.org/officeDocument/2006/relationships/theme" Target="theme/theme1.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font" Target="fonts/font6.fntdata"/><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font" Target="fonts/font1.fntdata"/><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 Id="rId76" Type="http://schemas.openxmlformats.org/officeDocument/2006/relationships/font" Target="fonts/font10.fntdata"/><Relationship Id="rId7" Type="http://schemas.openxmlformats.org/officeDocument/2006/relationships/slide" Target="slides/slide1.xml"/><Relationship Id="rId71" Type="http://schemas.openxmlformats.org/officeDocument/2006/relationships/font" Target="fonts/font5.fntdata"/><Relationship Id="rId2" Type="http://schemas.openxmlformats.org/officeDocument/2006/relationships/slideMaster" Target="slideMasters/slideMaster2.xml"/><Relationship Id="rId29" Type="http://schemas.openxmlformats.org/officeDocument/2006/relationships/slide" Target="slides/slide23.xml"/><Relationship Id="rId24" Type="http://schemas.openxmlformats.org/officeDocument/2006/relationships/slide" Target="slides/slide18.xml"/><Relationship Id="rId40" Type="http://schemas.openxmlformats.org/officeDocument/2006/relationships/slide" Target="slides/slide34.xml"/><Relationship Id="rId45" Type="http://schemas.openxmlformats.org/officeDocument/2006/relationships/slide" Target="slides/slide39.xml"/><Relationship Id="rId66"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ata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diagrams/_rels/drawing1.xml.rels><?xml version="1.0" encoding="UTF-8" standalone="yes"?>
<Relationships xmlns="http://schemas.openxmlformats.org/package/2006/relationships"><Relationship Id="rId8" Type="http://schemas.openxmlformats.org/officeDocument/2006/relationships/image" Target="../media/image39.svg"/><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image" Target="../media/image33.svg"/><Relationship Id="rId1" Type="http://schemas.openxmlformats.org/officeDocument/2006/relationships/image" Target="../media/image32.png"/><Relationship Id="rId6" Type="http://schemas.openxmlformats.org/officeDocument/2006/relationships/image" Target="../media/image37.svg"/><Relationship Id="rId5" Type="http://schemas.openxmlformats.org/officeDocument/2006/relationships/image" Target="../media/image36.png"/><Relationship Id="rId4" Type="http://schemas.openxmlformats.org/officeDocument/2006/relationships/image" Target="../media/image35.svg"/></Relationships>
</file>

<file path=ppt/diagrams/_rels/drawing2.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image" Target="../media/image42.svg"/><Relationship Id="rId1" Type="http://schemas.openxmlformats.org/officeDocument/2006/relationships/image" Target="../media/image41.png"/><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5688BA-4FCB-4869-A43C-84B2690EBCAA}" type="doc">
      <dgm:prSet loTypeId="urn:microsoft.com/office/officeart/2018/2/layout/IconCircleList" loCatId="icon" qsTypeId="urn:microsoft.com/office/officeart/2005/8/quickstyle/simple1" qsCatId="simple" csTypeId="urn:microsoft.com/office/officeart/2005/8/colors/colorful2" csCatId="colorful" phldr="1"/>
      <dgm:spPr/>
      <dgm:t>
        <a:bodyPr/>
        <a:lstStyle/>
        <a:p>
          <a:endParaRPr lang="en-US"/>
        </a:p>
      </dgm:t>
    </dgm:pt>
    <dgm:pt modelId="{D40320BB-4FCC-4BEA-8341-98236C16A175}">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to stay healthy?</a:t>
          </a:r>
          <a:endParaRPr lang="en-US" sz="1600" dirty="0">
            <a:latin typeface="Poppins" panose="020B0604020202020204" pitchFamily="34" charset="0"/>
            <a:cs typeface="Poppins" panose="020B0604020202020204" pitchFamily="34" charset="0"/>
          </a:endParaRPr>
        </a:p>
      </dgm:t>
    </dgm:pt>
    <dgm:pt modelId="{FDBC771A-8092-4A63-B527-9F5569A706AF}" type="parTrans" cxnId="{35368787-78D7-43BA-A1B8-3504DB19FD53}">
      <dgm:prSet/>
      <dgm:spPr/>
      <dgm:t>
        <a:bodyPr/>
        <a:lstStyle/>
        <a:p>
          <a:endParaRPr lang="en-US" sz="1600">
            <a:latin typeface="Poppins" panose="020B0604020202020204" pitchFamily="34" charset="0"/>
            <a:cs typeface="Poppins" panose="020B0604020202020204" pitchFamily="34" charset="0"/>
          </a:endParaRPr>
        </a:p>
      </dgm:t>
    </dgm:pt>
    <dgm:pt modelId="{AB2BA724-07EE-4EF8-BA69-960725D8A2D3}" type="sibTrans" cxnId="{35368787-78D7-43BA-A1B8-3504DB19FD53}">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C1EC47B1-78C4-4249-B2BB-E1E54B746F7C}">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keep active?</a:t>
          </a:r>
          <a:endParaRPr lang="en-US" sz="1600" dirty="0">
            <a:latin typeface="Poppins" panose="020B0604020202020204" pitchFamily="34" charset="0"/>
            <a:cs typeface="Poppins" panose="020B0604020202020204" pitchFamily="34" charset="0"/>
          </a:endParaRPr>
        </a:p>
      </dgm:t>
    </dgm:pt>
    <dgm:pt modelId="{30088215-D17C-4DAA-8944-1B9C96A9F19F}" type="parTrans" cxnId="{86CDF374-F99D-4D2A-A41B-1D7B30201CA2}">
      <dgm:prSet/>
      <dgm:spPr/>
      <dgm:t>
        <a:bodyPr/>
        <a:lstStyle/>
        <a:p>
          <a:endParaRPr lang="en-US" sz="1600">
            <a:latin typeface="Poppins" panose="020B0604020202020204" pitchFamily="34" charset="0"/>
            <a:cs typeface="Poppins" panose="020B0604020202020204" pitchFamily="34" charset="0"/>
          </a:endParaRPr>
        </a:p>
      </dgm:t>
    </dgm:pt>
    <dgm:pt modelId="{C9A505F2-8018-4598-B7E6-E32D34AF0501}" type="sibTrans" cxnId="{86CDF374-F99D-4D2A-A41B-1D7B30201CA2}">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05F0ADAD-58B3-4050-B596-86D8B3D84869}">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keep my mind in shape …. so that I can enjoy a good quality life for longer? </a:t>
          </a:r>
          <a:endParaRPr lang="en-US" sz="1600" dirty="0">
            <a:latin typeface="Poppins" panose="020B0604020202020204" pitchFamily="34" charset="0"/>
            <a:cs typeface="Poppins" panose="020B0604020202020204" pitchFamily="34" charset="0"/>
          </a:endParaRPr>
        </a:p>
      </dgm:t>
    </dgm:pt>
    <dgm:pt modelId="{DE500012-CC06-4CA6-8D2C-281EBB5441C8}" type="parTrans" cxnId="{0C32A243-81A9-482A-AA73-ABCC7E4CA2BE}">
      <dgm:prSet/>
      <dgm:spPr/>
      <dgm:t>
        <a:bodyPr/>
        <a:lstStyle/>
        <a:p>
          <a:endParaRPr lang="en-US" sz="1600">
            <a:latin typeface="Poppins" panose="020B0604020202020204" pitchFamily="34" charset="0"/>
            <a:cs typeface="Poppins" panose="020B0604020202020204" pitchFamily="34" charset="0"/>
          </a:endParaRPr>
        </a:p>
      </dgm:t>
    </dgm:pt>
    <dgm:pt modelId="{64884E79-68E6-49E8-9C5F-954DFA46CC71}" type="sibTrans" cxnId="{0C32A243-81A9-482A-AA73-ABCC7E4CA2BE}">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DE7487C6-9810-40DC-BE8B-1A19EB715A72}">
      <dgm:prSet custT="1"/>
      <dgm:spPr/>
      <dgm:t>
        <a:bodyPr/>
        <a:lstStyle/>
        <a:p>
          <a:pPr>
            <a:lnSpc>
              <a:spcPct val="100000"/>
            </a:lnSpc>
          </a:pPr>
          <a:r>
            <a:rPr lang="en-GB" sz="1600" b="1" dirty="0">
              <a:latin typeface="Poppins" panose="020B0604020202020204" pitchFamily="34" charset="0"/>
              <a:cs typeface="Poppins" panose="020B0604020202020204" pitchFamily="34" charset="0"/>
            </a:rPr>
            <a:t>Ageing not optional but the way we age depends on everyday decisions we make about our health.</a:t>
          </a:r>
          <a:endParaRPr lang="en-US" sz="1600" b="1" dirty="0">
            <a:latin typeface="Poppins" panose="020B0604020202020204" pitchFamily="34" charset="0"/>
            <a:cs typeface="Poppins" panose="020B0604020202020204" pitchFamily="34" charset="0"/>
          </a:endParaRPr>
        </a:p>
      </dgm:t>
    </dgm:pt>
    <dgm:pt modelId="{2EBC8E9C-DDFD-417D-A0A0-05E24976E66A}" type="parTrans" cxnId="{6B3927BC-E658-4A5D-816B-92F1B7B69400}">
      <dgm:prSet/>
      <dgm:spPr/>
      <dgm:t>
        <a:bodyPr/>
        <a:lstStyle/>
        <a:p>
          <a:endParaRPr lang="en-US" sz="1600">
            <a:latin typeface="Poppins" panose="020B0604020202020204" pitchFamily="34" charset="0"/>
            <a:cs typeface="Poppins" panose="020B0604020202020204" pitchFamily="34" charset="0"/>
          </a:endParaRPr>
        </a:p>
      </dgm:t>
    </dgm:pt>
    <dgm:pt modelId="{251284A9-A584-49A8-8E32-5B8727766B1B}" type="sibTrans" cxnId="{6B3927BC-E658-4A5D-816B-92F1B7B69400}">
      <dgm:prSet/>
      <dgm:spPr/>
      <dgm:t>
        <a:bodyPr/>
        <a:lstStyle/>
        <a:p>
          <a:endParaRPr lang="en-US" sz="1600">
            <a:latin typeface="Poppins" panose="020B0604020202020204" pitchFamily="34" charset="0"/>
            <a:cs typeface="Poppins" panose="020B0604020202020204" pitchFamily="34" charset="0"/>
          </a:endParaRPr>
        </a:p>
      </dgm:t>
    </dgm:pt>
    <dgm:pt modelId="{C69E690B-6BD7-44D3-872F-82A580D7CD5D}" type="pres">
      <dgm:prSet presAssocID="{505688BA-4FCB-4869-A43C-84B2690EBCAA}" presName="root" presStyleCnt="0">
        <dgm:presLayoutVars>
          <dgm:dir/>
          <dgm:resizeHandles val="exact"/>
        </dgm:presLayoutVars>
      </dgm:prSet>
      <dgm:spPr/>
    </dgm:pt>
    <dgm:pt modelId="{B3D9718E-8F9D-43A8-B6D0-372477AFB174}" type="pres">
      <dgm:prSet presAssocID="{505688BA-4FCB-4869-A43C-84B2690EBCAA}" presName="container" presStyleCnt="0">
        <dgm:presLayoutVars>
          <dgm:dir/>
          <dgm:resizeHandles val="exact"/>
        </dgm:presLayoutVars>
      </dgm:prSet>
      <dgm:spPr/>
    </dgm:pt>
    <dgm:pt modelId="{EA8B4AE3-093F-434D-A6F9-510608C9D9FA}" type="pres">
      <dgm:prSet presAssocID="{D40320BB-4FCC-4BEA-8341-98236C16A175}" presName="compNode" presStyleCnt="0"/>
      <dgm:spPr/>
    </dgm:pt>
    <dgm:pt modelId="{5DBE3D63-2D0C-4557-A326-DA911B183D41}" type="pres">
      <dgm:prSet presAssocID="{D40320BB-4FCC-4BEA-8341-98236C16A175}" presName="iconBgRect" presStyleLbl="bgShp" presStyleIdx="0" presStyleCnt="4"/>
      <dgm:spPr/>
    </dgm:pt>
    <dgm:pt modelId="{2CD6F16A-B0B4-4B14-A037-F7FCDDFD62B4}" type="pres">
      <dgm:prSet presAssocID="{D40320BB-4FCC-4BEA-8341-98236C16A17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Apple"/>
        </a:ext>
      </dgm:extLst>
    </dgm:pt>
    <dgm:pt modelId="{8A16EA0A-624E-4975-8B89-CBC57DD62FFF}" type="pres">
      <dgm:prSet presAssocID="{D40320BB-4FCC-4BEA-8341-98236C16A175}" presName="spaceRect" presStyleCnt="0"/>
      <dgm:spPr/>
    </dgm:pt>
    <dgm:pt modelId="{EDE92B8A-863A-4C87-B00A-5E14F749E61C}" type="pres">
      <dgm:prSet presAssocID="{D40320BB-4FCC-4BEA-8341-98236C16A175}" presName="textRect" presStyleLbl="revTx" presStyleIdx="0" presStyleCnt="4">
        <dgm:presLayoutVars>
          <dgm:chMax val="1"/>
          <dgm:chPref val="1"/>
        </dgm:presLayoutVars>
      </dgm:prSet>
      <dgm:spPr/>
    </dgm:pt>
    <dgm:pt modelId="{280F1B51-562F-4722-A024-DCA12D002DD2}" type="pres">
      <dgm:prSet presAssocID="{AB2BA724-07EE-4EF8-BA69-960725D8A2D3}" presName="sibTrans" presStyleLbl="sibTrans2D1" presStyleIdx="0" presStyleCnt="0"/>
      <dgm:spPr/>
    </dgm:pt>
    <dgm:pt modelId="{EA6EF47E-FEB2-435F-94B9-DD65FAF6E691}" type="pres">
      <dgm:prSet presAssocID="{C1EC47B1-78C4-4249-B2BB-E1E54B746F7C}" presName="compNode" presStyleCnt="0"/>
      <dgm:spPr/>
    </dgm:pt>
    <dgm:pt modelId="{62304718-061E-4F74-B194-8E0851DDCC4E}" type="pres">
      <dgm:prSet presAssocID="{C1EC47B1-78C4-4249-B2BB-E1E54B746F7C}" presName="iconBgRect" presStyleLbl="bgShp" presStyleIdx="1" presStyleCnt="4"/>
      <dgm:spPr/>
    </dgm:pt>
    <dgm:pt modelId="{FFE6AE14-AE54-4961-BFBE-9D38D9589BB9}" type="pres">
      <dgm:prSet presAssocID="{C1EC47B1-78C4-4249-B2BB-E1E54B746F7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Run"/>
        </a:ext>
      </dgm:extLst>
    </dgm:pt>
    <dgm:pt modelId="{1C474E02-01B9-440C-AFC2-36754041DD56}" type="pres">
      <dgm:prSet presAssocID="{C1EC47B1-78C4-4249-B2BB-E1E54B746F7C}" presName="spaceRect" presStyleCnt="0"/>
      <dgm:spPr/>
    </dgm:pt>
    <dgm:pt modelId="{5EECCEA2-4422-4879-94F1-27535A31705A}" type="pres">
      <dgm:prSet presAssocID="{C1EC47B1-78C4-4249-B2BB-E1E54B746F7C}" presName="textRect" presStyleLbl="revTx" presStyleIdx="1" presStyleCnt="4">
        <dgm:presLayoutVars>
          <dgm:chMax val="1"/>
          <dgm:chPref val="1"/>
        </dgm:presLayoutVars>
      </dgm:prSet>
      <dgm:spPr/>
    </dgm:pt>
    <dgm:pt modelId="{E9E655B5-518F-47B3-B7A8-782B2348F85A}" type="pres">
      <dgm:prSet presAssocID="{C9A505F2-8018-4598-B7E6-E32D34AF0501}" presName="sibTrans" presStyleLbl="sibTrans2D1" presStyleIdx="0" presStyleCnt="0"/>
      <dgm:spPr/>
    </dgm:pt>
    <dgm:pt modelId="{CA76A7C8-E820-493D-B258-111B7B479C99}" type="pres">
      <dgm:prSet presAssocID="{05F0ADAD-58B3-4050-B596-86D8B3D84869}" presName="compNode" presStyleCnt="0"/>
      <dgm:spPr/>
    </dgm:pt>
    <dgm:pt modelId="{ECE1D989-7DDA-43F8-8B8C-3FC0E8A4C06C}" type="pres">
      <dgm:prSet presAssocID="{05F0ADAD-58B3-4050-B596-86D8B3D84869}" presName="iconBgRect" presStyleLbl="bgShp" presStyleIdx="2" presStyleCnt="4"/>
      <dgm:spPr/>
    </dgm:pt>
    <dgm:pt modelId="{717F11E6-BA2B-4BA4-8E98-2E04F3E83CFA}" type="pres">
      <dgm:prSet presAssocID="{05F0ADAD-58B3-4050-B596-86D8B3D8486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Light Bulb and Gear"/>
        </a:ext>
      </dgm:extLst>
    </dgm:pt>
    <dgm:pt modelId="{0B067A90-B39F-423A-97E0-CB24B54E7EF1}" type="pres">
      <dgm:prSet presAssocID="{05F0ADAD-58B3-4050-B596-86D8B3D84869}" presName="spaceRect" presStyleCnt="0"/>
      <dgm:spPr/>
    </dgm:pt>
    <dgm:pt modelId="{81B91FCD-2248-4D9A-BEE9-65EA09494A28}" type="pres">
      <dgm:prSet presAssocID="{05F0ADAD-58B3-4050-B596-86D8B3D84869}" presName="textRect" presStyleLbl="revTx" presStyleIdx="2" presStyleCnt="4">
        <dgm:presLayoutVars>
          <dgm:chMax val="1"/>
          <dgm:chPref val="1"/>
        </dgm:presLayoutVars>
      </dgm:prSet>
      <dgm:spPr/>
    </dgm:pt>
    <dgm:pt modelId="{345F2C3D-0C8E-42B6-B7AD-06B6FBAD5A32}" type="pres">
      <dgm:prSet presAssocID="{64884E79-68E6-49E8-9C5F-954DFA46CC71}" presName="sibTrans" presStyleLbl="sibTrans2D1" presStyleIdx="0" presStyleCnt="0"/>
      <dgm:spPr/>
    </dgm:pt>
    <dgm:pt modelId="{79125DD0-BF75-4C01-99CE-E505F85AD5A3}" type="pres">
      <dgm:prSet presAssocID="{DE7487C6-9810-40DC-BE8B-1A19EB715A72}" presName="compNode" presStyleCnt="0"/>
      <dgm:spPr/>
    </dgm:pt>
    <dgm:pt modelId="{FB6862A5-136D-47F2-9F62-5B56C1C8DF10}" type="pres">
      <dgm:prSet presAssocID="{DE7487C6-9810-40DC-BE8B-1A19EB715A72}" presName="iconBgRect" presStyleLbl="bgShp" presStyleIdx="3" presStyleCnt="4"/>
      <dgm:spPr/>
    </dgm:pt>
    <dgm:pt modelId="{8718D205-9A08-46AD-9B9A-32D085F0D5D6}" type="pres">
      <dgm:prSet presAssocID="{DE7487C6-9810-40DC-BE8B-1A19EB715A7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Person with Cane"/>
        </a:ext>
      </dgm:extLst>
    </dgm:pt>
    <dgm:pt modelId="{28AC505A-5BE7-4198-845C-4128ADEBCE8B}" type="pres">
      <dgm:prSet presAssocID="{DE7487C6-9810-40DC-BE8B-1A19EB715A72}" presName="spaceRect" presStyleCnt="0"/>
      <dgm:spPr/>
    </dgm:pt>
    <dgm:pt modelId="{82C75988-4178-4E04-B2B0-3EF3C780600B}" type="pres">
      <dgm:prSet presAssocID="{DE7487C6-9810-40DC-BE8B-1A19EB715A72}" presName="textRect" presStyleLbl="revTx" presStyleIdx="3" presStyleCnt="4" custLinFactNeighborX="1617" custLinFactNeighborY="60262">
        <dgm:presLayoutVars>
          <dgm:chMax val="1"/>
          <dgm:chPref val="1"/>
        </dgm:presLayoutVars>
      </dgm:prSet>
      <dgm:spPr/>
    </dgm:pt>
  </dgm:ptLst>
  <dgm:cxnLst>
    <dgm:cxn modelId="{552B2603-1472-4EDD-A9E6-A07BAE7C90C5}" type="presOf" srcId="{C1EC47B1-78C4-4249-B2BB-E1E54B746F7C}" destId="{5EECCEA2-4422-4879-94F1-27535A31705A}" srcOrd="0" destOrd="0" presId="urn:microsoft.com/office/officeart/2018/2/layout/IconCircleList"/>
    <dgm:cxn modelId="{DEBC7B24-B9A1-4A8C-BFF5-C22D95F6099F}" type="presOf" srcId="{05F0ADAD-58B3-4050-B596-86D8B3D84869}" destId="{81B91FCD-2248-4D9A-BEE9-65EA09494A28}" srcOrd="0" destOrd="0" presId="urn:microsoft.com/office/officeart/2018/2/layout/IconCircleList"/>
    <dgm:cxn modelId="{E7B40132-4E8D-4972-A493-01D9AAC17E44}" type="presOf" srcId="{D40320BB-4FCC-4BEA-8341-98236C16A175}" destId="{EDE92B8A-863A-4C87-B00A-5E14F749E61C}" srcOrd="0" destOrd="0" presId="urn:microsoft.com/office/officeart/2018/2/layout/IconCircleList"/>
    <dgm:cxn modelId="{0C32A243-81A9-482A-AA73-ABCC7E4CA2BE}" srcId="{505688BA-4FCB-4869-A43C-84B2690EBCAA}" destId="{05F0ADAD-58B3-4050-B596-86D8B3D84869}" srcOrd="2" destOrd="0" parTransId="{DE500012-CC06-4CA6-8D2C-281EBB5441C8}" sibTransId="{64884E79-68E6-49E8-9C5F-954DFA46CC71}"/>
    <dgm:cxn modelId="{86CDF374-F99D-4D2A-A41B-1D7B30201CA2}" srcId="{505688BA-4FCB-4869-A43C-84B2690EBCAA}" destId="{C1EC47B1-78C4-4249-B2BB-E1E54B746F7C}" srcOrd="1" destOrd="0" parTransId="{30088215-D17C-4DAA-8944-1B9C96A9F19F}" sibTransId="{C9A505F2-8018-4598-B7E6-E32D34AF0501}"/>
    <dgm:cxn modelId="{D68D6D80-9B3B-43C2-92A2-9D5071F47328}" type="presOf" srcId="{64884E79-68E6-49E8-9C5F-954DFA46CC71}" destId="{345F2C3D-0C8E-42B6-B7AD-06B6FBAD5A32}" srcOrd="0" destOrd="0" presId="urn:microsoft.com/office/officeart/2018/2/layout/IconCircleList"/>
    <dgm:cxn modelId="{0D9CBE86-32D4-48CE-BCD6-3ED22A5D5C99}" type="presOf" srcId="{AB2BA724-07EE-4EF8-BA69-960725D8A2D3}" destId="{280F1B51-562F-4722-A024-DCA12D002DD2}" srcOrd="0" destOrd="0" presId="urn:microsoft.com/office/officeart/2018/2/layout/IconCircleList"/>
    <dgm:cxn modelId="{35368787-78D7-43BA-A1B8-3504DB19FD53}" srcId="{505688BA-4FCB-4869-A43C-84B2690EBCAA}" destId="{D40320BB-4FCC-4BEA-8341-98236C16A175}" srcOrd="0" destOrd="0" parTransId="{FDBC771A-8092-4A63-B527-9F5569A706AF}" sibTransId="{AB2BA724-07EE-4EF8-BA69-960725D8A2D3}"/>
    <dgm:cxn modelId="{B7EBEEBB-0064-482A-AA34-58566F3F7054}" type="presOf" srcId="{DE7487C6-9810-40DC-BE8B-1A19EB715A72}" destId="{82C75988-4178-4E04-B2B0-3EF3C780600B}" srcOrd="0" destOrd="0" presId="urn:microsoft.com/office/officeart/2018/2/layout/IconCircleList"/>
    <dgm:cxn modelId="{6B3927BC-E658-4A5D-816B-92F1B7B69400}" srcId="{505688BA-4FCB-4869-A43C-84B2690EBCAA}" destId="{DE7487C6-9810-40DC-BE8B-1A19EB715A72}" srcOrd="3" destOrd="0" parTransId="{2EBC8E9C-DDFD-417D-A0A0-05E24976E66A}" sibTransId="{251284A9-A584-49A8-8E32-5B8727766B1B}"/>
    <dgm:cxn modelId="{119F6AC2-B4AD-4FB7-8B41-DFEA20C77047}" type="presOf" srcId="{505688BA-4FCB-4869-A43C-84B2690EBCAA}" destId="{C69E690B-6BD7-44D3-872F-82A580D7CD5D}" srcOrd="0" destOrd="0" presId="urn:microsoft.com/office/officeart/2018/2/layout/IconCircleList"/>
    <dgm:cxn modelId="{F0C265C3-90AE-4E63-B3CD-18E0EAF42353}" type="presOf" srcId="{C9A505F2-8018-4598-B7E6-E32D34AF0501}" destId="{E9E655B5-518F-47B3-B7A8-782B2348F85A}" srcOrd="0" destOrd="0" presId="urn:microsoft.com/office/officeart/2018/2/layout/IconCircleList"/>
    <dgm:cxn modelId="{4A8FF11D-0E46-4A4B-85FE-33E8E48BA195}" type="presParOf" srcId="{C69E690B-6BD7-44D3-872F-82A580D7CD5D}" destId="{B3D9718E-8F9D-43A8-B6D0-372477AFB174}" srcOrd="0" destOrd="0" presId="urn:microsoft.com/office/officeart/2018/2/layout/IconCircleList"/>
    <dgm:cxn modelId="{DD246558-22E7-496F-B673-5CBD6E0E9D7F}" type="presParOf" srcId="{B3D9718E-8F9D-43A8-B6D0-372477AFB174}" destId="{EA8B4AE3-093F-434D-A6F9-510608C9D9FA}" srcOrd="0" destOrd="0" presId="urn:microsoft.com/office/officeart/2018/2/layout/IconCircleList"/>
    <dgm:cxn modelId="{3A2700FB-226A-4006-BDB3-4749E37684E4}" type="presParOf" srcId="{EA8B4AE3-093F-434D-A6F9-510608C9D9FA}" destId="{5DBE3D63-2D0C-4557-A326-DA911B183D41}" srcOrd="0" destOrd="0" presId="urn:microsoft.com/office/officeart/2018/2/layout/IconCircleList"/>
    <dgm:cxn modelId="{849E26F9-B579-4C0D-9ACE-5ADBC8CC0EDC}" type="presParOf" srcId="{EA8B4AE3-093F-434D-A6F9-510608C9D9FA}" destId="{2CD6F16A-B0B4-4B14-A037-F7FCDDFD62B4}" srcOrd="1" destOrd="0" presId="urn:microsoft.com/office/officeart/2018/2/layout/IconCircleList"/>
    <dgm:cxn modelId="{04F7BD80-6421-4F3B-B8FE-77E3236E34E6}" type="presParOf" srcId="{EA8B4AE3-093F-434D-A6F9-510608C9D9FA}" destId="{8A16EA0A-624E-4975-8B89-CBC57DD62FFF}" srcOrd="2" destOrd="0" presId="urn:microsoft.com/office/officeart/2018/2/layout/IconCircleList"/>
    <dgm:cxn modelId="{10EB71D7-CD68-42E0-A93F-3077791F10D1}" type="presParOf" srcId="{EA8B4AE3-093F-434D-A6F9-510608C9D9FA}" destId="{EDE92B8A-863A-4C87-B00A-5E14F749E61C}" srcOrd="3" destOrd="0" presId="urn:microsoft.com/office/officeart/2018/2/layout/IconCircleList"/>
    <dgm:cxn modelId="{4312AC3D-7C70-4F75-89AC-35F307F22E9D}" type="presParOf" srcId="{B3D9718E-8F9D-43A8-B6D0-372477AFB174}" destId="{280F1B51-562F-4722-A024-DCA12D002DD2}" srcOrd="1" destOrd="0" presId="urn:microsoft.com/office/officeart/2018/2/layout/IconCircleList"/>
    <dgm:cxn modelId="{BEF786A8-82D5-4221-95A5-551A38ED6892}" type="presParOf" srcId="{B3D9718E-8F9D-43A8-B6D0-372477AFB174}" destId="{EA6EF47E-FEB2-435F-94B9-DD65FAF6E691}" srcOrd="2" destOrd="0" presId="urn:microsoft.com/office/officeart/2018/2/layout/IconCircleList"/>
    <dgm:cxn modelId="{E2939A55-D5E8-453F-9443-D3C21E11EA78}" type="presParOf" srcId="{EA6EF47E-FEB2-435F-94B9-DD65FAF6E691}" destId="{62304718-061E-4F74-B194-8E0851DDCC4E}" srcOrd="0" destOrd="0" presId="urn:microsoft.com/office/officeart/2018/2/layout/IconCircleList"/>
    <dgm:cxn modelId="{F9E4E41E-C5C8-4C2B-A3D5-3AF2A92EA37E}" type="presParOf" srcId="{EA6EF47E-FEB2-435F-94B9-DD65FAF6E691}" destId="{FFE6AE14-AE54-4961-BFBE-9D38D9589BB9}" srcOrd="1" destOrd="0" presId="urn:microsoft.com/office/officeart/2018/2/layout/IconCircleList"/>
    <dgm:cxn modelId="{26AECF1D-460E-4311-8C16-B86CBBE4BA0F}" type="presParOf" srcId="{EA6EF47E-FEB2-435F-94B9-DD65FAF6E691}" destId="{1C474E02-01B9-440C-AFC2-36754041DD56}" srcOrd="2" destOrd="0" presId="urn:microsoft.com/office/officeart/2018/2/layout/IconCircleList"/>
    <dgm:cxn modelId="{A5E551A5-010C-4766-B8AB-F56ECF984D09}" type="presParOf" srcId="{EA6EF47E-FEB2-435F-94B9-DD65FAF6E691}" destId="{5EECCEA2-4422-4879-94F1-27535A31705A}" srcOrd="3" destOrd="0" presId="urn:microsoft.com/office/officeart/2018/2/layout/IconCircleList"/>
    <dgm:cxn modelId="{398B25DE-3A74-4558-A2D8-61229397A47F}" type="presParOf" srcId="{B3D9718E-8F9D-43A8-B6D0-372477AFB174}" destId="{E9E655B5-518F-47B3-B7A8-782B2348F85A}" srcOrd="3" destOrd="0" presId="urn:microsoft.com/office/officeart/2018/2/layout/IconCircleList"/>
    <dgm:cxn modelId="{51FF4724-3BA0-4BD1-8F3E-19F5162BCB14}" type="presParOf" srcId="{B3D9718E-8F9D-43A8-B6D0-372477AFB174}" destId="{CA76A7C8-E820-493D-B258-111B7B479C99}" srcOrd="4" destOrd="0" presId="urn:microsoft.com/office/officeart/2018/2/layout/IconCircleList"/>
    <dgm:cxn modelId="{C52471C8-9564-467D-86FC-8924E586A5E0}" type="presParOf" srcId="{CA76A7C8-E820-493D-B258-111B7B479C99}" destId="{ECE1D989-7DDA-43F8-8B8C-3FC0E8A4C06C}" srcOrd="0" destOrd="0" presId="urn:microsoft.com/office/officeart/2018/2/layout/IconCircleList"/>
    <dgm:cxn modelId="{914E432D-2F5A-4C12-88AC-3F49FBE7B02B}" type="presParOf" srcId="{CA76A7C8-E820-493D-B258-111B7B479C99}" destId="{717F11E6-BA2B-4BA4-8E98-2E04F3E83CFA}" srcOrd="1" destOrd="0" presId="urn:microsoft.com/office/officeart/2018/2/layout/IconCircleList"/>
    <dgm:cxn modelId="{E03C5FAE-92ED-4862-9F16-0E49B2AF09B1}" type="presParOf" srcId="{CA76A7C8-E820-493D-B258-111B7B479C99}" destId="{0B067A90-B39F-423A-97E0-CB24B54E7EF1}" srcOrd="2" destOrd="0" presId="urn:microsoft.com/office/officeart/2018/2/layout/IconCircleList"/>
    <dgm:cxn modelId="{B1B16D6D-7542-4BE6-8601-46F230EB649A}" type="presParOf" srcId="{CA76A7C8-E820-493D-B258-111B7B479C99}" destId="{81B91FCD-2248-4D9A-BEE9-65EA09494A28}" srcOrd="3" destOrd="0" presId="urn:microsoft.com/office/officeart/2018/2/layout/IconCircleList"/>
    <dgm:cxn modelId="{8F22F5D4-AAC8-4B1B-A779-1C84E3D598D6}" type="presParOf" srcId="{B3D9718E-8F9D-43A8-B6D0-372477AFB174}" destId="{345F2C3D-0C8E-42B6-B7AD-06B6FBAD5A32}" srcOrd="5" destOrd="0" presId="urn:microsoft.com/office/officeart/2018/2/layout/IconCircleList"/>
    <dgm:cxn modelId="{DCF17B52-537B-4EA4-BD38-A8DF4771261D}" type="presParOf" srcId="{B3D9718E-8F9D-43A8-B6D0-372477AFB174}" destId="{79125DD0-BF75-4C01-99CE-E505F85AD5A3}" srcOrd="6" destOrd="0" presId="urn:microsoft.com/office/officeart/2018/2/layout/IconCircleList"/>
    <dgm:cxn modelId="{5971F013-8335-4960-B733-070BD88AB8D8}" type="presParOf" srcId="{79125DD0-BF75-4C01-99CE-E505F85AD5A3}" destId="{FB6862A5-136D-47F2-9F62-5B56C1C8DF10}" srcOrd="0" destOrd="0" presId="urn:microsoft.com/office/officeart/2018/2/layout/IconCircleList"/>
    <dgm:cxn modelId="{F0CBF734-1EEE-432C-B340-63C804262ED0}" type="presParOf" srcId="{79125DD0-BF75-4C01-99CE-E505F85AD5A3}" destId="{8718D205-9A08-46AD-9B9A-32D085F0D5D6}" srcOrd="1" destOrd="0" presId="urn:microsoft.com/office/officeart/2018/2/layout/IconCircleList"/>
    <dgm:cxn modelId="{4C2C069E-E1EC-4FF4-8C11-64EC1B35DB4F}" type="presParOf" srcId="{79125DD0-BF75-4C01-99CE-E505F85AD5A3}" destId="{28AC505A-5BE7-4198-845C-4128ADEBCE8B}" srcOrd="2" destOrd="0" presId="urn:microsoft.com/office/officeart/2018/2/layout/IconCircleList"/>
    <dgm:cxn modelId="{D9851DA4-CAA4-4534-9618-82D98AC3F716}" type="presParOf" srcId="{79125DD0-BF75-4C01-99CE-E505F85AD5A3}" destId="{82C75988-4178-4E04-B2B0-3EF3C780600B}"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4D9FBC-F735-4003-8013-4CDDA493664B}" type="doc">
      <dgm:prSet loTypeId="urn:microsoft.com/office/officeart/2018/5/layout/IconCircle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B0DE86E-BAA7-4740-A9D2-9C62D3CD18A0}">
      <dgm:prSet custT="1"/>
      <dgm:spPr/>
      <dgm:t>
        <a:bodyPr/>
        <a:lstStyle/>
        <a:p>
          <a:pPr>
            <a:defRPr cap="all"/>
          </a:pPr>
          <a:r>
            <a:rPr lang="en-GB" sz="1400" b="1" dirty="0"/>
            <a:t>Creating bridges </a:t>
          </a:r>
          <a:r>
            <a:rPr lang="en-GB" sz="1400" dirty="0"/>
            <a:t>between communities to allow for a mutual flow of information </a:t>
          </a:r>
          <a:endParaRPr lang="en-US" sz="1400" dirty="0"/>
        </a:p>
      </dgm:t>
    </dgm:pt>
    <dgm:pt modelId="{D0EF7178-598C-46AE-90D2-67ADD8282321}" type="parTrans" cxnId="{E8320C40-96FF-4FA5-AD86-A04C07889337}">
      <dgm:prSet/>
      <dgm:spPr/>
      <dgm:t>
        <a:bodyPr/>
        <a:lstStyle/>
        <a:p>
          <a:endParaRPr lang="en-US"/>
        </a:p>
      </dgm:t>
    </dgm:pt>
    <dgm:pt modelId="{1B0DAA89-EBAF-48AA-B498-2CBD19BBC080}" type="sibTrans" cxnId="{E8320C40-96FF-4FA5-AD86-A04C07889337}">
      <dgm:prSet/>
      <dgm:spPr/>
      <dgm:t>
        <a:bodyPr/>
        <a:lstStyle/>
        <a:p>
          <a:endParaRPr lang="en-US"/>
        </a:p>
      </dgm:t>
    </dgm:pt>
    <dgm:pt modelId="{C7F5CD53-DD87-4447-BEAD-102CAEA09AE4}">
      <dgm:prSet custT="1"/>
      <dgm:spPr/>
      <dgm:t>
        <a:bodyPr/>
        <a:lstStyle/>
        <a:p>
          <a:pPr>
            <a:defRPr cap="all"/>
          </a:pPr>
          <a:r>
            <a:rPr lang="en-GB" sz="1400" b="1" dirty="0"/>
            <a:t>ENGAGING &amp; Empowering populations to self-management </a:t>
          </a:r>
          <a:r>
            <a:rPr lang="en-GB" sz="1400" b="0" dirty="0"/>
            <a:t>and become partners in their own health care</a:t>
          </a:r>
          <a:endParaRPr lang="en-US" sz="1400" b="0" dirty="0"/>
        </a:p>
      </dgm:t>
    </dgm:pt>
    <dgm:pt modelId="{86A401D9-EF22-47DC-8072-D158A128F392}" type="parTrans" cxnId="{9133AF21-6593-4CAA-841D-69DDAD07BECC}">
      <dgm:prSet/>
      <dgm:spPr/>
      <dgm:t>
        <a:bodyPr/>
        <a:lstStyle/>
        <a:p>
          <a:endParaRPr lang="en-US"/>
        </a:p>
      </dgm:t>
    </dgm:pt>
    <dgm:pt modelId="{5F02214A-DD38-4A9A-A3B3-2ABCC80AEE51}" type="sibTrans" cxnId="{9133AF21-6593-4CAA-841D-69DDAD07BECC}">
      <dgm:prSet/>
      <dgm:spPr/>
      <dgm:t>
        <a:bodyPr/>
        <a:lstStyle/>
        <a:p>
          <a:endParaRPr lang="en-US"/>
        </a:p>
      </dgm:t>
    </dgm:pt>
    <dgm:pt modelId="{71D0934E-72D1-40EC-A566-B5974D8D1FE1}">
      <dgm:prSet custT="1"/>
      <dgm:spPr/>
      <dgm:t>
        <a:bodyPr/>
        <a:lstStyle/>
        <a:p>
          <a:pPr>
            <a:defRPr cap="all"/>
          </a:pPr>
          <a:r>
            <a:rPr lang="en-GB" sz="1400" b="1" dirty="0"/>
            <a:t>Co-facilitating a step change</a:t>
          </a:r>
          <a:r>
            <a:rPr lang="en-GB" sz="1400" dirty="0"/>
            <a:t> in user behaviour and support existing health and social care services provision </a:t>
          </a:r>
          <a:endParaRPr lang="en-US" sz="1400" dirty="0"/>
        </a:p>
      </dgm:t>
    </dgm:pt>
    <dgm:pt modelId="{C2BCB786-0A5A-4ED7-87EF-6BBDB6D65BCD}" type="parTrans" cxnId="{D7340FF4-9D14-46E7-8F2B-9A03E97EF44A}">
      <dgm:prSet/>
      <dgm:spPr/>
      <dgm:t>
        <a:bodyPr/>
        <a:lstStyle/>
        <a:p>
          <a:endParaRPr lang="en-US"/>
        </a:p>
      </dgm:t>
    </dgm:pt>
    <dgm:pt modelId="{FF5E24A0-4E54-49D7-89A7-D3D2416EEA1F}" type="sibTrans" cxnId="{D7340FF4-9D14-46E7-8F2B-9A03E97EF44A}">
      <dgm:prSet/>
      <dgm:spPr/>
      <dgm:t>
        <a:bodyPr/>
        <a:lstStyle/>
        <a:p>
          <a:endParaRPr lang="en-US"/>
        </a:p>
      </dgm:t>
    </dgm:pt>
    <dgm:pt modelId="{20B0AC0E-46C6-4056-A9F8-F40F1DB37EDE}">
      <dgm:prSet custT="1"/>
      <dgm:spPr/>
      <dgm:t>
        <a:bodyPr/>
        <a:lstStyle/>
        <a:p>
          <a:pPr>
            <a:defRPr cap="all"/>
          </a:pPr>
          <a:r>
            <a:rPr lang="en-GB" sz="1400" b="1" dirty="0"/>
            <a:t>Providing easy to use resources to wide audiences</a:t>
          </a:r>
          <a:endParaRPr lang="en-US" sz="1400" dirty="0"/>
        </a:p>
      </dgm:t>
    </dgm:pt>
    <dgm:pt modelId="{F3791756-2CBA-4BA2-B839-F60C2BF7AD2B}" type="parTrans" cxnId="{32D5617D-1215-46FA-85FB-18FA1663F86A}">
      <dgm:prSet/>
      <dgm:spPr/>
      <dgm:t>
        <a:bodyPr/>
        <a:lstStyle/>
        <a:p>
          <a:endParaRPr lang="en-US"/>
        </a:p>
      </dgm:t>
    </dgm:pt>
    <dgm:pt modelId="{66E9BD8C-17B4-4FFE-9770-34BAF195B8F2}" type="sibTrans" cxnId="{32D5617D-1215-46FA-85FB-18FA1663F86A}">
      <dgm:prSet/>
      <dgm:spPr/>
      <dgm:t>
        <a:bodyPr/>
        <a:lstStyle/>
        <a:p>
          <a:endParaRPr lang="en-US"/>
        </a:p>
      </dgm:t>
    </dgm:pt>
    <dgm:pt modelId="{8B48FA3D-6841-44B5-94EE-3B03743E1716}">
      <dgm:prSet custT="1"/>
      <dgm:spPr/>
      <dgm:t>
        <a:bodyPr/>
        <a:lstStyle/>
        <a:p>
          <a:pPr>
            <a:defRPr cap="all"/>
          </a:pPr>
          <a:r>
            <a:rPr lang="en-GB" sz="1400" b="1" dirty="0"/>
            <a:t>Connecting sustainable</a:t>
          </a:r>
          <a:r>
            <a:rPr lang="en-GB" sz="1400" dirty="0"/>
            <a:t>, already, existing work, </a:t>
          </a:r>
          <a:r>
            <a:rPr lang="en-GB" sz="1400" b="1" dirty="0"/>
            <a:t>support programmes </a:t>
          </a:r>
          <a:r>
            <a:rPr lang="en-GB" sz="1400" dirty="0"/>
            <a:t>offered by various organisations and networks that already exist in four nations (England, Wales, Northern Ireland and Scotland).</a:t>
          </a:r>
          <a:endParaRPr lang="en-US" sz="1400" dirty="0"/>
        </a:p>
      </dgm:t>
    </dgm:pt>
    <dgm:pt modelId="{D75B0AA6-984A-45CD-961A-8004C6919783}" type="parTrans" cxnId="{5E2930AC-544B-49B6-B416-1D08CCA5651E}">
      <dgm:prSet/>
      <dgm:spPr/>
      <dgm:t>
        <a:bodyPr/>
        <a:lstStyle/>
        <a:p>
          <a:endParaRPr lang="en-US"/>
        </a:p>
      </dgm:t>
    </dgm:pt>
    <dgm:pt modelId="{5A830DFA-BB15-4A60-8CE4-35918D896EA7}" type="sibTrans" cxnId="{5E2930AC-544B-49B6-B416-1D08CCA5651E}">
      <dgm:prSet/>
      <dgm:spPr/>
      <dgm:t>
        <a:bodyPr/>
        <a:lstStyle/>
        <a:p>
          <a:endParaRPr lang="en-US"/>
        </a:p>
      </dgm:t>
    </dgm:pt>
    <dgm:pt modelId="{49F9F281-84E2-4C9D-B0E8-2AAD3E5335AC}" type="pres">
      <dgm:prSet presAssocID="{134D9FBC-F735-4003-8013-4CDDA493664B}" presName="root" presStyleCnt="0">
        <dgm:presLayoutVars>
          <dgm:dir/>
          <dgm:resizeHandles val="exact"/>
        </dgm:presLayoutVars>
      </dgm:prSet>
      <dgm:spPr/>
    </dgm:pt>
    <dgm:pt modelId="{4D392397-4474-4A99-ADE9-5DA245E3BCF7}" type="pres">
      <dgm:prSet presAssocID="{4B0DE86E-BAA7-4740-A9D2-9C62D3CD18A0}" presName="compNode" presStyleCnt="0"/>
      <dgm:spPr/>
    </dgm:pt>
    <dgm:pt modelId="{DA3C98A4-9A96-4C59-AD87-FA72F23228B3}" type="pres">
      <dgm:prSet presAssocID="{4B0DE86E-BAA7-4740-A9D2-9C62D3CD18A0}" presName="iconBgRect" presStyleLbl="bgShp" presStyleIdx="0" presStyleCnt="5"/>
      <dgm:spPr/>
    </dgm:pt>
    <dgm:pt modelId="{FEB9C1E4-D847-41CF-A90B-51CC4565CADD}" type="pres">
      <dgm:prSet presAssocID="{4B0DE86E-BAA7-4740-A9D2-9C62D3CD18A0}" presName="iconRect" presStyleLbl="node1" presStyleIdx="0" presStyleCnt="5" custLinFactNeighborX="-2729" custLinFactNeighborY="-1392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Network"/>
        </a:ext>
      </dgm:extLst>
    </dgm:pt>
    <dgm:pt modelId="{FA9AA091-35BF-4224-81F2-0B43B6A65E49}" type="pres">
      <dgm:prSet presAssocID="{4B0DE86E-BAA7-4740-A9D2-9C62D3CD18A0}" presName="spaceRect" presStyleCnt="0"/>
      <dgm:spPr/>
    </dgm:pt>
    <dgm:pt modelId="{606F9203-9C1E-417F-B051-CC23659F9E2E}" type="pres">
      <dgm:prSet presAssocID="{4B0DE86E-BAA7-4740-A9D2-9C62D3CD18A0}" presName="textRect" presStyleLbl="revTx" presStyleIdx="0" presStyleCnt="5" custScaleX="86123">
        <dgm:presLayoutVars>
          <dgm:chMax val="1"/>
          <dgm:chPref val="1"/>
        </dgm:presLayoutVars>
      </dgm:prSet>
      <dgm:spPr/>
    </dgm:pt>
    <dgm:pt modelId="{86C7DA0F-8CE6-4DC7-A4C9-AB17FA23CA6B}" type="pres">
      <dgm:prSet presAssocID="{1B0DAA89-EBAF-48AA-B498-2CBD19BBC080}" presName="sibTrans" presStyleCnt="0"/>
      <dgm:spPr/>
    </dgm:pt>
    <dgm:pt modelId="{042A6CB8-5EFD-44E0-9EEB-F613678B47DC}" type="pres">
      <dgm:prSet presAssocID="{C7F5CD53-DD87-4447-BEAD-102CAEA09AE4}" presName="compNode" presStyleCnt="0"/>
      <dgm:spPr/>
    </dgm:pt>
    <dgm:pt modelId="{7F699CF4-C298-47A2-A1B8-53FEC1E74B80}" type="pres">
      <dgm:prSet presAssocID="{C7F5CD53-DD87-4447-BEAD-102CAEA09AE4}" presName="iconBgRect" presStyleLbl="bgShp" presStyleIdx="1" presStyleCnt="5"/>
      <dgm:spPr/>
    </dgm:pt>
    <dgm:pt modelId="{0A789A68-280C-4E59-A2DC-A8D6D297CB52}" type="pres">
      <dgm:prSet presAssocID="{C7F5CD53-DD87-4447-BEAD-102CAEA09AE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ethoscope"/>
        </a:ext>
      </dgm:extLst>
    </dgm:pt>
    <dgm:pt modelId="{D2F86C0D-424E-4B75-8009-8D1E244B1693}" type="pres">
      <dgm:prSet presAssocID="{C7F5CD53-DD87-4447-BEAD-102CAEA09AE4}" presName="spaceRect" presStyleCnt="0"/>
      <dgm:spPr/>
    </dgm:pt>
    <dgm:pt modelId="{0DC65CA9-0CDA-443C-A7BE-D2A6446FADA2}" type="pres">
      <dgm:prSet presAssocID="{C7F5CD53-DD87-4447-BEAD-102CAEA09AE4}" presName="textRect" presStyleLbl="revTx" presStyleIdx="1" presStyleCnt="5">
        <dgm:presLayoutVars>
          <dgm:chMax val="1"/>
          <dgm:chPref val="1"/>
        </dgm:presLayoutVars>
      </dgm:prSet>
      <dgm:spPr/>
    </dgm:pt>
    <dgm:pt modelId="{7CEC1D15-16A9-4630-B8F1-9CE0F4A8CEC4}" type="pres">
      <dgm:prSet presAssocID="{5F02214A-DD38-4A9A-A3B3-2ABCC80AEE51}" presName="sibTrans" presStyleCnt="0"/>
      <dgm:spPr/>
    </dgm:pt>
    <dgm:pt modelId="{E6D905C8-7208-4A31-A2D0-02F7C348115F}" type="pres">
      <dgm:prSet presAssocID="{71D0934E-72D1-40EC-A566-B5974D8D1FE1}" presName="compNode" presStyleCnt="0"/>
      <dgm:spPr/>
    </dgm:pt>
    <dgm:pt modelId="{E9438241-7A1A-4395-B30C-B04EE6E3A073}" type="pres">
      <dgm:prSet presAssocID="{71D0934E-72D1-40EC-A566-B5974D8D1FE1}" presName="iconBgRect" presStyleLbl="bgShp" presStyleIdx="2" presStyleCnt="5"/>
      <dgm:spPr/>
    </dgm:pt>
    <dgm:pt modelId="{AAC90951-9DA9-4DDF-A3A1-592DA5F63128}" type="pres">
      <dgm:prSet presAssocID="{71D0934E-72D1-40EC-A566-B5974D8D1FE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a:ext>
      </dgm:extLst>
    </dgm:pt>
    <dgm:pt modelId="{DE79E391-B0FA-488C-90E2-5EE61CD8F3D7}" type="pres">
      <dgm:prSet presAssocID="{71D0934E-72D1-40EC-A566-B5974D8D1FE1}" presName="spaceRect" presStyleCnt="0"/>
      <dgm:spPr/>
    </dgm:pt>
    <dgm:pt modelId="{EF568B3C-8F96-45F1-BCB1-3CF60940ADEC}" type="pres">
      <dgm:prSet presAssocID="{71D0934E-72D1-40EC-A566-B5974D8D1FE1}" presName="textRect" presStyleLbl="revTx" presStyleIdx="2" presStyleCnt="5">
        <dgm:presLayoutVars>
          <dgm:chMax val="1"/>
          <dgm:chPref val="1"/>
        </dgm:presLayoutVars>
      </dgm:prSet>
      <dgm:spPr/>
    </dgm:pt>
    <dgm:pt modelId="{0DDD6BB1-AE48-45DF-9A91-5196D09E6070}" type="pres">
      <dgm:prSet presAssocID="{FF5E24A0-4E54-49D7-89A7-D3D2416EEA1F}" presName="sibTrans" presStyleCnt="0"/>
      <dgm:spPr/>
    </dgm:pt>
    <dgm:pt modelId="{EF433BB6-D407-4501-9D07-72536E9D93C1}" type="pres">
      <dgm:prSet presAssocID="{20B0AC0E-46C6-4056-A9F8-F40F1DB37EDE}" presName="compNode" presStyleCnt="0"/>
      <dgm:spPr/>
    </dgm:pt>
    <dgm:pt modelId="{869D9A7A-B7D3-4300-B731-3ED73D513F26}" type="pres">
      <dgm:prSet presAssocID="{20B0AC0E-46C6-4056-A9F8-F40F1DB37EDE}" presName="iconBgRect" presStyleLbl="bgShp" presStyleIdx="3" presStyleCnt="5"/>
      <dgm:spPr/>
    </dgm:pt>
    <dgm:pt modelId="{5080152D-A0E0-426B-A84F-24FC2D24F303}" type="pres">
      <dgm:prSet presAssocID="{20B0AC0E-46C6-4056-A9F8-F40F1DB37ED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25710497-6ED3-4D81-BA9F-11E15D625C99}" type="pres">
      <dgm:prSet presAssocID="{20B0AC0E-46C6-4056-A9F8-F40F1DB37EDE}" presName="spaceRect" presStyleCnt="0"/>
      <dgm:spPr/>
    </dgm:pt>
    <dgm:pt modelId="{F41FA44D-E5F5-4000-BEC1-63038DAED7F0}" type="pres">
      <dgm:prSet presAssocID="{20B0AC0E-46C6-4056-A9F8-F40F1DB37EDE}" presName="textRect" presStyleLbl="revTx" presStyleIdx="3" presStyleCnt="5">
        <dgm:presLayoutVars>
          <dgm:chMax val="1"/>
          <dgm:chPref val="1"/>
        </dgm:presLayoutVars>
      </dgm:prSet>
      <dgm:spPr/>
    </dgm:pt>
    <dgm:pt modelId="{D8D32F80-7FAD-4FB4-9D05-960847E7F91D}" type="pres">
      <dgm:prSet presAssocID="{66E9BD8C-17B4-4FFE-9770-34BAF195B8F2}" presName="sibTrans" presStyleCnt="0"/>
      <dgm:spPr/>
    </dgm:pt>
    <dgm:pt modelId="{7B1C1EE7-8590-4F4E-A20A-4D053B12FC28}" type="pres">
      <dgm:prSet presAssocID="{8B48FA3D-6841-44B5-94EE-3B03743E1716}" presName="compNode" presStyleCnt="0"/>
      <dgm:spPr/>
    </dgm:pt>
    <dgm:pt modelId="{3DD9E9EC-3E95-4E75-8F71-C935BB95C615}" type="pres">
      <dgm:prSet presAssocID="{8B48FA3D-6841-44B5-94EE-3B03743E1716}" presName="iconBgRect" presStyleLbl="bgShp" presStyleIdx="4" presStyleCnt="5"/>
      <dgm:spPr/>
    </dgm:pt>
    <dgm:pt modelId="{D931EB55-0371-4743-AF85-91A92E844DB8}" type="pres">
      <dgm:prSet presAssocID="{8B48FA3D-6841-44B5-94EE-3B03743E1716}"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onnections"/>
        </a:ext>
      </dgm:extLst>
    </dgm:pt>
    <dgm:pt modelId="{DF48B4A9-0E0A-47FF-9DCB-BB649D2E3F91}" type="pres">
      <dgm:prSet presAssocID="{8B48FA3D-6841-44B5-94EE-3B03743E1716}" presName="spaceRect" presStyleCnt="0"/>
      <dgm:spPr/>
    </dgm:pt>
    <dgm:pt modelId="{94E7D55E-E792-49A7-BE49-17721F1661B0}" type="pres">
      <dgm:prSet presAssocID="{8B48FA3D-6841-44B5-94EE-3B03743E1716}" presName="textRect" presStyleLbl="revTx" presStyleIdx="4" presStyleCnt="5" custScaleX="159148" custScaleY="129108" custLinFactNeighborX="25746" custLinFactNeighborY="30818">
        <dgm:presLayoutVars>
          <dgm:chMax val="1"/>
          <dgm:chPref val="1"/>
        </dgm:presLayoutVars>
      </dgm:prSet>
      <dgm:spPr/>
    </dgm:pt>
  </dgm:ptLst>
  <dgm:cxnLst>
    <dgm:cxn modelId="{341CD41C-ED3E-48B7-BE05-4268BDB96DE6}" type="presOf" srcId="{71D0934E-72D1-40EC-A566-B5974D8D1FE1}" destId="{EF568B3C-8F96-45F1-BCB1-3CF60940ADEC}" srcOrd="0" destOrd="0" presId="urn:microsoft.com/office/officeart/2018/5/layout/IconCircleLabelList"/>
    <dgm:cxn modelId="{9133AF21-6593-4CAA-841D-69DDAD07BECC}" srcId="{134D9FBC-F735-4003-8013-4CDDA493664B}" destId="{C7F5CD53-DD87-4447-BEAD-102CAEA09AE4}" srcOrd="1" destOrd="0" parTransId="{86A401D9-EF22-47DC-8072-D158A128F392}" sibTransId="{5F02214A-DD38-4A9A-A3B3-2ABCC80AEE51}"/>
    <dgm:cxn modelId="{EEB6B02A-7619-4A93-ABF8-827C0649CCF0}" type="presOf" srcId="{20B0AC0E-46C6-4056-A9F8-F40F1DB37EDE}" destId="{F41FA44D-E5F5-4000-BEC1-63038DAED7F0}" srcOrd="0" destOrd="0" presId="urn:microsoft.com/office/officeart/2018/5/layout/IconCircleLabelList"/>
    <dgm:cxn modelId="{E8320C40-96FF-4FA5-AD86-A04C07889337}" srcId="{134D9FBC-F735-4003-8013-4CDDA493664B}" destId="{4B0DE86E-BAA7-4740-A9D2-9C62D3CD18A0}" srcOrd="0" destOrd="0" parTransId="{D0EF7178-598C-46AE-90D2-67ADD8282321}" sibTransId="{1B0DAA89-EBAF-48AA-B498-2CBD19BBC080}"/>
    <dgm:cxn modelId="{082EB364-F851-4021-932A-59820876C09E}" type="presOf" srcId="{134D9FBC-F735-4003-8013-4CDDA493664B}" destId="{49F9F281-84E2-4C9D-B0E8-2AAD3E5335AC}" srcOrd="0" destOrd="0" presId="urn:microsoft.com/office/officeart/2018/5/layout/IconCircleLabelList"/>
    <dgm:cxn modelId="{32D5617D-1215-46FA-85FB-18FA1663F86A}" srcId="{134D9FBC-F735-4003-8013-4CDDA493664B}" destId="{20B0AC0E-46C6-4056-A9F8-F40F1DB37EDE}" srcOrd="3" destOrd="0" parTransId="{F3791756-2CBA-4BA2-B839-F60C2BF7AD2B}" sibTransId="{66E9BD8C-17B4-4FFE-9770-34BAF195B8F2}"/>
    <dgm:cxn modelId="{5E2930AC-544B-49B6-B416-1D08CCA5651E}" srcId="{134D9FBC-F735-4003-8013-4CDDA493664B}" destId="{8B48FA3D-6841-44B5-94EE-3B03743E1716}" srcOrd="4" destOrd="0" parTransId="{D75B0AA6-984A-45CD-961A-8004C6919783}" sibTransId="{5A830DFA-BB15-4A60-8CE4-35918D896EA7}"/>
    <dgm:cxn modelId="{E40EC1AC-1A22-4BAC-9B0C-BACAD838A585}" type="presOf" srcId="{4B0DE86E-BAA7-4740-A9D2-9C62D3CD18A0}" destId="{606F9203-9C1E-417F-B051-CC23659F9E2E}" srcOrd="0" destOrd="0" presId="urn:microsoft.com/office/officeart/2018/5/layout/IconCircleLabelList"/>
    <dgm:cxn modelId="{D0B4D4C6-743B-4F15-8F5D-1B804EC0FD2B}" type="presOf" srcId="{C7F5CD53-DD87-4447-BEAD-102CAEA09AE4}" destId="{0DC65CA9-0CDA-443C-A7BE-D2A6446FADA2}" srcOrd="0" destOrd="0" presId="urn:microsoft.com/office/officeart/2018/5/layout/IconCircleLabelList"/>
    <dgm:cxn modelId="{95834BEA-1757-4D25-AE07-4A307E332DFF}" type="presOf" srcId="{8B48FA3D-6841-44B5-94EE-3B03743E1716}" destId="{94E7D55E-E792-49A7-BE49-17721F1661B0}" srcOrd="0" destOrd="0" presId="urn:microsoft.com/office/officeart/2018/5/layout/IconCircleLabelList"/>
    <dgm:cxn modelId="{D7340FF4-9D14-46E7-8F2B-9A03E97EF44A}" srcId="{134D9FBC-F735-4003-8013-4CDDA493664B}" destId="{71D0934E-72D1-40EC-A566-B5974D8D1FE1}" srcOrd="2" destOrd="0" parTransId="{C2BCB786-0A5A-4ED7-87EF-6BBDB6D65BCD}" sibTransId="{FF5E24A0-4E54-49D7-89A7-D3D2416EEA1F}"/>
    <dgm:cxn modelId="{A43704BF-8791-41B2-9870-5FFDDBA36D9B}" type="presParOf" srcId="{49F9F281-84E2-4C9D-B0E8-2AAD3E5335AC}" destId="{4D392397-4474-4A99-ADE9-5DA245E3BCF7}" srcOrd="0" destOrd="0" presId="urn:microsoft.com/office/officeart/2018/5/layout/IconCircleLabelList"/>
    <dgm:cxn modelId="{7D76EFF4-60D6-4549-8068-200A485411B5}" type="presParOf" srcId="{4D392397-4474-4A99-ADE9-5DA245E3BCF7}" destId="{DA3C98A4-9A96-4C59-AD87-FA72F23228B3}" srcOrd="0" destOrd="0" presId="urn:microsoft.com/office/officeart/2018/5/layout/IconCircleLabelList"/>
    <dgm:cxn modelId="{426F9F32-06BA-46A4-AA80-4403AFE51B08}" type="presParOf" srcId="{4D392397-4474-4A99-ADE9-5DA245E3BCF7}" destId="{FEB9C1E4-D847-41CF-A90B-51CC4565CADD}" srcOrd="1" destOrd="0" presId="urn:microsoft.com/office/officeart/2018/5/layout/IconCircleLabelList"/>
    <dgm:cxn modelId="{23BC5D7B-3EEF-4AFF-AB80-E0F22413965A}" type="presParOf" srcId="{4D392397-4474-4A99-ADE9-5DA245E3BCF7}" destId="{FA9AA091-35BF-4224-81F2-0B43B6A65E49}" srcOrd="2" destOrd="0" presId="urn:microsoft.com/office/officeart/2018/5/layout/IconCircleLabelList"/>
    <dgm:cxn modelId="{49B67951-9FC9-42BD-82B8-A0973C2B5220}" type="presParOf" srcId="{4D392397-4474-4A99-ADE9-5DA245E3BCF7}" destId="{606F9203-9C1E-417F-B051-CC23659F9E2E}" srcOrd="3" destOrd="0" presId="urn:microsoft.com/office/officeart/2018/5/layout/IconCircleLabelList"/>
    <dgm:cxn modelId="{32B30C96-C6D7-4226-936D-EA3FC5B0AFAB}" type="presParOf" srcId="{49F9F281-84E2-4C9D-B0E8-2AAD3E5335AC}" destId="{86C7DA0F-8CE6-4DC7-A4C9-AB17FA23CA6B}" srcOrd="1" destOrd="0" presId="urn:microsoft.com/office/officeart/2018/5/layout/IconCircleLabelList"/>
    <dgm:cxn modelId="{886ACCED-F9B9-4F1A-B095-91649D37F243}" type="presParOf" srcId="{49F9F281-84E2-4C9D-B0E8-2AAD3E5335AC}" destId="{042A6CB8-5EFD-44E0-9EEB-F613678B47DC}" srcOrd="2" destOrd="0" presId="urn:microsoft.com/office/officeart/2018/5/layout/IconCircleLabelList"/>
    <dgm:cxn modelId="{A264923E-EC49-49D0-A6C0-66277C3EBDE8}" type="presParOf" srcId="{042A6CB8-5EFD-44E0-9EEB-F613678B47DC}" destId="{7F699CF4-C298-47A2-A1B8-53FEC1E74B80}" srcOrd="0" destOrd="0" presId="urn:microsoft.com/office/officeart/2018/5/layout/IconCircleLabelList"/>
    <dgm:cxn modelId="{B03A9473-BDA8-48C5-AE4F-357FF6C62450}" type="presParOf" srcId="{042A6CB8-5EFD-44E0-9EEB-F613678B47DC}" destId="{0A789A68-280C-4E59-A2DC-A8D6D297CB52}" srcOrd="1" destOrd="0" presId="urn:microsoft.com/office/officeart/2018/5/layout/IconCircleLabelList"/>
    <dgm:cxn modelId="{D7F281E7-AD9E-409C-ABBF-D8F8B0462488}" type="presParOf" srcId="{042A6CB8-5EFD-44E0-9EEB-F613678B47DC}" destId="{D2F86C0D-424E-4B75-8009-8D1E244B1693}" srcOrd="2" destOrd="0" presId="urn:microsoft.com/office/officeart/2018/5/layout/IconCircleLabelList"/>
    <dgm:cxn modelId="{D76CADEC-CEE5-4571-A629-0C261A552C26}" type="presParOf" srcId="{042A6CB8-5EFD-44E0-9EEB-F613678B47DC}" destId="{0DC65CA9-0CDA-443C-A7BE-D2A6446FADA2}" srcOrd="3" destOrd="0" presId="urn:microsoft.com/office/officeart/2018/5/layout/IconCircleLabelList"/>
    <dgm:cxn modelId="{CCF115D1-4602-495B-8713-4165715533E6}" type="presParOf" srcId="{49F9F281-84E2-4C9D-B0E8-2AAD3E5335AC}" destId="{7CEC1D15-16A9-4630-B8F1-9CE0F4A8CEC4}" srcOrd="3" destOrd="0" presId="urn:microsoft.com/office/officeart/2018/5/layout/IconCircleLabelList"/>
    <dgm:cxn modelId="{E00094FC-A44C-43F4-B97F-002A3A7D5A7B}" type="presParOf" srcId="{49F9F281-84E2-4C9D-B0E8-2AAD3E5335AC}" destId="{E6D905C8-7208-4A31-A2D0-02F7C348115F}" srcOrd="4" destOrd="0" presId="urn:microsoft.com/office/officeart/2018/5/layout/IconCircleLabelList"/>
    <dgm:cxn modelId="{7CEE203D-C3DB-4D8A-919B-D522E44EA52C}" type="presParOf" srcId="{E6D905C8-7208-4A31-A2D0-02F7C348115F}" destId="{E9438241-7A1A-4395-B30C-B04EE6E3A073}" srcOrd="0" destOrd="0" presId="urn:microsoft.com/office/officeart/2018/5/layout/IconCircleLabelList"/>
    <dgm:cxn modelId="{7ADB5078-6CE5-4F23-815B-0BD1B4FCE539}" type="presParOf" srcId="{E6D905C8-7208-4A31-A2D0-02F7C348115F}" destId="{AAC90951-9DA9-4DDF-A3A1-592DA5F63128}" srcOrd="1" destOrd="0" presId="urn:microsoft.com/office/officeart/2018/5/layout/IconCircleLabelList"/>
    <dgm:cxn modelId="{DC73EFBD-8135-45D0-AFA7-919D4E14C658}" type="presParOf" srcId="{E6D905C8-7208-4A31-A2D0-02F7C348115F}" destId="{DE79E391-B0FA-488C-90E2-5EE61CD8F3D7}" srcOrd="2" destOrd="0" presId="urn:microsoft.com/office/officeart/2018/5/layout/IconCircleLabelList"/>
    <dgm:cxn modelId="{A5181F59-36EB-4BEE-ADBE-B397485C934A}" type="presParOf" srcId="{E6D905C8-7208-4A31-A2D0-02F7C348115F}" destId="{EF568B3C-8F96-45F1-BCB1-3CF60940ADEC}" srcOrd="3" destOrd="0" presId="urn:microsoft.com/office/officeart/2018/5/layout/IconCircleLabelList"/>
    <dgm:cxn modelId="{A65DF156-BFA1-4425-8281-2E8F5A466DF7}" type="presParOf" srcId="{49F9F281-84E2-4C9D-B0E8-2AAD3E5335AC}" destId="{0DDD6BB1-AE48-45DF-9A91-5196D09E6070}" srcOrd="5" destOrd="0" presId="urn:microsoft.com/office/officeart/2018/5/layout/IconCircleLabelList"/>
    <dgm:cxn modelId="{B48CA943-A3DA-4AF6-AD0E-9D9A6BA47B39}" type="presParOf" srcId="{49F9F281-84E2-4C9D-B0E8-2AAD3E5335AC}" destId="{EF433BB6-D407-4501-9D07-72536E9D93C1}" srcOrd="6" destOrd="0" presId="urn:microsoft.com/office/officeart/2018/5/layout/IconCircleLabelList"/>
    <dgm:cxn modelId="{9F92CEAA-D7A2-4C47-9831-F2DDAFF5CCA2}" type="presParOf" srcId="{EF433BB6-D407-4501-9D07-72536E9D93C1}" destId="{869D9A7A-B7D3-4300-B731-3ED73D513F26}" srcOrd="0" destOrd="0" presId="urn:microsoft.com/office/officeart/2018/5/layout/IconCircleLabelList"/>
    <dgm:cxn modelId="{49A58036-CAE8-4986-ACCC-EBC9F071BB37}" type="presParOf" srcId="{EF433BB6-D407-4501-9D07-72536E9D93C1}" destId="{5080152D-A0E0-426B-A84F-24FC2D24F303}" srcOrd="1" destOrd="0" presId="urn:microsoft.com/office/officeart/2018/5/layout/IconCircleLabelList"/>
    <dgm:cxn modelId="{B1A618CF-A23D-44A6-A53F-2B5F4FDA8A8F}" type="presParOf" srcId="{EF433BB6-D407-4501-9D07-72536E9D93C1}" destId="{25710497-6ED3-4D81-BA9F-11E15D625C99}" srcOrd="2" destOrd="0" presId="urn:microsoft.com/office/officeart/2018/5/layout/IconCircleLabelList"/>
    <dgm:cxn modelId="{3D37F537-D1BA-4013-9432-25A35A304052}" type="presParOf" srcId="{EF433BB6-D407-4501-9D07-72536E9D93C1}" destId="{F41FA44D-E5F5-4000-BEC1-63038DAED7F0}" srcOrd="3" destOrd="0" presId="urn:microsoft.com/office/officeart/2018/5/layout/IconCircleLabelList"/>
    <dgm:cxn modelId="{BF124CBE-57C7-443B-A696-66DB93D063A3}" type="presParOf" srcId="{49F9F281-84E2-4C9D-B0E8-2AAD3E5335AC}" destId="{D8D32F80-7FAD-4FB4-9D05-960847E7F91D}" srcOrd="7" destOrd="0" presId="urn:microsoft.com/office/officeart/2018/5/layout/IconCircleLabelList"/>
    <dgm:cxn modelId="{8810C46E-BB9C-4C9E-97B2-8DA4FA9ADE02}" type="presParOf" srcId="{49F9F281-84E2-4C9D-B0E8-2AAD3E5335AC}" destId="{7B1C1EE7-8590-4F4E-A20A-4D053B12FC28}" srcOrd="8" destOrd="0" presId="urn:microsoft.com/office/officeart/2018/5/layout/IconCircleLabelList"/>
    <dgm:cxn modelId="{EF5CFCC1-69D6-4E21-8CA7-CA329F8BAF59}" type="presParOf" srcId="{7B1C1EE7-8590-4F4E-A20A-4D053B12FC28}" destId="{3DD9E9EC-3E95-4E75-8F71-C935BB95C615}" srcOrd="0" destOrd="0" presId="urn:microsoft.com/office/officeart/2018/5/layout/IconCircleLabelList"/>
    <dgm:cxn modelId="{C2652F3E-D4F7-4C73-9CB8-851B71CDA32C}" type="presParOf" srcId="{7B1C1EE7-8590-4F4E-A20A-4D053B12FC28}" destId="{D931EB55-0371-4743-AF85-91A92E844DB8}" srcOrd="1" destOrd="0" presId="urn:microsoft.com/office/officeart/2018/5/layout/IconCircleLabelList"/>
    <dgm:cxn modelId="{A9661581-3F01-4005-8780-CC5DEF9CC1C5}" type="presParOf" srcId="{7B1C1EE7-8590-4F4E-A20A-4D053B12FC28}" destId="{DF48B4A9-0E0A-47FF-9DCB-BB649D2E3F91}" srcOrd="2" destOrd="0" presId="urn:microsoft.com/office/officeart/2018/5/layout/IconCircleLabelList"/>
    <dgm:cxn modelId="{539325D9-2F5D-4E82-8AA5-B14CE4989C5A}" type="presParOf" srcId="{7B1C1EE7-8590-4F4E-A20A-4D053B12FC28}" destId="{94E7D55E-E792-49A7-BE49-17721F1661B0}"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E3D63-2D0C-4557-A326-DA911B183D41}">
      <dsp:nvSpPr>
        <dsp:cNvPr id="0" name=""/>
        <dsp:cNvSpPr/>
      </dsp:nvSpPr>
      <dsp:spPr>
        <a:xfrm>
          <a:off x="142161" y="543915"/>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D6F16A-B0B4-4B14-A037-F7FCDDFD62B4}">
      <dsp:nvSpPr>
        <dsp:cNvPr id="0" name=""/>
        <dsp:cNvSpPr/>
      </dsp:nvSpPr>
      <dsp:spPr>
        <a:xfrm>
          <a:off x="353165" y="754919"/>
          <a:ext cx="582772" cy="5827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E92B8A-863A-4C87-B00A-5E14F749E61C}">
      <dsp:nvSpPr>
        <dsp:cNvPr id="0" name=""/>
        <dsp:cNvSpPr/>
      </dsp:nvSpPr>
      <dsp:spPr>
        <a:xfrm>
          <a:off x="1362251" y="543915"/>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to stay healthy?</a:t>
          </a:r>
          <a:endParaRPr lang="en-US" sz="1600" kern="1200" dirty="0">
            <a:latin typeface="Poppins" panose="020B0604020202020204" pitchFamily="34" charset="0"/>
            <a:cs typeface="Poppins" panose="020B0604020202020204" pitchFamily="34" charset="0"/>
          </a:endParaRPr>
        </a:p>
      </dsp:txBody>
      <dsp:txXfrm>
        <a:off x="1362251" y="543915"/>
        <a:ext cx="2368409" cy="1004780"/>
      </dsp:txXfrm>
    </dsp:sp>
    <dsp:sp modelId="{62304718-061E-4F74-B194-8E0851DDCC4E}">
      <dsp:nvSpPr>
        <dsp:cNvPr id="0" name=""/>
        <dsp:cNvSpPr/>
      </dsp:nvSpPr>
      <dsp:spPr>
        <a:xfrm>
          <a:off x="4143338" y="543915"/>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E6AE14-AE54-4961-BFBE-9D38D9589BB9}">
      <dsp:nvSpPr>
        <dsp:cNvPr id="0" name=""/>
        <dsp:cNvSpPr/>
      </dsp:nvSpPr>
      <dsp:spPr>
        <a:xfrm>
          <a:off x="4354342" y="754919"/>
          <a:ext cx="582772" cy="5827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ECCEA2-4422-4879-94F1-27535A31705A}">
      <dsp:nvSpPr>
        <dsp:cNvPr id="0" name=""/>
        <dsp:cNvSpPr/>
      </dsp:nvSpPr>
      <dsp:spPr>
        <a:xfrm>
          <a:off x="5363428" y="543915"/>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keep active?</a:t>
          </a:r>
          <a:endParaRPr lang="en-US" sz="1600" kern="1200" dirty="0">
            <a:latin typeface="Poppins" panose="020B0604020202020204" pitchFamily="34" charset="0"/>
            <a:cs typeface="Poppins" panose="020B0604020202020204" pitchFamily="34" charset="0"/>
          </a:endParaRPr>
        </a:p>
      </dsp:txBody>
      <dsp:txXfrm>
        <a:off x="5363428" y="543915"/>
        <a:ext cx="2368409" cy="1004780"/>
      </dsp:txXfrm>
    </dsp:sp>
    <dsp:sp modelId="{ECE1D989-7DDA-43F8-8B8C-3FC0E8A4C06C}">
      <dsp:nvSpPr>
        <dsp:cNvPr id="0" name=""/>
        <dsp:cNvSpPr/>
      </dsp:nvSpPr>
      <dsp:spPr>
        <a:xfrm>
          <a:off x="142161" y="2183101"/>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7F11E6-BA2B-4BA4-8E98-2E04F3E83CFA}">
      <dsp:nvSpPr>
        <dsp:cNvPr id="0" name=""/>
        <dsp:cNvSpPr/>
      </dsp:nvSpPr>
      <dsp:spPr>
        <a:xfrm>
          <a:off x="353165" y="2394105"/>
          <a:ext cx="582772" cy="5827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B91FCD-2248-4D9A-BEE9-65EA09494A28}">
      <dsp:nvSpPr>
        <dsp:cNvPr id="0" name=""/>
        <dsp:cNvSpPr/>
      </dsp:nvSpPr>
      <dsp:spPr>
        <a:xfrm>
          <a:off x="1362251" y="2183101"/>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keep my mind in shape …. so that I can enjoy a good quality life for longer? </a:t>
          </a:r>
          <a:endParaRPr lang="en-US" sz="1600" kern="1200" dirty="0">
            <a:latin typeface="Poppins" panose="020B0604020202020204" pitchFamily="34" charset="0"/>
            <a:cs typeface="Poppins" panose="020B0604020202020204" pitchFamily="34" charset="0"/>
          </a:endParaRPr>
        </a:p>
      </dsp:txBody>
      <dsp:txXfrm>
        <a:off x="1362251" y="2183101"/>
        <a:ext cx="2368409" cy="1004780"/>
      </dsp:txXfrm>
    </dsp:sp>
    <dsp:sp modelId="{FB6862A5-136D-47F2-9F62-5B56C1C8DF10}">
      <dsp:nvSpPr>
        <dsp:cNvPr id="0" name=""/>
        <dsp:cNvSpPr/>
      </dsp:nvSpPr>
      <dsp:spPr>
        <a:xfrm>
          <a:off x="4143338" y="2183101"/>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18D205-9A08-46AD-9B9A-32D085F0D5D6}">
      <dsp:nvSpPr>
        <dsp:cNvPr id="0" name=""/>
        <dsp:cNvSpPr/>
      </dsp:nvSpPr>
      <dsp:spPr>
        <a:xfrm>
          <a:off x="4354342" y="2394105"/>
          <a:ext cx="582772" cy="5827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C75988-4178-4E04-B2B0-3EF3C780600B}">
      <dsp:nvSpPr>
        <dsp:cNvPr id="0" name=""/>
        <dsp:cNvSpPr/>
      </dsp:nvSpPr>
      <dsp:spPr>
        <a:xfrm>
          <a:off x="5401725" y="2727016"/>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Ageing not optional but the way we age depends on everyday decisions we make about our health.</a:t>
          </a:r>
          <a:endParaRPr lang="en-US" sz="1600" b="1" kern="1200" dirty="0">
            <a:latin typeface="Poppins" panose="020B0604020202020204" pitchFamily="34" charset="0"/>
            <a:cs typeface="Poppins" panose="020B0604020202020204" pitchFamily="34" charset="0"/>
          </a:endParaRPr>
        </a:p>
      </dsp:txBody>
      <dsp:txXfrm>
        <a:off x="5401725" y="2727016"/>
        <a:ext cx="2368409" cy="1004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C98A4-9A96-4C59-AD87-FA72F23228B3}">
      <dsp:nvSpPr>
        <dsp:cNvPr id="0" name=""/>
        <dsp:cNvSpPr/>
      </dsp:nvSpPr>
      <dsp:spPr>
        <a:xfrm>
          <a:off x="645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B9C1E4-D847-41CF-A90B-51CC4565CADD}">
      <dsp:nvSpPr>
        <dsp:cNvPr id="0" name=""/>
        <dsp:cNvSpPr/>
      </dsp:nvSpPr>
      <dsp:spPr>
        <a:xfrm>
          <a:off x="861952" y="968796"/>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6F9203-9C1E-417F-B051-CC23659F9E2E}">
      <dsp:nvSpPr>
        <dsp:cNvPr id="0" name=""/>
        <dsp:cNvSpPr/>
      </dsp:nvSpPr>
      <dsp:spPr>
        <a:xfrm>
          <a:off x="386780" y="2262498"/>
          <a:ext cx="114982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Creating bridges </a:t>
          </a:r>
          <a:r>
            <a:rPr lang="en-GB" sz="1400" kern="1200" dirty="0"/>
            <a:t>between communities to allow for a mutual flow of information </a:t>
          </a:r>
          <a:endParaRPr lang="en-US" sz="1400" kern="1200" dirty="0"/>
        </a:p>
      </dsp:txBody>
      <dsp:txXfrm>
        <a:off x="386780" y="2262498"/>
        <a:ext cx="1149820" cy="1476727"/>
      </dsp:txXfrm>
    </dsp:sp>
    <dsp:sp modelId="{7F699CF4-C298-47A2-A1B8-53FEC1E74B80}">
      <dsp:nvSpPr>
        <dsp:cNvPr id="0" name=""/>
        <dsp:cNvSpPr/>
      </dsp:nvSpPr>
      <dsp:spPr>
        <a:xfrm>
          <a:off x="2760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789A68-280C-4E59-A2DC-A8D6D297CB52}">
      <dsp:nvSpPr>
        <dsp:cNvPr id="0" name=""/>
        <dsp:cNvSpPr/>
      </dsp:nvSpPr>
      <dsp:spPr>
        <a:xfrm>
          <a:off x="2994145" y="1056498"/>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C65CA9-0CDA-443C-A7BE-D2A6446FADA2}">
      <dsp:nvSpPr>
        <dsp:cNvPr id="0" name=""/>
        <dsp:cNvSpPr/>
      </dsp:nvSpPr>
      <dsp:spPr>
        <a:xfrm>
          <a:off x="2409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ENGAGING &amp; Empowering populations to self-management </a:t>
          </a:r>
          <a:r>
            <a:rPr lang="en-GB" sz="1400" b="0" kern="1200" dirty="0"/>
            <a:t>and become partners in their own health care</a:t>
          </a:r>
          <a:endParaRPr lang="en-US" sz="1400" b="0" kern="1200" dirty="0"/>
        </a:p>
      </dsp:txBody>
      <dsp:txXfrm>
        <a:off x="2409145" y="2262498"/>
        <a:ext cx="1800000" cy="1476727"/>
      </dsp:txXfrm>
    </dsp:sp>
    <dsp:sp modelId="{E9438241-7A1A-4395-B30C-B04EE6E3A073}">
      <dsp:nvSpPr>
        <dsp:cNvPr id="0" name=""/>
        <dsp:cNvSpPr/>
      </dsp:nvSpPr>
      <dsp:spPr>
        <a:xfrm>
          <a:off x="4875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90951-9DA9-4DDF-A3A1-592DA5F63128}">
      <dsp:nvSpPr>
        <dsp:cNvPr id="0" name=""/>
        <dsp:cNvSpPr/>
      </dsp:nvSpPr>
      <dsp:spPr>
        <a:xfrm>
          <a:off x="5109145" y="1056498"/>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568B3C-8F96-45F1-BCB1-3CF60940ADEC}">
      <dsp:nvSpPr>
        <dsp:cNvPr id="0" name=""/>
        <dsp:cNvSpPr/>
      </dsp:nvSpPr>
      <dsp:spPr>
        <a:xfrm>
          <a:off x="4524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Co-facilitating a step change</a:t>
          </a:r>
          <a:r>
            <a:rPr lang="en-GB" sz="1400" kern="1200" dirty="0"/>
            <a:t> in user behaviour and support existing health and social care services provision </a:t>
          </a:r>
          <a:endParaRPr lang="en-US" sz="1400" kern="1200" dirty="0"/>
        </a:p>
      </dsp:txBody>
      <dsp:txXfrm>
        <a:off x="4524145" y="2262498"/>
        <a:ext cx="1800000" cy="1476727"/>
      </dsp:txXfrm>
    </dsp:sp>
    <dsp:sp modelId="{869D9A7A-B7D3-4300-B731-3ED73D513F26}">
      <dsp:nvSpPr>
        <dsp:cNvPr id="0" name=""/>
        <dsp:cNvSpPr/>
      </dsp:nvSpPr>
      <dsp:spPr>
        <a:xfrm>
          <a:off x="6990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80152D-A0E0-426B-A84F-24FC2D24F303}">
      <dsp:nvSpPr>
        <dsp:cNvPr id="0" name=""/>
        <dsp:cNvSpPr/>
      </dsp:nvSpPr>
      <dsp:spPr>
        <a:xfrm>
          <a:off x="7224145" y="1056498"/>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41FA44D-E5F5-4000-BEC1-63038DAED7F0}">
      <dsp:nvSpPr>
        <dsp:cNvPr id="0" name=""/>
        <dsp:cNvSpPr/>
      </dsp:nvSpPr>
      <dsp:spPr>
        <a:xfrm>
          <a:off x="6639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Providing easy to use resources to wide audiences</a:t>
          </a:r>
          <a:endParaRPr lang="en-US" sz="1400" kern="1200" dirty="0"/>
        </a:p>
      </dsp:txBody>
      <dsp:txXfrm>
        <a:off x="6639145" y="2262498"/>
        <a:ext cx="1800000" cy="1476727"/>
      </dsp:txXfrm>
    </dsp:sp>
    <dsp:sp modelId="{3DD9E9EC-3E95-4E75-8F71-C935BB95C615}">
      <dsp:nvSpPr>
        <dsp:cNvPr id="0" name=""/>
        <dsp:cNvSpPr/>
      </dsp:nvSpPr>
      <dsp:spPr>
        <a:xfrm>
          <a:off x="9637477" y="715037"/>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31EB55-0371-4743-AF85-91A92E844DB8}">
      <dsp:nvSpPr>
        <dsp:cNvPr id="0" name=""/>
        <dsp:cNvSpPr/>
      </dsp:nvSpPr>
      <dsp:spPr>
        <a:xfrm>
          <a:off x="9871477" y="949037"/>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7D55E-E792-49A7-BE49-17721F1661B0}">
      <dsp:nvSpPr>
        <dsp:cNvPr id="0" name=""/>
        <dsp:cNvSpPr/>
      </dsp:nvSpPr>
      <dsp:spPr>
        <a:xfrm>
          <a:off x="9048290" y="2395212"/>
          <a:ext cx="2864664" cy="19065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Connecting sustainable</a:t>
          </a:r>
          <a:r>
            <a:rPr lang="en-GB" sz="1400" kern="1200" dirty="0"/>
            <a:t>, already, existing work, </a:t>
          </a:r>
          <a:r>
            <a:rPr lang="en-GB" sz="1400" b="1" kern="1200" dirty="0"/>
            <a:t>support programmes </a:t>
          </a:r>
          <a:r>
            <a:rPr lang="en-GB" sz="1400" kern="1200" dirty="0"/>
            <a:t>offered by various organisations and networks that already exist in four nations (England, Wales, Northern Ireland and Scotland).</a:t>
          </a:r>
          <a:endParaRPr lang="en-US" sz="1400" kern="1200" dirty="0"/>
        </a:p>
      </dsp:txBody>
      <dsp:txXfrm>
        <a:off x="9048290" y="2395212"/>
        <a:ext cx="2864664" cy="1906573"/>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L="914400" marR="0" lvl="1"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2pPr>
            <a:lvl3pPr marL="1371600" marR="0" lvl="2"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3pPr>
            <a:lvl4pPr marL="1828800" marR="0" lvl="3"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4pPr>
            <a:lvl5pPr marL="2286000" marR="0" lvl="4"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Poppins"/>
                <a:ea typeface="Poppins"/>
                <a:cs typeface="Poppins"/>
                <a:sym typeface="Poppins"/>
              </a:rPr>
              <a:t>‹#›</a:t>
            </a:fld>
            <a:endParaRPr sz="1200" b="0" i="0" u="none" strike="noStrike" cap="none">
              <a:solidFill>
                <a:schemeClr val="dk1"/>
              </a:solidFill>
              <a:latin typeface="Poppins"/>
              <a:ea typeface="Poppins"/>
              <a:cs typeface="Poppins"/>
              <a:sym typeface="Poppi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andfonline.com/doi/full/10.1080/08870446.2020.1743840"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GB" sz="1200" b="1" dirty="0">
                <a:solidFill>
                  <a:schemeClr val="dk2"/>
                </a:solidFill>
              </a:rPr>
              <a:t>Presenter’s Notes </a:t>
            </a:r>
            <a:endParaRPr sz="1200" dirty="0">
              <a:solidFill>
                <a:schemeClr val="dk2"/>
              </a:solidFill>
            </a:endParaRPr>
          </a:p>
          <a:p>
            <a:pPr marL="0" lvl="0" indent="0" algn="l" rtl="0">
              <a:lnSpc>
                <a:spcPct val="115000"/>
              </a:lnSpc>
              <a:spcBef>
                <a:spcPts val="0"/>
              </a:spcBef>
              <a:spcAft>
                <a:spcPts val="0"/>
              </a:spcAft>
              <a:buNone/>
            </a:pPr>
            <a:r>
              <a:rPr lang="en-GB" sz="1200" dirty="0">
                <a:solidFill>
                  <a:schemeClr val="dk2"/>
                </a:solidFill>
                <a:highlight>
                  <a:srgbClr val="FFFFFF"/>
                </a:highlight>
              </a:rPr>
              <a:t>What are the statistics and trends in ageing and ageing health in the UK?</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The UK’s population is undergoing a massive age shift. There are over 11 million people aged 65 and in ten years’ time this will have increased to 13 million people, 22% of the population. </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Trends in life expectancy had been increasing throughout the 21st century however, there is now a reduction in our life expectancy (of 0.3 years for women and 0.4 years for men). To add to this, the number of years we can expect to spend in good health, without a disabling illness, continues to decline; this is now  62.4 years for men and 60.9 years for women.</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Overall, the experience of ageing is getting worse and more unequal.</a:t>
            </a:r>
            <a:endParaRPr sz="1200" dirty="0">
              <a:solidFill>
                <a:schemeClr val="dk2"/>
              </a:solidFill>
            </a:endParaRPr>
          </a:p>
          <a:p>
            <a:pPr marL="0" lvl="0" indent="0" algn="l" rtl="0">
              <a:lnSpc>
                <a:spcPct val="115000"/>
              </a:lnSpc>
              <a:spcBef>
                <a:spcPts val="1200"/>
              </a:spcBef>
              <a:spcAft>
                <a:spcPts val="0"/>
              </a:spcAft>
              <a:buNone/>
            </a:pPr>
            <a:r>
              <a:rPr lang="en-GB" sz="1200" dirty="0">
                <a:solidFill>
                  <a:schemeClr val="dk2"/>
                </a:solidFill>
                <a:highlight>
                  <a:srgbClr val="FFFFFF"/>
                </a:highlight>
              </a:rPr>
              <a:t>Across England today – depending on where we live and how well-off we are – there are differences of up to ten years in how long we can expect to live and more than 17 years in the time we get in good health without a disabling illness.</a:t>
            </a:r>
            <a:endParaRPr sz="1200" dirty="0">
              <a:solidFill>
                <a:schemeClr val="dk2"/>
              </a:solidFill>
            </a:endParaRPr>
          </a:p>
          <a:p>
            <a:pPr marL="0" lvl="0" indent="0" algn="l" rtl="0">
              <a:spcBef>
                <a:spcPts val="1400"/>
              </a:spcBef>
              <a:spcAft>
                <a:spcPts val="0"/>
              </a:spcAft>
              <a:buNone/>
            </a:pPr>
            <a:endParaRPr dirty="0"/>
          </a:p>
        </p:txBody>
      </p:sp>
      <p:sp>
        <p:nvSpPr>
          <p:cNvPr id="305" name="Google Shape;30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538248e7b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2538248e7bb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2538248e7bb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GB" sz="1200" b="1">
                <a:solidFill>
                  <a:schemeClr val="dk2"/>
                </a:solidFill>
              </a:rPr>
              <a:t>Presenter’s Notes </a:t>
            </a:r>
            <a:endParaRPr sz="1200">
              <a:solidFill>
                <a:schemeClr val="dk2"/>
              </a:solidFill>
            </a:endParaRPr>
          </a:p>
          <a:p>
            <a:pPr marL="0" lvl="0" indent="0" algn="l" rtl="0">
              <a:lnSpc>
                <a:spcPct val="115000"/>
              </a:lnSpc>
              <a:spcBef>
                <a:spcPts val="0"/>
              </a:spcBef>
              <a:spcAft>
                <a:spcPts val="0"/>
              </a:spcAft>
              <a:buNone/>
            </a:pPr>
            <a:r>
              <a:rPr lang="en-GB" sz="1200" b="1">
                <a:solidFill>
                  <a:schemeClr val="dk2"/>
                </a:solidFill>
                <a:highlight>
                  <a:srgbClr val="FFFFFF"/>
                </a:highlight>
              </a:rPr>
              <a:t> </a:t>
            </a:r>
            <a:endParaRPr sz="1200">
              <a:solidFill>
                <a:schemeClr val="dk2"/>
              </a:solidFill>
            </a:endParaRPr>
          </a:p>
          <a:p>
            <a:pPr marL="0" lvl="0" indent="0" algn="l" rtl="0">
              <a:lnSpc>
                <a:spcPct val="115000"/>
              </a:lnSpc>
              <a:spcBef>
                <a:spcPts val="1200"/>
              </a:spcBef>
              <a:spcAft>
                <a:spcPts val="0"/>
              </a:spcAft>
              <a:buNone/>
            </a:pPr>
            <a:r>
              <a:rPr lang="en-GB" sz="1200" b="1">
                <a:solidFill>
                  <a:schemeClr val="dk2"/>
                </a:solidFill>
                <a:highlight>
                  <a:srgbClr val="FFFFFF"/>
                </a:highlight>
              </a:rPr>
              <a:t>Examples of pledges - Dry January and Stoptober. Both established and there is strong evidence of their effectiveness. EG: </a:t>
            </a:r>
            <a:endParaRPr sz="1200">
              <a:solidFill>
                <a:schemeClr val="dk2"/>
              </a:solidFill>
            </a:endParaRPr>
          </a:p>
          <a:p>
            <a:pPr marL="0" lvl="0" indent="0" algn="l" rtl="0">
              <a:lnSpc>
                <a:spcPct val="115000"/>
              </a:lnSpc>
              <a:spcBef>
                <a:spcPts val="1200"/>
              </a:spcBef>
              <a:spcAft>
                <a:spcPts val="0"/>
              </a:spcAft>
              <a:buNone/>
            </a:pPr>
            <a:r>
              <a:rPr lang="en-GB" sz="1200">
                <a:solidFill>
                  <a:schemeClr val="dk2"/>
                </a:solidFill>
              </a:rPr>
              <a:t>In conclusion, we can say that successive Stoptober campaigns have resulted in greater awareness and desire to quit, as well as increased quit attempts. The positive messaging and the behaviour change principles underlying the campaign are the secret to its success.</a:t>
            </a:r>
            <a:endParaRPr/>
          </a:p>
          <a:p>
            <a:pPr marL="0" lvl="0" indent="0" algn="l" rtl="0">
              <a:lnSpc>
                <a:spcPct val="115000"/>
              </a:lnSpc>
              <a:spcBef>
                <a:spcPts val="0"/>
              </a:spcBef>
              <a:spcAft>
                <a:spcPts val="0"/>
              </a:spcAft>
              <a:buNone/>
            </a:pPr>
            <a:r>
              <a:rPr lang="en-GB" sz="1200">
                <a:solidFill>
                  <a:schemeClr val="dk2"/>
                </a:solidFill>
                <a:highlight>
                  <a:srgbClr val="FFFFFF"/>
                </a:highlight>
              </a:rPr>
              <a:t>Dry January helps people to drink more healthily year-round. </a:t>
            </a:r>
            <a:r>
              <a:rPr lang="en-GB" sz="1200" b="1" u="sng">
                <a:solidFill>
                  <a:schemeClr val="dk2"/>
                </a:solidFill>
                <a:highlight>
                  <a:srgbClr val="FFFFFF"/>
                </a:highlight>
                <a:hlinkClick r:id="rId3">
                  <a:extLst>
                    <a:ext uri="{A12FA001-AC4F-418D-AE19-62706E023703}">
                      <ahyp:hlinkClr xmlns:ahyp="http://schemas.microsoft.com/office/drawing/2018/hyperlinkcolor" val="tx"/>
                    </a:ext>
                  </a:extLst>
                </a:hlinkClick>
              </a:rPr>
              <a:t>Research conducted by the University of Sussex</a:t>
            </a:r>
            <a:r>
              <a:rPr lang="en-GB" sz="1200">
                <a:solidFill>
                  <a:schemeClr val="dk2"/>
                </a:solidFill>
                <a:highlight>
                  <a:srgbClr val="FFFFFF"/>
                </a:highlight>
              </a:rPr>
              <a:t> has found that six months after Dry January more than 70% of people who take on the month with Alcohol Change UK's Try Dry app or coaching emails are still drinking more healthily. On top of that, they have boosted levels of wellbeing, and much more besides.</a:t>
            </a:r>
            <a:endParaRPr sz="1200">
              <a:solidFill>
                <a:schemeClr val="dk2"/>
              </a:solidFill>
            </a:endParaRPr>
          </a:p>
          <a:p>
            <a:pPr marL="0" lvl="0" indent="0" algn="l" rtl="0">
              <a:lnSpc>
                <a:spcPct val="115000"/>
              </a:lnSpc>
              <a:spcBef>
                <a:spcPts val="0"/>
              </a:spcBef>
              <a:spcAft>
                <a:spcPts val="0"/>
              </a:spcAft>
              <a:buNone/>
            </a:pPr>
            <a:r>
              <a:rPr lang="en-GB" sz="1200" b="1">
                <a:solidFill>
                  <a:schemeClr val="dk2"/>
                </a:solidFill>
                <a:highlight>
                  <a:srgbClr val="FFFFFF"/>
                </a:highlight>
              </a:rPr>
              <a:t> </a:t>
            </a:r>
            <a:endParaRPr sz="1200">
              <a:solidFill>
                <a:schemeClr val="dk2"/>
              </a:solidFill>
            </a:endParaRPr>
          </a:p>
          <a:p>
            <a:pPr marL="0" lvl="0" indent="0" algn="l" rtl="0">
              <a:lnSpc>
                <a:spcPct val="115000"/>
              </a:lnSpc>
              <a:spcBef>
                <a:spcPts val="1200"/>
              </a:spcBef>
              <a:spcAft>
                <a:spcPts val="0"/>
              </a:spcAft>
              <a:buNone/>
            </a:pPr>
            <a:r>
              <a:rPr lang="en-GB" sz="1200" b="1">
                <a:solidFill>
                  <a:schemeClr val="dk2"/>
                </a:solidFill>
                <a:highlight>
                  <a:srgbClr val="FFFFFF"/>
                </a:highlight>
              </a:rPr>
              <a:t>What is the evidence behind pledges?</a:t>
            </a:r>
            <a:endParaRPr sz="1200">
              <a:solidFill>
                <a:schemeClr val="dk2"/>
              </a:solidFill>
            </a:endParaRPr>
          </a:p>
          <a:p>
            <a:pPr marL="342900" lvl="0" indent="-342900" algn="l" rtl="0">
              <a:lnSpc>
                <a:spcPct val="120000"/>
              </a:lnSpc>
              <a:spcBef>
                <a:spcPts val="1200"/>
              </a:spcBef>
              <a:spcAft>
                <a:spcPts val="0"/>
              </a:spcAft>
              <a:buClr>
                <a:srgbClr val="082C4E"/>
              </a:buClr>
              <a:buSzPts val="1550"/>
              <a:buFont typeface="Calibri"/>
              <a:buAutoNum type="arabicPeriod"/>
            </a:pPr>
            <a:r>
              <a:rPr lang="en-GB" sz="1200" u="none" strike="noStrike">
                <a:solidFill>
                  <a:schemeClr val="dk2"/>
                </a:solidFill>
                <a:highlight>
                  <a:srgbClr val="FFFFFF"/>
                </a:highlight>
              </a:rPr>
              <a:t>Make it social: Inspired by social contagion theory, the campaign makes the activity a collective mass behaviour, normalising it so it’s a social movement. The use of social networks means that people feel socially supported by fellow quitters as they embark on their collective quitting journey.</a:t>
            </a:r>
            <a:endParaRPr sz="1200" u="none" strike="noStrike">
              <a:solidFill>
                <a:schemeClr val="dk2"/>
              </a:solidFill>
            </a:endParaRPr>
          </a:p>
          <a:p>
            <a:pPr marL="342900" lvl="0" indent="-342900" algn="l" rtl="0">
              <a:lnSpc>
                <a:spcPct val="120000"/>
              </a:lnSpc>
              <a:spcBef>
                <a:spcPts val="0"/>
              </a:spcBef>
              <a:spcAft>
                <a:spcPts val="0"/>
              </a:spcAft>
              <a:buClr>
                <a:srgbClr val="082C4E"/>
              </a:buClr>
              <a:buSzPts val="1550"/>
              <a:buFont typeface="Calibri"/>
              <a:buAutoNum type="arabicPeriod"/>
            </a:pPr>
            <a:r>
              <a:rPr lang="en-GB" sz="1200" u="none" strike="noStrike">
                <a:solidFill>
                  <a:schemeClr val="dk2"/>
                </a:solidFill>
                <a:highlight>
                  <a:srgbClr val="FFFFFF"/>
                </a:highlight>
              </a:rPr>
              <a:t>Set SMART goals: – specific, measurable, attainable, realistic and time-sensitive – so people feel more confident about an otherwise insurmountable challenge.</a:t>
            </a:r>
            <a:endParaRPr sz="1200" u="none" strike="noStrike">
              <a:solidFill>
                <a:schemeClr val="dk2"/>
              </a:solidFill>
            </a:endParaRPr>
          </a:p>
          <a:p>
            <a:pPr marL="342900" lvl="0" indent="-342900" algn="l" rtl="0">
              <a:lnSpc>
                <a:spcPct val="120000"/>
              </a:lnSpc>
              <a:spcBef>
                <a:spcPts val="0"/>
              </a:spcBef>
              <a:spcAft>
                <a:spcPts val="0"/>
              </a:spcAft>
              <a:buClr>
                <a:srgbClr val="082C4E"/>
              </a:buClr>
              <a:buSzPts val="1550"/>
              <a:buFont typeface="Calibri"/>
              <a:buAutoNum type="arabicPeriod"/>
            </a:pPr>
            <a:r>
              <a:rPr lang="en-GB" sz="1200" u="none" strike="noStrike">
                <a:solidFill>
                  <a:schemeClr val="dk2"/>
                </a:solidFill>
                <a:highlight>
                  <a:srgbClr val="FFFFFF"/>
                </a:highlight>
              </a:rPr>
              <a:t>Use motivational theory to change behaviour: With tools such as an online community, campaign logos users can use, the support around Five to Thrive is designed to motivate change.</a:t>
            </a:r>
            <a:endParaRPr sz="1200" u="none" strike="noStrike">
              <a:solidFill>
                <a:schemeClr val="dk2"/>
              </a:solidFill>
            </a:endParaRPr>
          </a:p>
          <a:p>
            <a:pPr marL="0" lvl="0" indent="0" algn="l" rtl="0">
              <a:lnSpc>
                <a:spcPct val="115000"/>
              </a:lnSpc>
              <a:spcBef>
                <a:spcPts val="4200"/>
              </a:spcBef>
              <a:spcAft>
                <a:spcPts val="0"/>
              </a:spcAft>
              <a:buNone/>
            </a:pPr>
            <a:r>
              <a:rPr lang="en-GB" sz="1200">
                <a:solidFill>
                  <a:schemeClr val="dk2"/>
                </a:solidFill>
              </a:rPr>
              <a:t>When people sign up to the pledge, we will ask them to consent to using their data and also contacting them by email. Whilst the primary aim of the pledge is engagement, this is a great opportunity to collect data from a large sub set of people about their experience of ageing and exploring which interventions people find work.</a:t>
            </a:r>
            <a:endParaRPr/>
          </a:p>
          <a:p>
            <a:pPr marL="0" lvl="0" indent="0" algn="l" rtl="0">
              <a:spcBef>
                <a:spcPts val="0"/>
              </a:spcBef>
              <a:spcAft>
                <a:spcPts val="0"/>
              </a:spcAft>
              <a:buNone/>
            </a:pPr>
            <a:endParaRPr/>
          </a:p>
        </p:txBody>
      </p:sp>
      <p:sp>
        <p:nvSpPr>
          <p:cNvPr id="329" name="Google Shape;32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538248e7b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538248e7b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2538248e7b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3" name="Google Shape;40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Front Cover 1">
  <p:cSld name="Front Cover 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6095998" y="0"/>
            <a:ext cx="6098726" cy="3810000"/>
          </a:xfrm>
          <a:prstGeom prst="rect">
            <a:avLst/>
          </a:prstGeom>
          <a:noFill/>
          <a:ln>
            <a:noFill/>
          </a:ln>
        </p:spPr>
      </p:sp>
      <p:pic>
        <p:nvPicPr>
          <p:cNvPr id="17" name="Google Shape;17;p14"/>
          <p:cNvPicPr preferRelativeResize="0"/>
          <p:nvPr/>
        </p:nvPicPr>
        <p:blipFill rotWithShape="1">
          <a:blip r:embed="rId2">
            <a:alphaModFix/>
          </a:blip>
          <a:srcRect/>
          <a:stretch/>
        </p:blipFill>
        <p:spPr>
          <a:xfrm>
            <a:off x="6096000" y="3810000"/>
            <a:ext cx="6096000" cy="3048000"/>
          </a:xfrm>
          <a:prstGeom prst="rect">
            <a:avLst/>
          </a:prstGeom>
          <a:noFill/>
          <a:ln>
            <a:noFill/>
          </a:ln>
        </p:spPr>
      </p:pic>
      <p:sp>
        <p:nvSpPr>
          <p:cNvPr id="18" name="Google Shape;18;p14"/>
          <p:cNvSpPr txBox="1">
            <a:spLocks noGrp="1"/>
          </p:cNvSpPr>
          <p:nvPr>
            <p:ph type="body" idx="1"/>
          </p:nvPr>
        </p:nvSpPr>
        <p:spPr>
          <a:xfrm>
            <a:off x="408207" y="559121"/>
            <a:ext cx="5557585"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4"/>
          <p:cNvSpPr txBox="1">
            <a:spLocks noGrp="1"/>
          </p:cNvSpPr>
          <p:nvPr>
            <p:ph type="body" idx="3"/>
          </p:nvPr>
        </p:nvSpPr>
        <p:spPr>
          <a:xfrm>
            <a:off x="408208" y="2431330"/>
            <a:ext cx="5557584"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4"/>
          <p:cNvSpPr txBox="1">
            <a:spLocks noGrp="1"/>
          </p:cNvSpPr>
          <p:nvPr>
            <p:ph type="body" idx="4"/>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4"/>
          <p:cNvSpPr txBox="1">
            <a:spLocks noGrp="1"/>
          </p:cNvSpPr>
          <p:nvPr>
            <p:ph type="body" idx="5"/>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4"/>
          <p:cNvSpPr txBox="1">
            <a:spLocks noGrp="1"/>
          </p:cNvSpPr>
          <p:nvPr>
            <p:ph type="body" idx="6"/>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14" descr="The Open University Logo"/>
          <p:cNvPicPr preferRelativeResize="0"/>
          <p:nvPr/>
        </p:nvPicPr>
        <p:blipFill rotWithShape="1">
          <a:blip r:embed="rId3">
            <a:alphaModFix/>
          </a:blip>
          <a:srcRect/>
          <a:stretch/>
        </p:blipFill>
        <p:spPr>
          <a:xfrm>
            <a:off x="469675" y="5829301"/>
            <a:ext cx="1709992" cy="58419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Only - Yellow">
  <p:cSld name="Text Only - Yellow">
    <p:bg>
      <p:bgPr>
        <a:blipFill>
          <a:blip r:embed="rId2">
            <a:alphaModFix amt="69965"/>
          </a:blip>
          <a:stretch>
            <a:fillRect/>
          </a:stretch>
        </a:blipFill>
        <a:effectLst/>
      </p:bgPr>
    </p:bg>
    <p:spTree>
      <p:nvGrpSpPr>
        <p:cNvPr id="1" name="Shape 83"/>
        <p:cNvGrpSpPr/>
        <p:nvPr/>
      </p:nvGrpSpPr>
      <p:grpSpPr>
        <a:xfrm>
          <a:off x="0" y="0"/>
          <a:ext cx="0" cy="0"/>
          <a:chOff x="0" y="0"/>
          <a:chExt cx="0" cy="0"/>
        </a:xfrm>
      </p:grpSpPr>
      <p:pic>
        <p:nvPicPr>
          <p:cNvPr id="84" name="Google Shape;84;p30"/>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85" name="Google Shape;85;p30"/>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86" name="Google Shape;86;p30"/>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7" name="Google Shape;87;p30"/>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8" name="Google Shape;88;p30"/>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9" name="Google Shape;89;p30"/>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0" name="Google Shape;90;p30"/>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91" name="Google Shape;91;p30"/>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 List - Blue">
  <p:cSld name="Table / List - Blue">
    <p:bg>
      <p:bgPr>
        <a:blipFill>
          <a:blip r:embed="rId2">
            <a:alphaModFix amt="0"/>
          </a:blip>
          <a:stretch>
            <a:fillRect/>
          </a:stretch>
        </a:blipFill>
        <a:effectLst/>
      </p:bgPr>
    </p:bg>
    <p:spTree>
      <p:nvGrpSpPr>
        <p:cNvPr id="1" name="Shape 92"/>
        <p:cNvGrpSpPr/>
        <p:nvPr/>
      </p:nvGrpSpPr>
      <p:grpSpPr>
        <a:xfrm>
          <a:off x="0" y="0"/>
          <a:ext cx="0" cy="0"/>
          <a:chOff x="0" y="0"/>
          <a:chExt cx="0" cy="0"/>
        </a:xfrm>
      </p:grpSpPr>
      <p:pic>
        <p:nvPicPr>
          <p:cNvPr id="93" name="Google Shape;93;p31"/>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94" name="Google Shape;94;p31"/>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95" name="Google Shape;95;p31"/>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6" name="Google Shape;96;p31"/>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7" name="Google Shape;97;p31"/>
          <p:cNvSpPr txBox="1">
            <a:spLocks noGrp="1"/>
          </p:cNvSpPr>
          <p:nvPr>
            <p:ph type="body" idx="3"/>
          </p:nvPr>
        </p:nvSpPr>
        <p:spPr>
          <a:xfrm>
            <a:off x="3286746" y="156244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8" name="Google Shape;98;p31"/>
          <p:cNvSpPr txBox="1">
            <a:spLocks noGrp="1"/>
          </p:cNvSpPr>
          <p:nvPr>
            <p:ph type="body" idx="4"/>
          </p:nvPr>
        </p:nvSpPr>
        <p:spPr>
          <a:xfrm>
            <a:off x="887895" y="155887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9" name="Google Shape;99;p31"/>
          <p:cNvSpPr txBox="1">
            <a:spLocks noGrp="1"/>
          </p:cNvSpPr>
          <p:nvPr>
            <p:ph type="body" idx="5"/>
          </p:nvPr>
        </p:nvSpPr>
        <p:spPr>
          <a:xfrm>
            <a:off x="3286746" y="245933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0" name="Google Shape;100;p31"/>
          <p:cNvSpPr txBox="1">
            <a:spLocks noGrp="1"/>
          </p:cNvSpPr>
          <p:nvPr>
            <p:ph type="body" idx="6"/>
          </p:nvPr>
        </p:nvSpPr>
        <p:spPr>
          <a:xfrm>
            <a:off x="887895" y="245576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1" name="Google Shape;101;p31"/>
          <p:cNvSpPr txBox="1">
            <a:spLocks noGrp="1"/>
          </p:cNvSpPr>
          <p:nvPr>
            <p:ph type="body" idx="7"/>
          </p:nvPr>
        </p:nvSpPr>
        <p:spPr>
          <a:xfrm>
            <a:off x="3286746" y="335622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2" name="Google Shape;102;p31"/>
          <p:cNvSpPr txBox="1">
            <a:spLocks noGrp="1"/>
          </p:cNvSpPr>
          <p:nvPr>
            <p:ph type="body" idx="8"/>
          </p:nvPr>
        </p:nvSpPr>
        <p:spPr>
          <a:xfrm>
            <a:off x="887895" y="335265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3" name="Google Shape;103;p31"/>
          <p:cNvSpPr txBox="1">
            <a:spLocks noGrp="1"/>
          </p:cNvSpPr>
          <p:nvPr>
            <p:ph type="body" idx="9"/>
          </p:nvPr>
        </p:nvSpPr>
        <p:spPr>
          <a:xfrm>
            <a:off x="3286746" y="4249549"/>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4" name="Google Shape;104;p31"/>
          <p:cNvSpPr txBox="1">
            <a:spLocks noGrp="1"/>
          </p:cNvSpPr>
          <p:nvPr>
            <p:ph type="body" idx="13"/>
          </p:nvPr>
        </p:nvSpPr>
        <p:spPr>
          <a:xfrm>
            <a:off x="887895" y="4245983"/>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05" name="Google Shape;105;p31"/>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 List - Orange">
  <p:cSld name="Table / List - Orange">
    <p:bg>
      <p:bgPr>
        <a:blipFill>
          <a:blip r:embed="rId2">
            <a:alphaModFix amt="0"/>
          </a:blip>
          <a:stretch>
            <a:fillRect/>
          </a:stretch>
        </a:blipFill>
        <a:effectLst/>
      </p:bgPr>
    </p:bg>
    <p:spTree>
      <p:nvGrpSpPr>
        <p:cNvPr id="1" name="Shape 106"/>
        <p:cNvGrpSpPr/>
        <p:nvPr/>
      </p:nvGrpSpPr>
      <p:grpSpPr>
        <a:xfrm>
          <a:off x="0" y="0"/>
          <a:ext cx="0" cy="0"/>
          <a:chOff x="0" y="0"/>
          <a:chExt cx="0" cy="0"/>
        </a:xfrm>
      </p:grpSpPr>
      <p:pic>
        <p:nvPicPr>
          <p:cNvPr id="107" name="Google Shape;107;p32"/>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108" name="Google Shape;108;p32"/>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109" name="Google Shape;109;p32"/>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0" name="Google Shape;110;p32"/>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1" name="Google Shape;111;p32"/>
          <p:cNvSpPr txBox="1">
            <a:spLocks noGrp="1"/>
          </p:cNvSpPr>
          <p:nvPr>
            <p:ph type="body" idx="3"/>
          </p:nvPr>
        </p:nvSpPr>
        <p:spPr>
          <a:xfrm>
            <a:off x="3286746" y="156244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2" name="Google Shape;112;p32"/>
          <p:cNvSpPr txBox="1">
            <a:spLocks noGrp="1"/>
          </p:cNvSpPr>
          <p:nvPr>
            <p:ph type="body" idx="4"/>
          </p:nvPr>
        </p:nvSpPr>
        <p:spPr>
          <a:xfrm>
            <a:off x="887895" y="156244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3" name="Google Shape;113;p32"/>
          <p:cNvSpPr txBox="1">
            <a:spLocks noGrp="1"/>
          </p:cNvSpPr>
          <p:nvPr>
            <p:ph type="body" idx="5"/>
          </p:nvPr>
        </p:nvSpPr>
        <p:spPr>
          <a:xfrm>
            <a:off x="3286746" y="245933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4" name="Google Shape;114;p32"/>
          <p:cNvSpPr txBox="1">
            <a:spLocks noGrp="1"/>
          </p:cNvSpPr>
          <p:nvPr>
            <p:ph type="body" idx="6"/>
          </p:nvPr>
        </p:nvSpPr>
        <p:spPr>
          <a:xfrm>
            <a:off x="887895" y="245933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5" name="Google Shape;115;p32"/>
          <p:cNvSpPr txBox="1">
            <a:spLocks noGrp="1"/>
          </p:cNvSpPr>
          <p:nvPr>
            <p:ph type="body" idx="7"/>
          </p:nvPr>
        </p:nvSpPr>
        <p:spPr>
          <a:xfrm>
            <a:off x="3286746" y="335622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6" name="Google Shape;116;p32"/>
          <p:cNvSpPr txBox="1">
            <a:spLocks noGrp="1"/>
          </p:cNvSpPr>
          <p:nvPr>
            <p:ph type="body" idx="8"/>
          </p:nvPr>
        </p:nvSpPr>
        <p:spPr>
          <a:xfrm>
            <a:off x="887895" y="335622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7" name="Google Shape;117;p32"/>
          <p:cNvSpPr txBox="1">
            <a:spLocks noGrp="1"/>
          </p:cNvSpPr>
          <p:nvPr>
            <p:ph type="body" idx="9"/>
          </p:nvPr>
        </p:nvSpPr>
        <p:spPr>
          <a:xfrm>
            <a:off x="3286746" y="4249549"/>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8" name="Google Shape;118;p32"/>
          <p:cNvSpPr txBox="1">
            <a:spLocks noGrp="1"/>
          </p:cNvSpPr>
          <p:nvPr>
            <p:ph type="body" idx="13"/>
          </p:nvPr>
        </p:nvSpPr>
        <p:spPr>
          <a:xfrm>
            <a:off x="887895" y="4249549"/>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19" name="Google Shape;119;p32"/>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rts &amp; Copy">
  <p:cSld name="Charts &amp; Copy">
    <p:bg>
      <p:bgPr>
        <a:solidFill>
          <a:schemeClr val="lt1"/>
        </a:solidFill>
        <a:effectLst/>
      </p:bgPr>
    </p:bg>
    <p:spTree>
      <p:nvGrpSpPr>
        <p:cNvPr id="1" name="Shape 120"/>
        <p:cNvGrpSpPr/>
        <p:nvPr/>
      </p:nvGrpSpPr>
      <p:grpSpPr>
        <a:xfrm>
          <a:off x="0" y="0"/>
          <a:ext cx="0" cy="0"/>
          <a:chOff x="0" y="0"/>
          <a:chExt cx="0" cy="0"/>
        </a:xfrm>
      </p:grpSpPr>
      <p:sp>
        <p:nvSpPr>
          <p:cNvPr id="121" name="Google Shape;121;p33"/>
          <p:cNvSpPr txBox="1">
            <a:spLocks noGrp="1"/>
          </p:cNvSpPr>
          <p:nvPr>
            <p:ph type="body" idx="1"/>
          </p:nvPr>
        </p:nvSpPr>
        <p:spPr>
          <a:xfrm>
            <a:off x="6493565" y="2856109"/>
            <a:ext cx="4687053" cy="322102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22" name="Google Shape;122;p33"/>
          <p:cNvPicPr preferRelativeResize="0"/>
          <p:nvPr/>
        </p:nvPicPr>
        <p:blipFill rotWithShape="1">
          <a:blip r:embed="rId2">
            <a:alphaModFix/>
          </a:blip>
          <a:srcRect/>
          <a:stretch/>
        </p:blipFill>
        <p:spPr>
          <a:xfrm>
            <a:off x="-5910" y="0"/>
            <a:ext cx="12197909" cy="1551256"/>
          </a:xfrm>
          <a:prstGeom prst="rect">
            <a:avLst/>
          </a:prstGeom>
          <a:noFill/>
          <a:ln>
            <a:noFill/>
          </a:ln>
        </p:spPr>
      </p:pic>
      <p:sp>
        <p:nvSpPr>
          <p:cNvPr id="123" name="Google Shape;123;p33"/>
          <p:cNvSpPr txBox="1">
            <a:spLocks noGrp="1"/>
          </p:cNvSpPr>
          <p:nvPr>
            <p:ph type="body" idx="2"/>
          </p:nvPr>
        </p:nvSpPr>
        <p:spPr>
          <a:xfrm>
            <a:off x="1001105" y="17561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4" name="Google Shape;124;p33"/>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25" name="Google Shape;125;p33"/>
          <p:cNvSpPr txBox="1">
            <a:spLocks noGrp="1"/>
          </p:cNvSpPr>
          <p:nvPr>
            <p:ph type="body" idx="3"/>
          </p:nvPr>
        </p:nvSpPr>
        <p:spPr>
          <a:xfrm>
            <a:off x="413915" y="326028"/>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6" name="Google Shape;126;p33"/>
          <p:cNvSpPr txBox="1">
            <a:spLocks noGrp="1"/>
          </p:cNvSpPr>
          <p:nvPr>
            <p:ph type="body" idx="4"/>
          </p:nvPr>
        </p:nvSpPr>
        <p:spPr>
          <a:xfrm>
            <a:off x="413915" y="833532"/>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ull Content - Tight Header">
  <p:cSld name="Full Content - Tight Header">
    <p:bg>
      <p:bgPr>
        <a:solidFill>
          <a:schemeClr val="lt1"/>
        </a:solidFill>
        <a:effectLst/>
      </p:bgPr>
    </p:bg>
    <p:spTree>
      <p:nvGrpSpPr>
        <p:cNvPr id="1" name="Shape 127"/>
        <p:cNvGrpSpPr/>
        <p:nvPr/>
      </p:nvGrpSpPr>
      <p:grpSpPr>
        <a:xfrm>
          <a:off x="0" y="0"/>
          <a:ext cx="0" cy="0"/>
          <a:chOff x="0" y="0"/>
          <a:chExt cx="0" cy="0"/>
        </a:xfrm>
      </p:grpSpPr>
      <p:sp>
        <p:nvSpPr>
          <p:cNvPr id="128" name="Google Shape;128;p34"/>
          <p:cNvSpPr txBox="1">
            <a:spLocks noGrp="1"/>
          </p:cNvSpPr>
          <p:nvPr>
            <p:ph type="body" idx="1"/>
          </p:nvPr>
        </p:nvSpPr>
        <p:spPr>
          <a:xfrm>
            <a:off x="1001105" y="10957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9" name="Google Shape;129;p34"/>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0" name="Google Shape;130;p34"/>
          <p:cNvSpPr/>
          <p:nvPr/>
        </p:nvSpPr>
        <p:spPr>
          <a:xfrm rot="10800000" flipH="1">
            <a:off x="-5910" y="0"/>
            <a:ext cx="12197910" cy="823189"/>
          </a:xfrm>
          <a:prstGeom prst="round1Rect">
            <a:avLst>
              <a:gd name="adj" fmla="val 50000"/>
            </a:avLst>
          </a:prstGeom>
          <a:solidFill>
            <a:srgbClr val="06064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31" name="Google Shape;131;p34"/>
          <p:cNvSpPr txBox="1">
            <a:spLocks noGrp="1"/>
          </p:cNvSpPr>
          <p:nvPr>
            <p:ph type="body" idx="2"/>
          </p:nvPr>
        </p:nvSpPr>
        <p:spPr>
          <a:xfrm>
            <a:off x="413915" y="163013"/>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e Chart &amp; Copy - White">
  <p:cSld name="Pie Chart &amp; Copy - White">
    <p:bg>
      <p:bgPr>
        <a:blipFill>
          <a:blip r:embed="rId2">
            <a:alphaModFix amt="0"/>
          </a:blip>
          <a:stretch>
            <a:fillRect/>
          </a:stretch>
        </a:blipFill>
        <a:effectLst/>
      </p:bgPr>
    </p:bg>
    <p:spTree>
      <p:nvGrpSpPr>
        <p:cNvPr id="1" name="Shape 132"/>
        <p:cNvGrpSpPr/>
        <p:nvPr/>
      </p:nvGrpSpPr>
      <p:grpSpPr>
        <a:xfrm>
          <a:off x="0" y="0"/>
          <a:ext cx="0" cy="0"/>
          <a:chOff x="0" y="0"/>
          <a:chExt cx="0" cy="0"/>
        </a:xfrm>
      </p:grpSpPr>
      <p:sp>
        <p:nvSpPr>
          <p:cNvPr id="133" name="Google Shape;133;p35"/>
          <p:cNvSpPr/>
          <p:nvPr/>
        </p:nvSpPr>
        <p:spPr>
          <a:xfrm rot="10800000" flipH="1">
            <a:off x="6096000" y="0"/>
            <a:ext cx="6096000" cy="6858000"/>
          </a:xfrm>
          <a:prstGeom prst="round1Rect">
            <a:avLst>
              <a:gd name="adj" fmla="val 20797"/>
            </a:avLst>
          </a:prstGeom>
          <a:solidFill>
            <a:srgbClr val="060645"/>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None/>
            </a:pPr>
            <a:endParaRPr sz="1800">
              <a:solidFill>
                <a:schemeClr val="lt1"/>
              </a:solidFill>
              <a:latin typeface="Poppins"/>
              <a:ea typeface="Poppins"/>
              <a:cs typeface="Poppins"/>
              <a:sym typeface="Poppins"/>
            </a:endParaRPr>
          </a:p>
        </p:txBody>
      </p:sp>
      <p:sp>
        <p:nvSpPr>
          <p:cNvPr id="134" name="Google Shape;134;p35"/>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5" name="Google Shape;135;p35"/>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6" name="Google Shape;136;p35"/>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7" name="Google Shape;137;p35"/>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8" name="Google Shape;138;p35"/>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9" name="Google Shape;139;p35"/>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40" name="Google Shape;140;p35"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ie Chart &amp; Copy - Blue Light Mode">
  <p:cSld name="Pie Chart &amp; Copy - Blue Light Mode">
    <p:bg>
      <p:bgPr>
        <a:blipFill>
          <a:blip r:embed="rId2">
            <a:alphaModFix amt="0"/>
          </a:blip>
          <a:stretch>
            <a:fillRect/>
          </a:stretch>
        </a:blipFill>
        <a:effectLst/>
      </p:bgPr>
    </p:bg>
    <p:spTree>
      <p:nvGrpSpPr>
        <p:cNvPr id="1" name="Shape 141"/>
        <p:cNvGrpSpPr/>
        <p:nvPr/>
      </p:nvGrpSpPr>
      <p:grpSpPr>
        <a:xfrm>
          <a:off x="0" y="0"/>
          <a:ext cx="0" cy="0"/>
          <a:chOff x="0" y="0"/>
          <a:chExt cx="0" cy="0"/>
        </a:xfrm>
      </p:grpSpPr>
      <p:pic>
        <p:nvPicPr>
          <p:cNvPr id="142" name="Google Shape;142;p36"/>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43" name="Google Shape;143;p36"/>
          <p:cNvSpPr/>
          <p:nvPr/>
        </p:nvSpPr>
        <p:spPr>
          <a:xfrm rot="10800000" flipH="1">
            <a:off x="6096000" y="0"/>
            <a:ext cx="6096000" cy="6858000"/>
          </a:xfrm>
          <a:prstGeom prst="round1Rect">
            <a:avLst>
              <a:gd name="adj" fmla="val 20797"/>
            </a:avLst>
          </a:prstGeom>
          <a:solidFill>
            <a:srgbClr val="AEDD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44" name="Google Shape;144;p36"/>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5" name="Google Shape;145;p36"/>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6" name="Google Shape;146;p3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47" name="Google Shape;147;p36"/>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8" name="Google Shape;148;p36"/>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9" name="Google Shape;149;p36"/>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50" name="Google Shape;150;p36"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e Chart &amp; Copy - Green Light Mode">
  <p:cSld name="Pie Chart &amp; Copy - Green Light Mode">
    <p:bg>
      <p:bgPr>
        <a:blipFill>
          <a:blip r:embed="rId2">
            <a:alphaModFix amt="0"/>
          </a:blip>
          <a:stretch>
            <a:fillRect/>
          </a:stretch>
        </a:blipFill>
        <a:effectLst/>
      </p:bgPr>
    </p:bg>
    <p:spTree>
      <p:nvGrpSpPr>
        <p:cNvPr id="1" name="Shape 151"/>
        <p:cNvGrpSpPr/>
        <p:nvPr/>
      </p:nvGrpSpPr>
      <p:grpSpPr>
        <a:xfrm>
          <a:off x="0" y="0"/>
          <a:ext cx="0" cy="0"/>
          <a:chOff x="0" y="0"/>
          <a:chExt cx="0" cy="0"/>
        </a:xfrm>
      </p:grpSpPr>
      <p:pic>
        <p:nvPicPr>
          <p:cNvPr id="152" name="Google Shape;152;p37"/>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53" name="Google Shape;153;p37"/>
          <p:cNvSpPr/>
          <p:nvPr/>
        </p:nvSpPr>
        <p:spPr>
          <a:xfrm rot="10800000" flipH="1">
            <a:off x="6096000" y="0"/>
            <a:ext cx="6096000" cy="6858000"/>
          </a:xfrm>
          <a:prstGeom prst="round1Rect">
            <a:avLst>
              <a:gd name="adj" fmla="val 20797"/>
            </a:avLst>
          </a:prstGeom>
          <a:solidFill>
            <a:srgbClr val="D1FFE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54" name="Google Shape;154;p37"/>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5" name="Google Shape;155;p37"/>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6" name="Google Shape;156;p37"/>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57" name="Google Shape;157;p37"/>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8" name="Google Shape;158;p37"/>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9" name="Google Shape;159;p37"/>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60" name="Google Shape;160;p37"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e Chart &amp; Copy - Pink Light Mode">
  <p:cSld name="Pie Chart &amp; Copy - Pink Light Mode">
    <p:bg>
      <p:bgPr>
        <a:blipFill>
          <a:blip r:embed="rId2">
            <a:alphaModFix amt="0"/>
          </a:blip>
          <a:stretch>
            <a:fillRect/>
          </a:stretch>
        </a:blipFill>
        <a:effectLst/>
      </p:bgPr>
    </p:bg>
    <p:spTree>
      <p:nvGrpSpPr>
        <p:cNvPr id="1" name="Shape 161"/>
        <p:cNvGrpSpPr/>
        <p:nvPr/>
      </p:nvGrpSpPr>
      <p:grpSpPr>
        <a:xfrm>
          <a:off x="0" y="0"/>
          <a:ext cx="0" cy="0"/>
          <a:chOff x="0" y="0"/>
          <a:chExt cx="0" cy="0"/>
        </a:xfrm>
      </p:grpSpPr>
      <p:pic>
        <p:nvPicPr>
          <p:cNvPr id="162" name="Google Shape;162;p38"/>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63" name="Google Shape;163;p38"/>
          <p:cNvSpPr/>
          <p:nvPr/>
        </p:nvSpPr>
        <p:spPr>
          <a:xfrm rot="10800000" flipH="1">
            <a:off x="6096000" y="0"/>
            <a:ext cx="6096000" cy="6858000"/>
          </a:xfrm>
          <a:prstGeom prst="round1Rect">
            <a:avLst>
              <a:gd name="adj" fmla="val 20797"/>
            </a:avLst>
          </a:prstGeom>
          <a:solidFill>
            <a:srgbClr val="FFE8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64" name="Google Shape;164;p38"/>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5" name="Google Shape;165;p38"/>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6" name="Google Shape;166;p3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67" name="Google Shape;167;p38"/>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8" name="Google Shape;168;p38"/>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9" name="Google Shape;169;p38"/>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70" name="Google Shape;170;p38"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e Chart &amp; Copy - Yellow Light Mode">
  <p:cSld name="Pie Chart &amp; Copy - Yellow Light Mode">
    <p:bg>
      <p:bgPr>
        <a:blipFill>
          <a:blip r:embed="rId2">
            <a:alphaModFix amt="0"/>
          </a:blip>
          <a:stretch>
            <a:fillRect/>
          </a:stretch>
        </a:blipFill>
        <a:effectLst/>
      </p:bgPr>
    </p:bg>
    <p:spTree>
      <p:nvGrpSpPr>
        <p:cNvPr id="1" name="Shape 171"/>
        <p:cNvGrpSpPr/>
        <p:nvPr/>
      </p:nvGrpSpPr>
      <p:grpSpPr>
        <a:xfrm>
          <a:off x="0" y="0"/>
          <a:ext cx="0" cy="0"/>
          <a:chOff x="0" y="0"/>
          <a:chExt cx="0" cy="0"/>
        </a:xfrm>
      </p:grpSpPr>
      <p:pic>
        <p:nvPicPr>
          <p:cNvPr id="172" name="Google Shape;172;p39"/>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73" name="Google Shape;173;p39"/>
          <p:cNvSpPr/>
          <p:nvPr/>
        </p:nvSpPr>
        <p:spPr>
          <a:xfrm rot="10800000" flipH="1">
            <a:off x="6096000" y="0"/>
            <a:ext cx="6096000" cy="6858000"/>
          </a:xfrm>
          <a:prstGeom prst="round1Rect">
            <a:avLst>
              <a:gd name="adj" fmla="val 20797"/>
            </a:avLst>
          </a:prstGeom>
          <a:solidFill>
            <a:srgbClr val="FFFED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74" name="Google Shape;174;p39"/>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5" name="Google Shape;175;p39"/>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6" name="Google Shape;176;p39"/>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77" name="Google Shape;177;p39"/>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8" name="Google Shape;178;p39"/>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9" name="Google Shape;179;p39"/>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80" name="Google Shape;180;p39"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Front Cover 2">
  <p:cSld name="Front Cover 2">
    <p:spTree>
      <p:nvGrpSpPr>
        <p:cNvPr id="1" name="Shape 24"/>
        <p:cNvGrpSpPr/>
        <p:nvPr/>
      </p:nvGrpSpPr>
      <p:grpSpPr>
        <a:xfrm>
          <a:off x="0" y="0"/>
          <a:ext cx="0" cy="0"/>
          <a:chOff x="0" y="0"/>
          <a:chExt cx="0" cy="0"/>
        </a:xfrm>
      </p:grpSpPr>
      <p:sp>
        <p:nvSpPr>
          <p:cNvPr id="25" name="Google Shape;25;p22"/>
          <p:cNvSpPr>
            <a:spLocks noGrp="1"/>
          </p:cNvSpPr>
          <p:nvPr>
            <p:ph type="pic" idx="2"/>
          </p:nvPr>
        </p:nvSpPr>
        <p:spPr>
          <a:xfrm>
            <a:off x="6095999" y="0"/>
            <a:ext cx="6096001" cy="5334000"/>
          </a:xfrm>
          <a:prstGeom prst="round2SameRect">
            <a:avLst>
              <a:gd name="adj1" fmla="val 42678"/>
              <a:gd name="adj2" fmla="val 4847"/>
            </a:avLst>
          </a:prstGeom>
          <a:noFill/>
          <a:ln>
            <a:noFill/>
          </a:ln>
        </p:spPr>
      </p:sp>
      <p:pic>
        <p:nvPicPr>
          <p:cNvPr id="26" name="Google Shape;26;p22"/>
          <p:cNvPicPr preferRelativeResize="0"/>
          <p:nvPr/>
        </p:nvPicPr>
        <p:blipFill rotWithShape="1">
          <a:blip r:embed="rId2">
            <a:alphaModFix/>
          </a:blip>
          <a:srcRect/>
          <a:stretch/>
        </p:blipFill>
        <p:spPr>
          <a:xfrm>
            <a:off x="6096000" y="5334000"/>
            <a:ext cx="6096000" cy="1524000"/>
          </a:xfrm>
          <a:prstGeom prst="rect">
            <a:avLst/>
          </a:prstGeom>
          <a:noFill/>
          <a:ln>
            <a:noFill/>
          </a:ln>
        </p:spPr>
      </p:pic>
      <p:sp>
        <p:nvSpPr>
          <p:cNvPr id="27" name="Google Shape;27;p22"/>
          <p:cNvSpPr txBox="1">
            <a:spLocks noGrp="1"/>
          </p:cNvSpPr>
          <p:nvPr>
            <p:ph type="body" idx="1"/>
          </p:nvPr>
        </p:nvSpPr>
        <p:spPr>
          <a:xfrm>
            <a:off x="408207" y="559121"/>
            <a:ext cx="5557585"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2"/>
          <p:cNvSpPr txBox="1">
            <a:spLocks noGrp="1"/>
          </p:cNvSpPr>
          <p:nvPr>
            <p:ph type="body" idx="3"/>
          </p:nvPr>
        </p:nvSpPr>
        <p:spPr>
          <a:xfrm>
            <a:off x="408208" y="2431330"/>
            <a:ext cx="5557584"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2"/>
          <p:cNvSpPr txBox="1">
            <a:spLocks noGrp="1"/>
          </p:cNvSpPr>
          <p:nvPr>
            <p:ph type="body" idx="4"/>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2"/>
          <p:cNvSpPr txBox="1">
            <a:spLocks noGrp="1"/>
          </p:cNvSpPr>
          <p:nvPr>
            <p:ph type="body" idx="5"/>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2"/>
          <p:cNvSpPr txBox="1">
            <a:spLocks noGrp="1"/>
          </p:cNvSpPr>
          <p:nvPr>
            <p:ph type="body" idx="6"/>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2" name="Google Shape;32;p22" descr="The Open University Logo"/>
          <p:cNvPicPr preferRelativeResize="0"/>
          <p:nvPr/>
        </p:nvPicPr>
        <p:blipFill rotWithShape="1">
          <a:blip r:embed="rId3">
            <a:alphaModFix/>
          </a:blip>
          <a:srcRect/>
          <a:stretch/>
        </p:blipFill>
        <p:spPr>
          <a:xfrm>
            <a:off x="469675" y="5829301"/>
            <a:ext cx="1709992"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amp; Media - Blue">
  <p:cSld name="Text &amp; Media - Blue">
    <p:bg>
      <p:bgPr>
        <a:blipFill>
          <a:blip r:embed="rId2">
            <a:alphaModFix amt="80000"/>
          </a:blip>
          <a:stretch>
            <a:fillRect/>
          </a:stretch>
        </a:blipFill>
        <a:effectLst/>
      </p:bgPr>
    </p:bg>
    <p:spTree>
      <p:nvGrpSpPr>
        <p:cNvPr id="1" name="Shape 181"/>
        <p:cNvGrpSpPr/>
        <p:nvPr/>
      </p:nvGrpSpPr>
      <p:grpSpPr>
        <a:xfrm>
          <a:off x="0" y="0"/>
          <a:ext cx="0" cy="0"/>
          <a:chOff x="0" y="0"/>
          <a:chExt cx="0" cy="0"/>
        </a:xfrm>
      </p:grpSpPr>
      <p:sp>
        <p:nvSpPr>
          <p:cNvPr id="182" name="Google Shape;182;p40"/>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3" name="Google Shape;183;p40"/>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4" name="Google Shape;184;p40"/>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5" name="Google Shape;185;p40"/>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6" name="Google Shape;186;p40"/>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7" name="Google Shape;187;p40"/>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8" name="Google Shape;188;p40"/>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9" name="Google Shape;189;p40"/>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90" name="Google Shape;190;p40"/>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191" name="Google Shape;191;p40"/>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192" name="Google Shape;192;p40"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mp; Media - Green">
  <p:cSld name="Text &amp; Media - Green">
    <p:bg>
      <p:bgPr>
        <a:blipFill>
          <a:blip r:embed="rId2">
            <a:alphaModFix amt="66000"/>
          </a:blip>
          <a:stretch>
            <a:fillRect/>
          </a:stretch>
        </a:blipFill>
        <a:effectLst/>
      </p:bgPr>
    </p:bg>
    <p:spTree>
      <p:nvGrpSpPr>
        <p:cNvPr id="1" name="Shape 193"/>
        <p:cNvGrpSpPr/>
        <p:nvPr/>
      </p:nvGrpSpPr>
      <p:grpSpPr>
        <a:xfrm>
          <a:off x="0" y="0"/>
          <a:ext cx="0" cy="0"/>
          <a:chOff x="0" y="0"/>
          <a:chExt cx="0" cy="0"/>
        </a:xfrm>
      </p:grpSpPr>
      <p:sp>
        <p:nvSpPr>
          <p:cNvPr id="194" name="Google Shape;194;p41"/>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5" name="Google Shape;195;p41"/>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6" name="Google Shape;196;p41"/>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7" name="Google Shape;197;p41"/>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8" name="Google Shape;198;p41"/>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9" name="Google Shape;199;p41"/>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0" name="Google Shape;200;p41"/>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1" name="Google Shape;201;p41"/>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02" name="Google Shape;202;p41"/>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203" name="Google Shape;203;p41"/>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204" name="Google Shape;204;p41"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mp; Media - Pink">
  <p:cSld name="Text &amp; Media - Pink">
    <p:bg>
      <p:bgPr>
        <a:blipFill>
          <a:blip r:embed="rId2">
            <a:alphaModFix amt="55000"/>
          </a:blip>
          <a:stretch>
            <a:fillRect/>
          </a:stretch>
        </a:blipFill>
        <a:effectLst/>
      </p:bgPr>
    </p:bg>
    <p:spTree>
      <p:nvGrpSpPr>
        <p:cNvPr id="1" name="Shape 205"/>
        <p:cNvGrpSpPr/>
        <p:nvPr/>
      </p:nvGrpSpPr>
      <p:grpSpPr>
        <a:xfrm>
          <a:off x="0" y="0"/>
          <a:ext cx="0" cy="0"/>
          <a:chOff x="0" y="0"/>
          <a:chExt cx="0" cy="0"/>
        </a:xfrm>
      </p:grpSpPr>
      <p:sp>
        <p:nvSpPr>
          <p:cNvPr id="206" name="Google Shape;206;p42"/>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7" name="Google Shape;207;p42"/>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8" name="Google Shape;208;p42"/>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9" name="Google Shape;209;p42"/>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0" name="Google Shape;210;p42"/>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1" name="Google Shape;211;p42"/>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2" name="Google Shape;212;p42"/>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3" name="Google Shape;213;p42"/>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14" name="Google Shape;214;p42"/>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215" name="Google Shape;215;p42"/>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216" name="Google Shape;216;p42"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7CF8A-4DB1-4FE4-AF96-2934F87FCFDA}"/>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FC4F475C-EEC8-4CC9-86B3-1E40B543769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2868DB-222E-4454-9D90-1614033252AF}"/>
              </a:ext>
            </a:extLst>
          </p:cNvPr>
          <p:cNvSpPr txBox="1">
            <a:spLocks noGrp="1"/>
          </p:cNvSpPr>
          <p:nvPr>
            <p:ph type="dt" sz="half" idx="7"/>
          </p:nvPr>
        </p:nvSpPr>
        <p:spPr/>
        <p:txBody>
          <a:bodyPr/>
          <a:lstStyle>
            <a:lvl1pPr>
              <a:defRPr/>
            </a:lvl1pPr>
          </a:lstStyle>
          <a:p>
            <a:pPr lvl="0"/>
            <a:fld id="{512338CE-1858-4961-A3BA-B9998BEDD4E4}" type="datetime1">
              <a:rPr lang="en-GB"/>
              <a:pPr lvl="0"/>
              <a:t>12/09/2023</a:t>
            </a:fld>
            <a:endParaRPr lang="en-GB"/>
          </a:p>
        </p:txBody>
      </p:sp>
      <p:sp>
        <p:nvSpPr>
          <p:cNvPr id="5" name="Footer Placeholder 4">
            <a:extLst>
              <a:ext uri="{FF2B5EF4-FFF2-40B4-BE49-F238E27FC236}">
                <a16:creationId xmlns:a16="http://schemas.microsoft.com/office/drawing/2014/main" id="{9F9AB003-193F-4D66-A4A3-FC24C523132A}"/>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1D6EE1C-D79E-4761-B867-EE23A57C92EB}"/>
              </a:ext>
            </a:extLst>
          </p:cNvPr>
          <p:cNvSpPr txBox="1">
            <a:spLocks noGrp="1"/>
          </p:cNvSpPr>
          <p:nvPr>
            <p:ph type="sldNum" sz="quarter" idx="8"/>
          </p:nvPr>
        </p:nvSpPr>
        <p:spPr/>
        <p:txBody>
          <a:bodyPr/>
          <a:lstStyle>
            <a:lvl1pPr>
              <a:defRPr/>
            </a:lvl1pPr>
          </a:lstStyle>
          <a:p>
            <a:pPr lvl="0"/>
            <a:fld id="{65744AA2-D27A-4137-A8DA-F5994C30DEA1}" type="slidenum">
              <a:t>‹#›</a:t>
            </a:fld>
            <a:endParaRPr lang="en-GB"/>
          </a:p>
        </p:txBody>
      </p:sp>
    </p:spTree>
    <p:extLst>
      <p:ext uri="{BB962C8B-B14F-4D97-AF65-F5344CB8AC3E}">
        <p14:creationId xmlns:p14="http://schemas.microsoft.com/office/powerpoint/2010/main" val="2891092429"/>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Page Graphic.jpg"/>
          <p:cNvPicPr>
            <a:picLocks noChangeAspect="1"/>
          </p:cNvPicPr>
          <p:nvPr userDrawn="1"/>
        </p:nvPicPr>
        <p:blipFill>
          <a:blip r:embed="rId2"/>
          <a:srcRect/>
          <a:stretch>
            <a:fillRect/>
          </a:stretch>
        </p:blipFill>
        <p:spPr bwMode="auto">
          <a:xfrm>
            <a:off x="21167" y="15875"/>
            <a:ext cx="12192000" cy="6858000"/>
          </a:xfrm>
          <a:prstGeom prst="rect">
            <a:avLst/>
          </a:prstGeom>
          <a:noFill/>
          <a:ln w="9525">
            <a:noFill/>
            <a:miter lim="800000"/>
            <a:headEnd/>
            <a:tailEnd/>
          </a:ln>
        </p:spPr>
      </p:pic>
      <p:pic>
        <p:nvPicPr>
          <p:cNvPr id="5" name="Picture 11"/>
          <p:cNvPicPr>
            <a:picLocks noChangeAspect="1"/>
          </p:cNvPicPr>
          <p:nvPr userDrawn="1"/>
        </p:nvPicPr>
        <p:blipFill>
          <a:blip r:embed="rId3"/>
          <a:srcRect/>
          <a:stretch>
            <a:fillRect/>
          </a:stretch>
        </p:blipFill>
        <p:spPr bwMode="auto">
          <a:xfrm>
            <a:off x="423334" y="107951"/>
            <a:ext cx="3060700" cy="900113"/>
          </a:xfrm>
          <a:prstGeom prst="rect">
            <a:avLst/>
          </a:prstGeom>
          <a:noFill/>
          <a:ln w="9525">
            <a:noFill/>
            <a:miter lim="800000"/>
            <a:headEnd/>
            <a:tailEnd/>
          </a:ln>
        </p:spPr>
      </p:pic>
      <p:sp>
        <p:nvSpPr>
          <p:cNvPr id="3094" name="Rectangle 22"/>
          <p:cNvSpPr>
            <a:spLocks noGrp="1" noChangeArrowheads="1"/>
          </p:cNvSpPr>
          <p:nvPr>
            <p:ph type="ctrTitle" sz="quarter"/>
          </p:nvPr>
        </p:nvSpPr>
        <p:spPr>
          <a:xfrm>
            <a:off x="622301" y="1520825"/>
            <a:ext cx="7490884" cy="755650"/>
          </a:xfrm>
        </p:spPr>
        <p:txBody>
          <a:bodyPr wrap="square" lIns="91440" tIns="45720" rIns="91440" bIns="45720" anchor="t"/>
          <a:lstStyle>
            <a:lvl1pPr>
              <a:defRPr sz="3200"/>
            </a:lvl1pPr>
          </a:lstStyle>
          <a:p>
            <a:r>
              <a:rPr lang="en-US"/>
              <a:t>Click to edit Master title style</a:t>
            </a:r>
            <a:endParaRPr lang="en-GB"/>
          </a:p>
        </p:txBody>
      </p:sp>
      <p:sp>
        <p:nvSpPr>
          <p:cNvPr id="3095" name="Rectangle 23"/>
          <p:cNvSpPr>
            <a:spLocks noGrp="1" noChangeArrowheads="1"/>
          </p:cNvSpPr>
          <p:nvPr>
            <p:ph type="subTitle" sz="quarter" idx="1"/>
          </p:nvPr>
        </p:nvSpPr>
        <p:spPr>
          <a:xfrm>
            <a:off x="624417" y="2060575"/>
            <a:ext cx="7490883" cy="1130300"/>
          </a:xfrm>
        </p:spPr>
        <p:txBody>
          <a:bodyPr/>
          <a:lstStyle>
            <a:lvl1pPr>
              <a:defRPr/>
            </a:lvl1pPr>
          </a:lstStyle>
          <a:p>
            <a:r>
              <a:rPr lang="en-US"/>
              <a:t>Click to edit Master subtitle style</a:t>
            </a:r>
            <a:endParaRPr lang="en-GB"/>
          </a:p>
        </p:txBody>
      </p:sp>
    </p:spTree>
    <p:extLst>
      <p:ext uri="{BB962C8B-B14F-4D97-AF65-F5344CB8AC3E}">
        <p14:creationId xmlns:p14="http://schemas.microsoft.com/office/powerpoint/2010/main" val="62889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s 3">
  <p:cSld name="Contents 3">
    <p:bg>
      <p:bgPr>
        <a:solidFill>
          <a:schemeClr val="lt1"/>
        </a:solidFill>
        <a:effectLst/>
      </p:bgPr>
    </p:bg>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232" name="Google Shape;232;p1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b="0" i="0" u="none" strike="noStrike" cap="none">
                <a:solidFill>
                  <a:schemeClr val="lt1"/>
                </a:solidFill>
                <a:latin typeface="Poppins"/>
                <a:ea typeface="Poppins"/>
                <a:cs typeface="Poppins"/>
                <a:sym typeface="Poppins"/>
              </a:rPr>
              <a:t>‹#›</a:t>
            </a:fld>
            <a:endParaRPr sz="1500" b="0" i="0" u="none" strike="noStrike" cap="none">
              <a:solidFill>
                <a:schemeClr val="lt1"/>
              </a:solidFill>
              <a:latin typeface="Poppins"/>
              <a:ea typeface="Poppins"/>
              <a:cs typeface="Poppins"/>
              <a:sym typeface="Poppins"/>
            </a:endParaRPr>
          </a:p>
        </p:txBody>
      </p:sp>
      <p:sp>
        <p:nvSpPr>
          <p:cNvPr id="233" name="Google Shape;233;p18"/>
          <p:cNvSpPr txBox="1">
            <a:spLocks noGrp="1"/>
          </p:cNvSpPr>
          <p:nvPr>
            <p:ph type="body" idx="1"/>
          </p:nvPr>
        </p:nvSpPr>
        <p:spPr>
          <a:xfrm>
            <a:off x="1001105" y="1759363"/>
            <a:ext cx="3691545" cy="31731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4" name="Google Shape;234;p18"/>
          <p:cNvSpPr txBox="1">
            <a:spLocks noGrp="1"/>
          </p:cNvSpPr>
          <p:nvPr>
            <p:ph type="body" idx="2"/>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5" name="Google Shape;235;p18"/>
          <p:cNvSpPr txBox="1">
            <a:spLocks noGrp="1"/>
          </p:cNvSpPr>
          <p:nvPr>
            <p:ph type="body" idx="3"/>
          </p:nvPr>
        </p:nvSpPr>
        <p:spPr>
          <a:xfrm>
            <a:off x="4790591" y="1759363"/>
            <a:ext cx="572718" cy="3173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1C46C0"/>
              </a:buClr>
              <a:buSzPts val="1500"/>
              <a:buFont typeface="Arial"/>
              <a:buNone/>
              <a:defRPr sz="1500" b="1" i="0" u="none" strike="noStrike" cap="none">
                <a:solidFill>
                  <a:srgbClr val="1C46C0"/>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6" name="Google Shape;236;p18"/>
          <p:cNvSpPr txBox="1">
            <a:spLocks noGrp="1"/>
          </p:cNvSpPr>
          <p:nvPr>
            <p:ph type="body" idx="4"/>
          </p:nvPr>
        </p:nvSpPr>
        <p:spPr>
          <a:xfrm>
            <a:off x="6096000" y="1759363"/>
            <a:ext cx="3691545" cy="31731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7" name="Google Shape;237;p18"/>
          <p:cNvSpPr txBox="1">
            <a:spLocks noGrp="1"/>
          </p:cNvSpPr>
          <p:nvPr>
            <p:ph type="body" idx="5"/>
          </p:nvPr>
        </p:nvSpPr>
        <p:spPr>
          <a:xfrm>
            <a:off x="9885486" y="1759363"/>
            <a:ext cx="572718" cy="3173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1C46C0"/>
              </a:buClr>
              <a:buSzPts val="1500"/>
              <a:buFont typeface="Arial"/>
              <a:buNone/>
              <a:defRPr sz="1500" b="1" i="0" u="none" strike="noStrike" cap="none">
                <a:solidFill>
                  <a:srgbClr val="1C46C0"/>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38" name="Google Shape;238;p18"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ents 1">
  <p:cSld name="Contents 1">
    <p:spTree>
      <p:nvGrpSpPr>
        <p:cNvPr id="1" name="Shape 239"/>
        <p:cNvGrpSpPr/>
        <p:nvPr/>
      </p:nvGrpSpPr>
      <p:grpSpPr>
        <a:xfrm>
          <a:off x="0" y="0"/>
          <a:ext cx="0" cy="0"/>
          <a:chOff x="0" y="0"/>
          <a:chExt cx="0" cy="0"/>
        </a:xfrm>
      </p:grpSpPr>
      <p:sp>
        <p:nvSpPr>
          <p:cNvPr id="240" name="Google Shape;240;p24"/>
          <p:cNvSpPr txBox="1">
            <a:spLocks noGrp="1"/>
          </p:cNvSpPr>
          <p:nvPr>
            <p:ph type="body" idx="1"/>
          </p:nvPr>
        </p:nvSpPr>
        <p:spPr>
          <a:xfrm>
            <a:off x="5275119" y="404664"/>
            <a:ext cx="471531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1" name="Google Shape;241;p24"/>
          <p:cNvSpPr txBox="1">
            <a:spLocks noGrp="1"/>
          </p:cNvSpPr>
          <p:nvPr>
            <p:ph type="body" idx="2"/>
          </p:nvPr>
        </p:nvSpPr>
        <p:spPr>
          <a:xfrm>
            <a:off x="6012873" y="1539489"/>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2" name="Google Shape;242;p24"/>
          <p:cNvSpPr txBox="1">
            <a:spLocks noGrp="1"/>
          </p:cNvSpPr>
          <p:nvPr>
            <p:ph type="body" idx="3"/>
          </p:nvPr>
        </p:nvSpPr>
        <p:spPr>
          <a:xfrm>
            <a:off x="6012873" y="2882868"/>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3" name="Google Shape;243;p24"/>
          <p:cNvSpPr txBox="1">
            <a:spLocks noGrp="1"/>
          </p:cNvSpPr>
          <p:nvPr>
            <p:ph type="body" idx="4"/>
          </p:nvPr>
        </p:nvSpPr>
        <p:spPr>
          <a:xfrm>
            <a:off x="5275119" y="153948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4" name="Google Shape;244;p24"/>
          <p:cNvSpPr txBox="1">
            <a:spLocks noGrp="1"/>
          </p:cNvSpPr>
          <p:nvPr>
            <p:ph type="body" idx="5"/>
          </p:nvPr>
        </p:nvSpPr>
        <p:spPr>
          <a:xfrm>
            <a:off x="5275119" y="288183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45" name="Google Shape;245;p24"/>
          <p:cNvPicPr preferRelativeResize="0"/>
          <p:nvPr/>
        </p:nvPicPr>
        <p:blipFill rotWithShape="1">
          <a:blip r:embed="rId2">
            <a:alphaModFix/>
          </a:blip>
          <a:srcRect/>
          <a:stretch/>
        </p:blipFill>
        <p:spPr>
          <a:xfrm>
            <a:off x="0" y="4551118"/>
            <a:ext cx="4613762" cy="2306881"/>
          </a:xfrm>
          <a:prstGeom prst="rect">
            <a:avLst/>
          </a:prstGeom>
          <a:noFill/>
          <a:ln>
            <a:noFill/>
          </a:ln>
        </p:spPr>
      </p:pic>
      <p:sp>
        <p:nvSpPr>
          <p:cNvPr id="246" name="Google Shape;246;p24"/>
          <p:cNvSpPr txBox="1">
            <a:spLocks noGrp="1"/>
          </p:cNvSpPr>
          <p:nvPr>
            <p:ph type="body" idx="6"/>
          </p:nvPr>
        </p:nvSpPr>
        <p:spPr>
          <a:xfrm>
            <a:off x="6022170" y="1896175"/>
            <a:ext cx="3118585" cy="810811"/>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chemeClr val="lt1"/>
              </a:buClr>
              <a:buSzPts val="1500"/>
              <a:buFont typeface="Arial"/>
              <a:buChar char="•"/>
              <a:defRPr sz="15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7" name="Google Shape;247;p24"/>
          <p:cNvSpPr>
            <a:spLocks noGrp="1"/>
          </p:cNvSpPr>
          <p:nvPr>
            <p:ph type="pic" idx="7"/>
          </p:nvPr>
        </p:nvSpPr>
        <p:spPr>
          <a:xfrm>
            <a:off x="2301" y="1"/>
            <a:ext cx="4611462" cy="4551117"/>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ents 2">
  <p:cSld name="Contents 2">
    <p:spTree>
      <p:nvGrpSpPr>
        <p:cNvPr id="1" name="Shape 248"/>
        <p:cNvGrpSpPr/>
        <p:nvPr/>
      </p:nvGrpSpPr>
      <p:grpSpPr>
        <a:xfrm>
          <a:off x="0" y="0"/>
          <a:ext cx="0" cy="0"/>
          <a:chOff x="0" y="0"/>
          <a:chExt cx="0" cy="0"/>
        </a:xfrm>
      </p:grpSpPr>
      <p:sp>
        <p:nvSpPr>
          <p:cNvPr id="249" name="Google Shape;249;p25"/>
          <p:cNvSpPr txBox="1">
            <a:spLocks noGrp="1"/>
          </p:cNvSpPr>
          <p:nvPr>
            <p:ph type="body" idx="1"/>
          </p:nvPr>
        </p:nvSpPr>
        <p:spPr>
          <a:xfrm>
            <a:off x="5275119" y="404664"/>
            <a:ext cx="471531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0" name="Google Shape;250;p25"/>
          <p:cNvSpPr txBox="1">
            <a:spLocks noGrp="1"/>
          </p:cNvSpPr>
          <p:nvPr>
            <p:ph type="body" idx="2"/>
          </p:nvPr>
        </p:nvSpPr>
        <p:spPr>
          <a:xfrm>
            <a:off x="6012873" y="1539489"/>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1" name="Google Shape;251;p25"/>
          <p:cNvSpPr txBox="1">
            <a:spLocks noGrp="1"/>
          </p:cNvSpPr>
          <p:nvPr>
            <p:ph type="body" idx="3"/>
          </p:nvPr>
        </p:nvSpPr>
        <p:spPr>
          <a:xfrm>
            <a:off x="6012873" y="2882868"/>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52" name="Google Shape;252;p25"/>
          <p:cNvPicPr preferRelativeResize="0"/>
          <p:nvPr/>
        </p:nvPicPr>
        <p:blipFill rotWithShape="1">
          <a:blip r:embed="rId2">
            <a:alphaModFix/>
          </a:blip>
          <a:srcRect/>
          <a:stretch/>
        </p:blipFill>
        <p:spPr>
          <a:xfrm>
            <a:off x="-1" y="4436918"/>
            <a:ext cx="4613763" cy="2421083"/>
          </a:xfrm>
          <a:prstGeom prst="rect">
            <a:avLst/>
          </a:prstGeom>
          <a:noFill/>
          <a:ln>
            <a:noFill/>
          </a:ln>
        </p:spPr>
      </p:pic>
      <p:sp>
        <p:nvSpPr>
          <p:cNvPr id="253" name="Google Shape;253;p25"/>
          <p:cNvSpPr txBox="1">
            <a:spLocks noGrp="1"/>
          </p:cNvSpPr>
          <p:nvPr>
            <p:ph type="body" idx="4"/>
          </p:nvPr>
        </p:nvSpPr>
        <p:spPr>
          <a:xfrm>
            <a:off x="5275119" y="153948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4" name="Google Shape;254;p25"/>
          <p:cNvSpPr txBox="1">
            <a:spLocks noGrp="1"/>
          </p:cNvSpPr>
          <p:nvPr>
            <p:ph type="body" idx="5"/>
          </p:nvPr>
        </p:nvSpPr>
        <p:spPr>
          <a:xfrm>
            <a:off x="5275119" y="288183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5" name="Google Shape;255;p25"/>
          <p:cNvSpPr txBox="1">
            <a:spLocks noGrp="1"/>
          </p:cNvSpPr>
          <p:nvPr>
            <p:ph type="body" idx="6"/>
          </p:nvPr>
        </p:nvSpPr>
        <p:spPr>
          <a:xfrm>
            <a:off x="6022170" y="1896175"/>
            <a:ext cx="3118585" cy="810811"/>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chemeClr val="lt1"/>
              </a:buClr>
              <a:buSzPts val="1500"/>
              <a:buFont typeface="Arial"/>
              <a:buChar char="•"/>
              <a:defRPr sz="15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6" name="Google Shape;256;p25"/>
          <p:cNvSpPr>
            <a:spLocks noGrp="1"/>
          </p:cNvSpPr>
          <p:nvPr>
            <p:ph type="pic" idx="7"/>
          </p:nvPr>
        </p:nvSpPr>
        <p:spPr>
          <a:xfrm>
            <a:off x="2301" y="1"/>
            <a:ext cx="4611462" cy="4551117"/>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3939-68DF-44AE-872F-6381D9FF54F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61AFE25-DFB4-4B1D-8341-A4FEE6F462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A9C082-5FC1-4DDE-BCFA-F5BD519F6BF1}"/>
              </a:ext>
            </a:extLst>
          </p:cNvPr>
          <p:cNvSpPr>
            <a:spLocks noGrp="1"/>
          </p:cNvSpPr>
          <p:nvPr>
            <p:ph type="dt" sz="half" idx="10"/>
          </p:nvPr>
        </p:nvSpPr>
        <p:spPr/>
        <p:txBody>
          <a:bodyPr/>
          <a:lstStyle/>
          <a:p>
            <a:fld id="{2D8C7F0C-92B5-4BF1-9D45-39C46260E608}" type="datetimeFigureOut">
              <a:rPr lang="en-GB" smtClean="0"/>
              <a:t>12/09/2023</a:t>
            </a:fld>
            <a:endParaRPr lang="en-GB"/>
          </a:p>
        </p:txBody>
      </p:sp>
      <p:sp>
        <p:nvSpPr>
          <p:cNvPr id="5" name="Footer Placeholder 4">
            <a:extLst>
              <a:ext uri="{FF2B5EF4-FFF2-40B4-BE49-F238E27FC236}">
                <a16:creationId xmlns:a16="http://schemas.microsoft.com/office/drawing/2014/main" id="{D96F699B-E2EA-48EB-AF8B-9E7B853701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29C512-5CBD-4859-B54C-FA6EC48D9576}"/>
              </a:ext>
            </a:extLst>
          </p:cNvPr>
          <p:cNvSpPr>
            <a:spLocks noGrp="1"/>
          </p:cNvSpPr>
          <p:nvPr>
            <p:ph type="sldNum" sz="quarter" idx="12"/>
          </p:nvPr>
        </p:nvSpPr>
        <p:spPr/>
        <p:txBody>
          <a:bodyPr/>
          <a:lstStyle/>
          <a:p>
            <a:fld id="{30D3C08E-6016-49FD-B8F2-2DDF903CEAFE}" type="slidenum">
              <a:rPr lang="en-GB" smtClean="0"/>
              <a:t>‹#›</a:t>
            </a:fld>
            <a:endParaRPr lang="en-GB"/>
          </a:p>
        </p:txBody>
      </p:sp>
    </p:spTree>
    <p:extLst>
      <p:ext uri="{BB962C8B-B14F-4D97-AF65-F5344CB8AC3E}">
        <p14:creationId xmlns:p14="http://schemas.microsoft.com/office/powerpoint/2010/main" val="29384928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ull Content - Tight Header">
  <p:cSld name="Full Content - Tight Header">
    <p:bg>
      <p:bgPr>
        <a:solidFill>
          <a:schemeClr val="lt1"/>
        </a:solidFill>
        <a:effectLst/>
      </p:bgPr>
    </p:bg>
    <p:spTree>
      <p:nvGrpSpPr>
        <p:cNvPr id="1" name="Shape 127"/>
        <p:cNvGrpSpPr/>
        <p:nvPr/>
      </p:nvGrpSpPr>
      <p:grpSpPr>
        <a:xfrm>
          <a:off x="0" y="0"/>
          <a:ext cx="0" cy="0"/>
          <a:chOff x="0" y="0"/>
          <a:chExt cx="0" cy="0"/>
        </a:xfrm>
      </p:grpSpPr>
      <p:sp>
        <p:nvSpPr>
          <p:cNvPr id="128" name="Google Shape;128;p34"/>
          <p:cNvSpPr txBox="1">
            <a:spLocks noGrp="1"/>
          </p:cNvSpPr>
          <p:nvPr>
            <p:ph type="body" idx="1"/>
          </p:nvPr>
        </p:nvSpPr>
        <p:spPr>
          <a:xfrm>
            <a:off x="1001105" y="10957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9" name="Google Shape;129;p34"/>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0" name="Google Shape;130;p34"/>
          <p:cNvSpPr/>
          <p:nvPr/>
        </p:nvSpPr>
        <p:spPr>
          <a:xfrm rot="10800000" flipH="1">
            <a:off x="-5910" y="0"/>
            <a:ext cx="12197910" cy="823189"/>
          </a:xfrm>
          <a:prstGeom prst="round1Rect">
            <a:avLst>
              <a:gd name="adj" fmla="val 50000"/>
            </a:avLst>
          </a:prstGeom>
          <a:solidFill>
            <a:srgbClr val="06064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31" name="Google Shape;131;p34"/>
          <p:cNvSpPr txBox="1">
            <a:spLocks noGrp="1"/>
          </p:cNvSpPr>
          <p:nvPr>
            <p:ph type="body" idx="2"/>
          </p:nvPr>
        </p:nvSpPr>
        <p:spPr>
          <a:xfrm>
            <a:off x="413915" y="163013"/>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extLst>
      <p:ext uri="{BB962C8B-B14F-4D97-AF65-F5344CB8AC3E}">
        <p14:creationId xmlns:p14="http://schemas.microsoft.com/office/powerpoint/2010/main" val="6799273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Front Cover 3">
  <p:cSld name="Front Cover 3">
    <p:spTree>
      <p:nvGrpSpPr>
        <p:cNvPr id="1" name="Shape 33"/>
        <p:cNvGrpSpPr/>
        <p:nvPr/>
      </p:nvGrpSpPr>
      <p:grpSpPr>
        <a:xfrm>
          <a:off x="0" y="0"/>
          <a:ext cx="0" cy="0"/>
          <a:chOff x="0" y="0"/>
          <a:chExt cx="0" cy="0"/>
        </a:xfrm>
      </p:grpSpPr>
      <p:sp>
        <p:nvSpPr>
          <p:cNvPr id="34" name="Google Shape;34;p23"/>
          <p:cNvSpPr txBox="1">
            <a:spLocks noGrp="1"/>
          </p:cNvSpPr>
          <p:nvPr>
            <p:ph type="body" idx="1"/>
          </p:nvPr>
        </p:nvSpPr>
        <p:spPr>
          <a:xfrm>
            <a:off x="408207" y="559121"/>
            <a:ext cx="10740439"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3"/>
          <p:cNvSpPr txBox="1">
            <a:spLocks noGrp="1"/>
          </p:cNvSpPr>
          <p:nvPr>
            <p:ph type="body" idx="2"/>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3"/>
          <p:cNvSpPr txBox="1">
            <a:spLocks noGrp="1"/>
          </p:cNvSpPr>
          <p:nvPr>
            <p:ph type="body" idx="3"/>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3"/>
          <p:cNvSpPr txBox="1">
            <a:spLocks noGrp="1"/>
          </p:cNvSpPr>
          <p:nvPr>
            <p:ph type="body" idx="4"/>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3"/>
          <p:cNvSpPr txBox="1">
            <a:spLocks noGrp="1"/>
          </p:cNvSpPr>
          <p:nvPr>
            <p:ph type="body" idx="5"/>
          </p:nvPr>
        </p:nvSpPr>
        <p:spPr>
          <a:xfrm>
            <a:off x="408208" y="2431330"/>
            <a:ext cx="10740438"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23"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extLst>
      <p:ext uri="{BB962C8B-B14F-4D97-AF65-F5344CB8AC3E}">
        <p14:creationId xmlns:p14="http://schemas.microsoft.com/office/powerpoint/2010/main" val="2491846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xt Only - White">
  <p:cSld name="Text Only - White">
    <p:bg>
      <p:bgPr>
        <a:solidFill>
          <a:schemeClr val="lt1"/>
        </a:solidFill>
        <a:effectLst/>
      </p:bgPr>
    </p:bg>
    <p:spTree>
      <p:nvGrpSpPr>
        <p:cNvPr id="1" name="Shape 47"/>
        <p:cNvGrpSpPr/>
        <p:nvPr/>
      </p:nvGrpSpPr>
      <p:grpSpPr>
        <a:xfrm>
          <a:off x="0" y="0"/>
          <a:ext cx="0" cy="0"/>
          <a:chOff x="0" y="0"/>
          <a:chExt cx="0" cy="0"/>
        </a:xfrm>
      </p:grpSpPr>
      <p:pic>
        <p:nvPicPr>
          <p:cNvPr id="48" name="Google Shape;48;p26"/>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49" name="Google Shape;49;p2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0" name="Google Shape;50;p26"/>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1" name="Google Shape;51;p26"/>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2" name="Google Shape;52;p26"/>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3" name="Google Shape;53;p26"/>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4" name="Google Shape;54;p26"/>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55" name="Google Shape;55;p26"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extLst>
      <p:ext uri="{BB962C8B-B14F-4D97-AF65-F5344CB8AC3E}">
        <p14:creationId xmlns:p14="http://schemas.microsoft.com/office/powerpoint/2010/main" val="35396902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End Slide 2">
  <p:cSld name="End Slide 2">
    <p:spTree>
      <p:nvGrpSpPr>
        <p:cNvPr id="1" name="Shape 261"/>
        <p:cNvGrpSpPr/>
        <p:nvPr/>
      </p:nvGrpSpPr>
      <p:grpSpPr>
        <a:xfrm>
          <a:off x="0" y="0"/>
          <a:ext cx="0" cy="0"/>
          <a:chOff x="0" y="0"/>
          <a:chExt cx="0" cy="0"/>
        </a:xfrm>
      </p:grpSpPr>
      <p:pic>
        <p:nvPicPr>
          <p:cNvPr id="262" name="Google Shape;262;p21" descr="The Open University Logo"/>
          <p:cNvPicPr preferRelativeResize="0"/>
          <p:nvPr/>
        </p:nvPicPr>
        <p:blipFill rotWithShape="1">
          <a:blip r:embed="rId2">
            <a:alphaModFix/>
          </a:blip>
          <a:srcRect/>
          <a:stretch/>
        </p:blipFill>
        <p:spPr>
          <a:xfrm>
            <a:off x="3074299" y="2622093"/>
            <a:ext cx="6043402" cy="2021693"/>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hapter Title 1">
  <p:cSld name="Chapter Title 1">
    <p:spTree>
      <p:nvGrpSpPr>
        <p:cNvPr id="1" name="Shape 264"/>
        <p:cNvGrpSpPr/>
        <p:nvPr/>
      </p:nvGrpSpPr>
      <p:grpSpPr>
        <a:xfrm>
          <a:off x="0" y="0"/>
          <a:ext cx="0" cy="0"/>
          <a:chOff x="0" y="0"/>
          <a:chExt cx="0" cy="0"/>
        </a:xfrm>
      </p:grpSpPr>
      <p:sp>
        <p:nvSpPr>
          <p:cNvPr id="265" name="Google Shape;265;p45"/>
          <p:cNvSpPr>
            <a:spLocks noGrp="1"/>
          </p:cNvSpPr>
          <p:nvPr>
            <p:ph type="pic" idx="2"/>
          </p:nvPr>
        </p:nvSpPr>
        <p:spPr>
          <a:xfrm>
            <a:off x="6095999" y="0"/>
            <a:ext cx="15272609" cy="5097770"/>
          </a:xfrm>
          <a:prstGeom prst="round2SameRect">
            <a:avLst>
              <a:gd name="adj1" fmla="val 42678"/>
              <a:gd name="adj2" fmla="val 4847"/>
            </a:avLst>
          </a:prstGeom>
          <a:noFill/>
          <a:ln>
            <a:noFill/>
          </a:ln>
        </p:spPr>
      </p:sp>
      <p:pic>
        <p:nvPicPr>
          <p:cNvPr id="266" name="Google Shape;266;p45"/>
          <p:cNvPicPr preferRelativeResize="0"/>
          <p:nvPr/>
        </p:nvPicPr>
        <p:blipFill rotWithShape="1">
          <a:blip r:embed="rId2">
            <a:alphaModFix/>
          </a:blip>
          <a:srcRect/>
          <a:stretch/>
        </p:blipFill>
        <p:spPr>
          <a:xfrm>
            <a:off x="0" y="5097770"/>
            <a:ext cx="10492353" cy="1760230"/>
          </a:xfrm>
          <a:prstGeom prst="rect">
            <a:avLst/>
          </a:prstGeom>
          <a:noFill/>
          <a:ln>
            <a:noFill/>
          </a:ln>
        </p:spPr>
      </p:pic>
      <p:sp>
        <p:nvSpPr>
          <p:cNvPr id="267" name="Google Shape;267;p45"/>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hapter Title 2">
  <p:cSld name="Chapter Title 2">
    <p:spTree>
      <p:nvGrpSpPr>
        <p:cNvPr id="1" name="Shape 270"/>
        <p:cNvGrpSpPr/>
        <p:nvPr/>
      </p:nvGrpSpPr>
      <p:grpSpPr>
        <a:xfrm>
          <a:off x="0" y="0"/>
          <a:ext cx="0" cy="0"/>
          <a:chOff x="0" y="0"/>
          <a:chExt cx="0" cy="0"/>
        </a:xfrm>
      </p:grpSpPr>
      <p:sp>
        <p:nvSpPr>
          <p:cNvPr id="271" name="Google Shape;271;p46"/>
          <p:cNvSpPr>
            <a:spLocks noGrp="1"/>
          </p:cNvSpPr>
          <p:nvPr>
            <p:ph type="pic" idx="2"/>
          </p:nvPr>
        </p:nvSpPr>
        <p:spPr>
          <a:xfrm>
            <a:off x="6095999" y="0"/>
            <a:ext cx="6096001" cy="5097770"/>
          </a:xfrm>
          <a:prstGeom prst="round2SameRect">
            <a:avLst>
              <a:gd name="adj1" fmla="val 42678"/>
              <a:gd name="adj2" fmla="val 4847"/>
            </a:avLst>
          </a:prstGeom>
          <a:noFill/>
          <a:ln>
            <a:noFill/>
          </a:ln>
        </p:spPr>
      </p:sp>
      <p:pic>
        <p:nvPicPr>
          <p:cNvPr id="272" name="Google Shape;272;p46"/>
          <p:cNvPicPr preferRelativeResize="0"/>
          <p:nvPr/>
        </p:nvPicPr>
        <p:blipFill rotWithShape="1">
          <a:blip r:embed="rId2">
            <a:alphaModFix/>
          </a:blip>
          <a:srcRect/>
          <a:stretch/>
        </p:blipFill>
        <p:spPr>
          <a:xfrm>
            <a:off x="6095998" y="5097770"/>
            <a:ext cx="4417181" cy="1760230"/>
          </a:xfrm>
          <a:prstGeom prst="rect">
            <a:avLst/>
          </a:prstGeom>
          <a:noFill/>
          <a:ln>
            <a:noFill/>
          </a:ln>
        </p:spPr>
      </p:pic>
      <p:sp>
        <p:nvSpPr>
          <p:cNvPr id="273" name="Google Shape;273;p46"/>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hapter Title 3">
  <p:cSld name="Chapter Title 3">
    <p:spTree>
      <p:nvGrpSpPr>
        <p:cNvPr id="1" name="Shape 276"/>
        <p:cNvGrpSpPr/>
        <p:nvPr/>
      </p:nvGrpSpPr>
      <p:grpSpPr>
        <a:xfrm>
          <a:off x="0" y="0"/>
          <a:ext cx="0" cy="0"/>
          <a:chOff x="0" y="0"/>
          <a:chExt cx="0" cy="0"/>
        </a:xfrm>
      </p:grpSpPr>
      <p:sp>
        <p:nvSpPr>
          <p:cNvPr id="277" name="Google Shape;277;p47"/>
          <p:cNvSpPr>
            <a:spLocks noGrp="1"/>
          </p:cNvSpPr>
          <p:nvPr>
            <p:ph type="pic" idx="2"/>
          </p:nvPr>
        </p:nvSpPr>
        <p:spPr>
          <a:xfrm>
            <a:off x="6096000" y="0"/>
            <a:ext cx="4380854" cy="6858000"/>
          </a:xfrm>
          <a:prstGeom prst="round2SameRect">
            <a:avLst>
              <a:gd name="adj1" fmla="val 42678"/>
              <a:gd name="adj2" fmla="val 4847"/>
            </a:avLst>
          </a:prstGeom>
          <a:noFill/>
          <a:ln>
            <a:noFill/>
          </a:ln>
        </p:spPr>
      </p:sp>
      <p:pic>
        <p:nvPicPr>
          <p:cNvPr id="278" name="Google Shape;278;p47"/>
          <p:cNvPicPr preferRelativeResize="0"/>
          <p:nvPr/>
        </p:nvPicPr>
        <p:blipFill rotWithShape="1">
          <a:blip r:embed="rId2">
            <a:alphaModFix/>
          </a:blip>
          <a:srcRect/>
          <a:stretch/>
        </p:blipFill>
        <p:spPr>
          <a:xfrm rot="-5400000">
            <a:off x="8761708" y="1715146"/>
            <a:ext cx="5145438" cy="1715146"/>
          </a:xfrm>
          <a:prstGeom prst="rect">
            <a:avLst/>
          </a:prstGeom>
          <a:noFill/>
          <a:ln>
            <a:noFill/>
          </a:ln>
        </p:spPr>
      </p:pic>
      <p:sp>
        <p:nvSpPr>
          <p:cNvPr id="279" name="Google Shape;279;p47"/>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hapter Title 4">
  <p:cSld name="Chapter Title 4">
    <p:spTree>
      <p:nvGrpSpPr>
        <p:cNvPr id="1" name="Shape 282"/>
        <p:cNvGrpSpPr/>
        <p:nvPr/>
      </p:nvGrpSpPr>
      <p:grpSpPr>
        <a:xfrm>
          <a:off x="0" y="0"/>
          <a:ext cx="0" cy="0"/>
          <a:chOff x="0" y="0"/>
          <a:chExt cx="0" cy="0"/>
        </a:xfrm>
      </p:grpSpPr>
      <p:sp>
        <p:nvSpPr>
          <p:cNvPr id="283" name="Google Shape;283;p48"/>
          <p:cNvSpPr>
            <a:spLocks noGrp="1"/>
          </p:cNvSpPr>
          <p:nvPr>
            <p:ph type="pic" idx="2"/>
          </p:nvPr>
        </p:nvSpPr>
        <p:spPr>
          <a:xfrm>
            <a:off x="6096001" y="1"/>
            <a:ext cx="3504968" cy="5119768"/>
          </a:xfrm>
          <a:prstGeom prst="round2SameRect">
            <a:avLst>
              <a:gd name="adj1" fmla="val 42678"/>
              <a:gd name="adj2" fmla="val 4847"/>
            </a:avLst>
          </a:prstGeom>
          <a:noFill/>
          <a:ln>
            <a:noFill/>
          </a:ln>
        </p:spPr>
      </p:sp>
      <p:pic>
        <p:nvPicPr>
          <p:cNvPr id="284" name="Google Shape;284;p48"/>
          <p:cNvPicPr preferRelativeResize="0"/>
          <p:nvPr/>
        </p:nvPicPr>
        <p:blipFill rotWithShape="1">
          <a:blip r:embed="rId2">
            <a:alphaModFix/>
          </a:blip>
          <a:srcRect/>
          <a:stretch/>
        </p:blipFill>
        <p:spPr>
          <a:xfrm>
            <a:off x="9600969" y="0"/>
            <a:ext cx="2599267" cy="5119769"/>
          </a:xfrm>
          <a:prstGeom prst="rect">
            <a:avLst/>
          </a:prstGeom>
          <a:noFill/>
          <a:ln>
            <a:noFill/>
          </a:ln>
        </p:spPr>
      </p:pic>
      <p:sp>
        <p:nvSpPr>
          <p:cNvPr id="285" name="Google Shape;285;p48"/>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6" name="Google Shape;286;p48"/>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7" name="Google Shape;287;p48"/>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hapter Title 5">
  <p:cSld name="Chapter Title 5">
    <p:spTree>
      <p:nvGrpSpPr>
        <p:cNvPr id="1" name="Shape 288"/>
        <p:cNvGrpSpPr/>
        <p:nvPr/>
      </p:nvGrpSpPr>
      <p:grpSpPr>
        <a:xfrm>
          <a:off x="0" y="0"/>
          <a:ext cx="0" cy="0"/>
          <a:chOff x="0" y="0"/>
          <a:chExt cx="0" cy="0"/>
        </a:xfrm>
      </p:grpSpPr>
      <p:sp>
        <p:nvSpPr>
          <p:cNvPr id="289" name="Google Shape;289;p49"/>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0" name="Google Shape;290;p49"/>
          <p:cNvSpPr txBox="1">
            <a:spLocks noGrp="1"/>
          </p:cNvSpPr>
          <p:nvPr>
            <p:ph type="body" idx="2"/>
          </p:nvPr>
        </p:nvSpPr>
        <p:spPr>
          <a:xfrm>
            <a:off x="408207" y="559121"/>
            <a:ext cx="10774418"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1" name="Google Shape;291;p49"/>
          <p:cNvSpPr txBox="1">
            <a:spLocks noGrp="1"/>
          </p:cNvSpPr>
          <p:nvPr>
            <p:ph type="body" idx="3"/>
          </p:nvPr>
        </p:nvSpPr>
        <p:spPr>
          <a:xfrm>
            <a:off x="408207" y="2431329"/>
            <a:ext cx="9754968"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Page Graphic.jpg"/>
          <p:cNvPicPr>
            <a:picLocks noChangeAspect="1"/>
          </p:cNvPicPr>
          <p:nvPr userDrawn="1"/>
        </p:nvPicPr>
        <p:blipFill>
          <a:blip r:embed="rId2"/>
          <a:srcRect/>
          <a:stretch>
            <a:fillRect/>
          </a:stretch>
        </p:blipFill>
        <p:spPr bwMode="auto">
          <a:xfrm>
            <a:off x="21167" y="15875"/>
            <a:ext cx="12192000" cy="6858000"/>
          </a:xfrm>
          <a:prstGeom prst="rect">
            <a:avLst/>
          </a:prstGeom>
          <a:noFill/>
          <a:ln w="9525">
            <a:noFill/>
            <a:miter lim="800000"/>
            <a:headEnd/>
            <a:tailEnd/>
          </a:ln>
        </p:spPr>
      </p:pic>
      <p:pic>
        <p:nvPicPr>
          <p:cNvPr id="5" name="Picture 11"/>
          <p:cNvPicPr>
            <a:picLocks noChangeAspect="1"/>
          </p:cNvPicPr>
          <p:nvPr userDrawn="1"/>
        </p:nvPicPr>
        <p:blipFill>
          <a:blip r:embed="rId3"/>
          <a:srcRect/>
          <a:stretch>
            <a:fillRect/>
          </a:stretch>
        </p:blipFill>
        <p:spPr bwMode="auto">
          <a:xfrm>
            <a:off x="423334" y="107951"/>
            <a:ext cx="3060700" cy="900113"/>
          </a:xfrm>
          <a:prstGeom prst="rect">
            <a:avLst/>
          </a:prstGeom>
          <a:noFill/>
          <a:ln w="9525">
            <a:noFill/>
            <a:miter lim="800000"/>
            <a:headEnd/>
            <a:tailEnd/>
          </a:ln>
        </p:spPr>
      </p:pic>
      <p:sp>
        <p:nvSpPr>
          <p:cNvPr id="3094" name="Rectangle 22"/>
          <p:cNvSpPr>
            <a:spLocks noGrp="1" noChangeArrowheads="1"/>
          </p:cNvSpPr>
          <p:nvPr>
            <p:ph type="ctrTitle" sz="quarter"/>
          </p:nvPr>
        </p:nvSpPr>
        <p:spPr>
          <a:xfrm>
            <a:off x="622301" y="1520825"/>
            <a:ext cx="7490884" cy="755650"/>
          </a:xfrm>
        </p:spPr>
        <p:txBody>
          <a:bodyPr wrap="square" lIns="91440" tIns="45720" rIns="91440" bIns="45720" anchor="t"/>
          <a:lstStyle>
            <a:lvl1pPr>
              <a:defRPr sz="3200"/>
            </a:lvl1pPr>
          </a:lstStyle>
          <a:p>
            <a:r>
              <a:rPr lang="en-US"/>
              <a:t>Click to edit Master title style</a:t>
            </a:r>
            <a:endParaRPr lang="en-GB"/>
          </a:p>
        </p:txBody>
      </p:sp>
      <p:sp>
        <p:nvSpPr>
          <p:cNvPr id="3095" name="Rectangle 23"/>
          <p:cNvSpPr>
            <a:spLocks noGrp="1" noChangeArrowheads="1"/>
          </p:cNvSpPr>
          <p:nvPr>
            <p:ph type="subTitle" sz="quarter" idx="1"/>
          </p:nvPr>
        </p:nvSpPr>
        <p:spPr>
          <a:xfrm>
            <a:off x="624417" y="2060575"/>
            <a:ext cx="7490883" cy="1130300"/>
          </a:xfrm>
        </p:spPr>
        <p:txBody>
          <a:bodyPr/>
          <a:lstStyle>
            <a:lvl1pPr>
              <a:defRPr/>
            </a:lvl1pPr>
          </a:lstStyle>
          <a:p>
            <a:r>
              <a:rPr lang="en-US"/>
              <a:t>Click to edit Master subtitle style</a:t>
            </a:r>
            <a:endParaRPr lang="en-GB"/>
          </a:p>
        </p:txBody>
      </p:sp>
    </p:spTree>
    <p:extLst>
      <p:ext uri="{BB962C8B-B14F-4D97-AF65-F5344CB8AC3E}">
        <p14:creationId xmlns:p14="http://schemas.microsoft.com/office/powerpoint/2010/main" val="2194470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extLst>
      <p:ext uri="{BB962C8B-B14F-4D97-AF65-F5344CB8AC3E}">
        <p14:creationId xmlns:p14="http://schemas.microsoft.com/office/powerpoint/2010/main" val="14643267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5"/>
          <p:cNvSpPr>
            <a:spLocks noGrp="1"/>
          </p:cNvSpPr>
          <p:nvPr>
            <p:ph type="sldNum" sz="quarter" idx="10"/>
          </p:nvPr>
        </p:nvSpPr>
        <p:spPr/>
        <p:txBody>
          <a:bodyPr/>
          <a:lstStyle>
            <a:lvl1pPr>
              <a:defRPr/>
            </a:lvl1pPr>
          </a:lstStyle>
          <a:p>
            <a:pPr>
              <a:defRPr/>
            </a:pPr>
            <a:fld id="{114ECB9C-A097-41C7-9FAA-CEC0D66FBE15}" type="slidenum">
              <a:rPr lang="en-US"/>
              <a:pPr>
                <a:defRPr/>
              </a:pPr>
              <a:t>‹#›</a:t>
            </a:fld>
            <a:endParaRPr lang="en-US"/>
          </a:p>
        </p:txBody>
      </p:sp>
      <p:sp>
        <p:nvSpPr>
          <p:cNvPr id="5" name="Date Placeholder 8"/>
          <p:cNvSpPr>
            <a:spLocks noGrp="1"/>
          </p:cNvSpPr>
          <p:nvPr>
            <p:ph type="dt" sz="half" idx="11"/>
          </p:nvPr>
        </p:nvSpPr>
        <p:spPr/>
        <p:txBody>
          <a:bodyPr/>
          <a:lstStyle>
            <a:lvl1pPr>
              <a:defRPr/>
            </a:lvl1pPr>
          </a:lstStyle>
          <a:p>
            <a:pPr>
              <a:defRPr/>
            </a:pPr>
            <a:endParaRPr lang="en-US"/>
          </a:p>
        </p:txBody>
      </p:sp>
      <p:sp>
        <p:nvSpPr>
          <p:cNvPr id="6"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33085466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38E07213-5C5F-4B2F-85AE-96681A6C0BB6}" type="slidenum">
              <a:rPr lang="en-US"/>
              <a:pPr>
                <a:defRPr/>
              </a:pPr>
              <a:t>‹#›</a:t>
            </a:fld>
            <a:endParaRPr lang="en-US"/>
          </a:p>
        </p:txBody>
      </p:sp>
      <p:sp>
        <p:nvSpPr>
          <p:cNvPr id="5" name="Date Placeholder 8"/>
          <p:cNvSpPr>
            <a:spLocks noGrp="1"/>
          </p:cNvSpPr>
          <p:nvPr>
            <p:ph type="dt" sz="half" idx="11"/>
          </p:nvPr>
        </p:nvSpPr>
        <p:spPr/>
        <p:txBody>
          <a:bodyPr/>
          <a:lstStyle>
            <a:lvl1pPr>
              <a:defRPr/>
            </a:lvl1pPr>
          </a:lstStyle>
          <a:p>
            <a:pPr>
              <a:defRPr/>
            </a:pPr>
            <a:endParaRPr lang="en-US"/>
          </a:p>
        </p:txBody>
      </p:sp>
      <p:sp>
        <p:nvSpPr>
          <p:cNvPr id="6"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380739169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536700"/>
            <a:ext cx="4656667" cy="3621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5469467" y="1536700"/>
            <a:ext cx="4658784" cy="3621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5"/>
          <p:cNvSpPr>
            <a:spLocks noGrp="1"/>
          </p:cNvSpPr>
          <p:nvPr>
            <p:ph type="sldNum" sz="quarter" idx="10"/>
          </p:nvPr>
        </p:nvSpPr>
        <p:spPr/>
        <p:txBody>
          <a:bodyPr/>
          <a:lstStyle>
            <a:lvl1pPr>
              <a:defRPr/>
            </a:lvl1pPr>
          </a:lstStyle>
          <a:p>
            <a:pPr>
              <a:defRPr/>
            </a:pPr>
            <a:fld id="{76888C08-459E-4952-BF3F-045F8F4A9E4B}" type="slidenum">
              <a:rPr lang="en-US"/>
              <a:pPr>
                <a:defRPr/>
              </a:pPr>
              <a:t>‹#›</a:t>
            </a:fld>
            <a:endParaRPr lang="en-US"/>
          </a:p>
        </p:txBody>
      </p:sp>
      <p:sp>
        <p:nvSpPr>
          <p:cNvPr id="6" name="Date Placeholder 8"/>
          <p:cNvSpPr>
            <a:spLocks noGrp="1"/>
          </p:cNvSpPr>
          <p:nvPr>
            <p:ph type="dt" sz="half" idx="11"/>
          </p:nvPr>
        </p:nvSpPr>
        <p:spPr/>
        <p:txBody>
          <a:bodyPr/>
          <a:lstStyle>
            <a:lvl1pPr>
              <a:defRPr/>
            </a:lvl1pPr>
          </a:lstStyle>
          <a:p>
            <a:pPr>
              <a:defRPr/>
            </a:pPr>
            <a:endParaRPr lang="en-US"/>
          </a:p>
        </p:txBody>
      </p:sp>
      <p:sp>
        <p:nvSpPr>
          <p:cNvPr id="7"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27801867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5"/>
          <p:cNvSpPr>
            <a:spLocks noGrp="1"/>
          </p:cNvSpPr>
          <p:nvPr>
            <p:ph type="sldNum" sz="quarter" idx="10"/>
          </p:nvPr>
        </p:nvSpPr>
        <p:spPr/>
        <p:txBody>
          <a:bodyPr/>
          <a:lstStyle>
            <a:lvl1pPr>
              <a:defRPr/>
            </a:lvl1pPr>
          </a:lstStyle>
          <a:p>
            <a:pPr>
              <a:defRPr/>
            </a:pPr>
            <a:fld id="{249115F1-A600-4888-895A-2EAF1CC85CA5}" type="slidenum">
              <a:rPr lang="en-US"/>
              <a:pPr>
                <a:defRPr/>
              </a:pPr>
              <a:t>‹#›</a:t>
            </a:fld>
            <a:endParaRPr lang="en-US"/>
          </a:p>
        </p:txBody>
      </p:sp>
      <p:sp>
        <p:nvSpPr>
          <p:cNvPr id="8" name="Date Placeholder 8"/>
          <p:cNvSpPr>
            <a:spLocks noGrp="1"/>
          </p:cNvSpPr>
          <p:nvPr>
            <p:ph type="dt" sz="half" idx="11"/>
          </p:nvPr>
        </p:nvSpPr>
        <p:spPr/>
        <p:txBody>
          <a:bodyPr/>
          <a:lstStyle>
            <a:lvl1pPr>
              <a:defRPr/>
            </a:lvl1pPr>
          </a:lstStyle>
          <a:p>
            <a:pPr>
              <a:defRPr/>
            </a:pPr>
            <a:endParaRPr lang="en-US"/>
          </a:p>
        </p:txBody>
      </p:sp>
      <p:sp>
        <p:nvSpPr>
          <p:cNvPr id="9"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153506992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5"/>
          <p:cNvSpPr>
            <a:spLocks noGrp="1"/>
          </p:cNvSpPr>
          <p:nvPr>
            <p:ph type="sldNum" sz="quarter" idx="10"/>
          </p:nvPr>
        </p:nvSpPr>
        <p:spPr/>
        <p:txBody>
          <a:bodyPr/>
          <a:lstStyle>
            <a:lvl1pPr>
              <a:defRPr/>
            </a:lvl1pPr>
          </a:lstStyle>
          <a:p>
            <a:pPr>
              <a:defRPr/>
            </a:pPr>
            <a:fld id="{97525D36-D956-4C30-89B5-D7A6AF1C5E3E}" type="slidenum">
              <a:rPr lang="en-US"/>
              <a:pPr>
                <a:defRPr/>
              </a:pPr>
              <a:t>‹#›</a:t>
            </a:fld>
            <a:endParaRPr lang="en-US"/>
          </a:p>
        </p:txBody>
      </p:sp>
      <p:sp>
        <p:nvSpPr>
          <p:cNvPr id="4" name="Date Placeholder 8"/>
          <p:cNvSpPr>
            <a:spLocks noGrp="1"/>
          </p:cNvSpPr>
          <p:nvPr>
            <p:ph type="dt" sz="half" idx="11"/>
          </p:nvPr>
        </p:nvSpPr>
        <p:spPr/>
        <p:txBody>
          <a:bodyPr/>
          <a:lstStyle>
            <a:lvl1pPr>
              <a:defRPr/>
            </a:lvl1pPr>
          </a:lstStyle>
          <a:p>
            <a:pPr>
              <a:defRPr/>
            </a:pPr>
            <a:endParaRPr lang="en-US"/>
          </a:p>
        </p:txBody>
      </p:sp>
      <p:sp>
        <p:nvSpPr>
          <p:cNvPr id="5"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407653644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0B2BEAE5-DE35-4EF1-AE56-AB07F3BCE54C}" type="slidenum">
              <a:rPr lang="en-US"/>
              <a:pPr>
                <a:defRPr/>
              </a:pPr>
              <a:t>‹#›</a:t>
            </a:fld>
            <a:endParaRPr lang="en-US"/>
          </a:p>
        </p:txBody>
      </p:sp>
      <p:sp>
        <p:nvSpPr>
          <p:cNvPr id="3" name="Date Placeholder 8"/>
          <p:cNvSpPr>
            <a:spLocks noGrp="1"/>
          </p:cNvSpPr>
          <p:nvPr>
            <p:ph type="dt" sz="half" idx="11"/>
          </p:nvPr>
        </p:nvSpPr>
        <p:spPr/>
        <p:txBody>
          <a:bodyPr/>
          <a:lstStyle>
            <a:lvl1pPr>
              <a:defRPr/>
            </a:lvl1pPr>
          </a:lstStyle>
          <a:p>
            <a:pPr>
              <a:defRPr/>
            </a:pPr>
            <a:endParaRPr lang="en-US"/>
          </a:p>
        </p:txBody>
      </p:sp>
      <p:sp>
        <p:nvSpPr>
          <p:cNvPr id="4"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3966761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B378FFE-F936-4138-83D7-E7784BE12942}" type="slidenum">
              <a:rPr lang="en-US"/>
              <a:pPr>
                <a:defRPr/>
              </a:pPr>
              <a:t>‹#›</a:t>
            </a:fld>
            <a:endParaRPr lang="en-US"/>
          </a:p>
        </p:txBody>
      </p:sp>
      <p:sp>
        <p:nvSpPr>
          <p:cNvPr id="6" name="Date Placeholder 8"/>
          <p:cNvSpPr>
            <a:spLocks noGrp="1"/>
          </p:cNvSpPr>
          <p:nvPr>
            <p:ph type="dt" sz="half" idx="11"/>
          </p:nvPr>
        </p:nvSpPr>
        <p:spPr/>
        <p:txBody>
          <a:bodyPr/>
          <a:lstStyle>
            <a:lvl1pPr>
              <a:defRPr/>
            </a:lvl1pPr>
          </a:lstStyle>
          <a:p>
            <a:pPr>
              <a:defRPr/>
            </a:pPr>
            <a:endParaRPr lang="en-US"/>
          </a:p>
        </p:txBody>
      </p:sp>
      <p:sp>
        <p:nvSpPr>
          <p:cNvPr id="7"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52259080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C1185AE0-2AB1-4CD4-BEFF-FEF1B7E5A617}" type="slidenum">
              <a:rPr lang="en-US"/>
              <a:pPr>
                <a:defRPr/>
              </a:pPr>
              <a:t>‹#›</a:t>
            </a:fld>
            <a:endParaRPr lang="en-US"/>
          </a:p>
        </p:txBody>
      </p:sp>
      <p:sp>
        <p:nvSpPr>
          <p:cNvPr id="6" name="Date Placeholder 8"/>
          <p:cNvSpPr>
            <a:spLocks noGrp="1"/>
          </p:cNvSpPr>
          <p:nvPr>
            <p:ph type="dt" sz="half" idx="11"/>
          </p:nvPr>
        </p:nvSpPr>
        <p:spPr/>
        <p:txBody>
          <a:bodyPr/>
          <a:lstStyle>
            <a:lvl1pPr>
              <a:defRPr/>
            </a:lvl1pPr>
          </a:lstStyle>
          <a:p>
            <a:pPr>
              <a:defRPr/>
            </a:pPr>
            <a:endParaRPr lang="en-US"/>
          </a:p>
        </p:txBody>
      </p:sp>
      <p:sp>
        <p:nvSpPr>
          <p:cNvPr id="7" name="Footer Placeholder 9"/>
          <p:cNvSpPr>
            <a:spLocks noGrp="1"/>
          </p:cNvSpPr>
          <p:nvPr>
            <p:ph type="ftr" sz="quarter" idx="12"/>
          </p:nvPr>
        </p:nvSpPr>
        <p:spPr/>
        <p:txBody>
          <a:bodyPr/>
          <a:lstStyle>
            <a:lvl1pPr>
              <a:defRPr/>
            </a:lvl1pPr>
          </a:lstStyle>
          <a:p>
            <a:pPr>
              <a:defRPr/>
            </a:pPr>
            <a:r>
              <a:rPr lang="en-GB"/>
              <a:t>Registered charity 1079773                                                                                                                       www.ageukmiltonkeynes.org.uk</a:t>
            </a:r>
          </a:p>
        </p:txBody>
      </p:sp>
    </p:spTree>
    <p:extLst>
      <p:ext uri="{BB962C8B-B14F-4D97-AF65-F5344CB8AC3E}">
        <p14:creationId xmlns:p14="http://schemas.microsoft.com/office/powerpoint/2010/main" val="36132272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harts 2 Column">
  <p:cSld name="Charts 2 Column">
    <p:bg>
      <p:bgPr>
        <a:solidFill>
          <a:schemeClr val="lt1"/>
        </a:solidFill>
        <a:effectLst/>
      </p:bgPr>
    </p:bg>
    <p:spTree>
      <p:nvGrpSpPr>
        <p:cNvPr id="1" name="Shape 41"/>
        <p:cNvGrpSpPr/>
        <p:nvPr/>
      </p:nvGrpSpPr>
      <p:grpSpPr>
        <a:xfrm>
          <a:off x="0" y="0"/>
          <a:ext cx="0" cy="0"/>
          <a:chOff x="0" y="0"/>
          <a:chExt cx="0" cy="0"/>
        </a:xfrm>
      </p:grpSpPr>
      <p:pic>
        <p:nvPicPr>
          <p:cNvPr id="42" name="Google Shape;42;p16"/>
          <p:cNvPicPr preferRelativeResize="0"/>
          <p:nvPr/>
        </p:nvPicPr>
        <p:blipFill rotWithShape="1">
          <a:blip r:embed="rId2">
            <a:alphaModFix/>
          </a:blip>
          <a:srcRect/>
          <a:stretch/>
        </p:blipFill>
        <p:spPr>
          <a:xfrm>
            <a:off x="-5910" y="0"/>
            <a:ext cx="12197909" cy="1551256"/>
          </a:xfrm>
          <a:prstGeom prst="rect">
            <a:avLst/>
          </a:prstGeom>
          <a:noFill/>
          <a:ln>
            <a:noFill/>
          </a:ln>
        </p:spPr>
      </p:pic>
      <p:sp>
        <p:nvSpPr>
          <p:cNvPr id="43" name="Google Shape;43;p16"/>
          <p:cNvSpPr txBox="1">
            <a:spLocks noGrp="1"/>
          </p:cNvSpPr>
          <p:nvPr>
            <p:ph type="body" idx="1"/>
          </p:nvPr>
        </p:nvSpPr>
        <p:spPr>
          <a:xfrm>
            <a:off x="1001105" y="17561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44" name="Google Shape;44;p1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b="0" i="0" u="none" strike="noStrike" cap="none">
                <a:solidFill>
                  <a:srgbClr val="060645"/>
                </a:solidFill>
                <a:latin typeface="Poppins"/>
                <a:ea typeface="Poppins"/>
                <a:cs typeface="Poppins"/>
                <a:sym typeface="Poppins"/>
              </a:rPr>
              <a:t>‹#›</a:t>
            </a:fld>
            <a:endParaRPr sz="1500" b="0" i="0" u="none" strike="noStrike" cap="none">
              <a:solidFill>
                <a:srgbClr val="060645"/>
              </a:solidFill>
              <a:latin typeface="Poppins"/>
              <a:ea typeface="Poppins"/>
              <a:cs typeface="Poppins"/>
              <a:sym typeface="Poppins"/>
            </a:endParaRPr>
          </a:p>
        </p:txBody>
      </p:sp>
      <p:sp>
        <p:nvSpPr>
          <p:cNvPr id="45" name="Google Shape;45;p16"/>
          <p:cNvSpPr txBox="1">
            <a:spLocks noGrp="1"/>
          </p:cNvSpPr>
          <p:nvPr>
            <p:ph type="body" idx="2"/>
          </p:nvPr>
        </p:nvSpPr>
        <p:spPr>
          <a:xfrm>
            <a:off x="413915" y="326028"/>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46" name="Google Shape;46;p16"/>
          <p:cNvSpPr txBox="1">
            <a:spLocks noGrp="1"/>
          </p:cNvSpPr>
          <p:nvPr>
            <p:ph type="body" idx="3"/>
          </p:nvPr>
        </p:nvSpPr>
        <p:spPr>
          <a:xfrm>
            <a:off x="413915" y="833532"/>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Only - White">
  <p:cSld name="Text Only - White">
    <p:bg>
      <p:bgPr>
        <a:solidFill>
          <a:schemeClr val="lt1"/>
        </a:solidFill>
        <a:effectLst/>
      </p:bgPr>
    </p:bg>
    <p:spTree>
      <p:nvGrpSpPr>
        <p:cNvPr id="1" name="Shape 47"/>
        <p:cNvGrpSpPr/>
        <p:nvPr/>
      </p:nvGrpSpPr>
      <p:grpSpPr>
        <a:xfrm>
          <a:off x="0" y="0"/>
          <a:ext cx="0" cy="0"/>
          <a:chOff x="0" y="0"/>
          <a:chExt cx="0" cy="0"/>
        </a:xfrm>
      </p:grpSpPr>
      <p:pic>
        <p:nvPicPr>
          <p:cNvPr id="48" name="Google Shape;48;p26"/>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49" name="Google Shape;49;p2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0" name="Google Shape;50;p26"/>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1" name="Google Shape;51;p26"/>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2" name="Google Shape;52;p26"/>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3" name="Google Shape;53;p26"/>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4" name="Google Shape;54;p26"/>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55" name="Google Shape;55;p26"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Only - Blue">
  <p:cSld name="Text Only - Blue">
    <p:bg>
      <p:bgPr>
        <a:blipFill>
          <a:blip r:embed="rId2">
            <a:alphaModFix amt="70000"/>
          </a:blip>
          <a:stretch>
            <a:fillRect/>
          </a:stretch>
        </a:blipFill>
        <a:effectLst/>
      </p:bgPr>
    </p:bg>
    <p:spTree>
      <p:nvGrpSpPr>
        <p:cNvPr id="1" name="Shape 56"/>
        <p:cNvGrpSpPr/>
        <p:nvPr/>
      </p:nvGrpSpPr>
      <p:grpSpPr>
        <a:xfrm>
          <a:off x="0" y="0"/>
          <a:ext cx="0" cy="0"/>
          <a:chOff x="0" y="0"/>
          <a:chExt cx="0" cy="0"/>
        </a:xfrm>
      </p:grpSpPr>
      <p:pic>
        <p:nvPicPr>
          <p:cNvPr id="57" name="Google Shape;57;p27"/>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58" name="Google Shape;58;p27"/>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9" name="Google Shape;59;p27"/>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0" name="Google Shape;60;p27"/>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1" name="Google Shape;61;p27"/>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2" name="Google Shape;62;p27"/>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3" name="Google Shape;63;p27"/>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64" name="Google Shape;64;p27"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Only - Green">
  <p:cSld name="Text Only - Green">
    <p:bg>
      <p:bgPr>
        <a:blipFill>
          <a:blip r:embed="rId2">
            <a:alphaModFix amt="70000"/>
          </a:blip>
          <a:stretch>
            <a:fillRect/>
          </a:stretch>
        </a:blipFill>
        <a:effectLst/>
      </p:bgPr>
    </p:bg>
    <p:spTree>
      <p:nvGrpSpPr>
        <p:cNvPr id="1" name="Shape 65"/>
        <p:cNvGrpSpPr/>
        <p:nvPr/>
      </p:nvGrpSpPr>
      <p:grpSpPr>
        <a:xfrm>
          <a:off x="0" y="0"/>
          <a:ext cx="0" cy="0"/>
          <a:chOff x="0" y="0"/>
          <a:chExt cx="0" cy="0"/>
        </a:xfrm>
      </p:grpSpPr>
      <p:pic>
        <p:nvPicPr>
          <p:cNvPr id="66" name="Google Shape;66;p28"/>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67" name="Google Shape;67;p2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68" name="Google Shape;68;p28"/>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9" name="Google Shape;69;p28"/>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0" name="Google Shape;70;p28"/>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1" name="Google Shape;71;p28"/>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2" name="Google Shape;72;p28"/>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73" name="Google Shape;73;p28"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Only - Pink">
  <p:cSld name="Text Only - Pink">
    <p:bg>
      <p:bgPr>
        <a:blipFill>
          <a:blip r:embed="rId2">
            <a:alphaModFix amt="70000"/>
          </a:blip>
          <a:stretch>
            <a:fillRect/>
          </a:stretch>
        </a:blipFill>
        <a:effectLst/>
      </p:bgPr>
    </p:bg>
    <p:spTree>
      <p:nvGrpSpPr>
        <p:cNvPr id="1" name="Shape 74"/>
        <p:cNvGrpSpPr/>
        <p:nvPr/>
      </p:nvGrpSpPr>
      <p:grpSpPr>
        <a:xfrm>
          <a:off x="0" y="0"/>
          <a:ext cx="0" cy="0"/>
          <a:chOff x="0" y="0"/>
          <a:chExt cx="0" cy="0"/>
        </a:xfrm>
      </p:grpSpPr>
      <p:pic>
        <p:nvPicPr>
          <p:cNvPr id="75" name="Google Shape;75;p29"/>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76" name="Google Shape;76;p29"/>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77" name="Google Shape;77;p29"/>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8" name="Google Shape;78;p29"/>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9" name="Google Shape;79;p29"/>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0" name="Google Shape;80;p29"/>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1" name="Google Shape;81;p29"/>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82" name="Google Shape;82;p29"/>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theme" Target="../theme/theme2.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5.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image" Target="../media/image27.jpeg"/><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image" Target="../media/image19.jpeg"/><Relationship Id="rId5" Type="http://schemas.openxmlformats.org/officeDocument/2006/relationships/slideLayout" Target="../slideLayouts/slideLayout43.xml"/><Relationship Id="rId10" Type="http://schemas.openxmlformats.org/officeDocument/2006/relationships/theme" Target="../theme/theme6.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oppins"/>
              <a:buNone/>
              <a:defRPr sz="4400" b="0" i="0" u="none" strike="noStrike" cap="none">
                <a:solidFill>
                  <a:schemeClr val="dk1"/>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 name="Google Shape;1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92"/>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2pPr>
            <a:lvl3pPr marR="0" lvl="2"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3pPr>
            <a:lvl4pPr marR="0" lvl="3"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4pPr>
            <a:lvl5pPr marR="0" lvl="4"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5pPr>
            <a:lvl6pPr marR="0" lvl="5"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6pPr>
            <a:lvl7pPr marR="0" lvl="6"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7pPr>
            <a:lvl8pPr marR="0" lvl="7"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8pPr>
            <a:lvl9pPr marR="0" lvl="8"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9pPr>
          </a:lstStyle>
          <a:p>
            <a:endParaRPr/>
          </a:p>
        </p:txBody>
      </p:sp>
      <p:sp>
        <p:nvSpPr>
          <p:cNvPr id="13" name="Google Shape;1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92"/>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2pPr>
            <a:lvl3pPr marR="0" lvl="2"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3pPr>
            <a:lvl4pPr marR="0" lvl="3"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4pPr>
            <a:lvl5pPr marR="0" lvl="4"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5pPr>
            <a:lvl6pPr marR="0" lvl="5"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6pPr>
            <a:lvl7pPr marR="0" lvl="6"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7pPr>
            <a:lvl8pPr marR="0" lvl="7"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8pPr>
            <a:lvl9pPr marR="0" lvl="8"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9pPr>
          </a:lstStyle>
          <a:p>
            <a:endParaRPr/>
          </a:p>
        </p:txBody>
      </p:sp>
      <p:sp>
        <p:nvSpPr>
          <p:cNvPr id="14" name="Google Shape;1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92"/>
                </a:solidFill>
                <a:latin typeface="Poppins"/>
                <a:ea typeface="Poppins"/>
                <a:cs typeface="Poppins"/>
                <a:sym typeface="Poppins"/>
              </a:defRPr>
            </a:lvl1pPr>
            <a:lvl2pPr marL="0" marR="0" lvl="1" indent="0" algn="r" rtl="0">
              <a:spcBef>
                <a:spcPts val="0"/>
              </a:spcBef>
              <a:buNone/>
              <a:defRPr sz="1200" b="0" i="0" u="none" strike="noStrike" cap="none">
                <a:solidFill>
                  <a:srgbClr val="888892"/>
                </a:solidFill>
                <a:latin typeface="Poppins"/>
                <a:ea typeface="Poppins"/>
                <a:cs typeface="Poppins"/>
                <a:sym typeface="Poppins"/>
              </a:defRPr>
            </a:lvl2pPr>
            <a:lvl3pPr marL="0" marR="0" lvl="2" indent="0" algn="r" rtl="0">
              <a:spcBef>
                <a:spcPts val="0"/>
              </a:spcBef>
              <a:buNone/>
              <a:defRPr sz="1200" b="0" i="0" u="none" strike="noStrike" cap="none">
                <a:solidFill>
                  <a:srgbClr val="888892"/>
                </a:solidFill>
                <a:latin typeface="Poppins"/>
                <a:ea typeface="Poppins"/>
                <a:cs typeface="Poppins"/>
                <a:sym typeface="Poppins"/>
              </a:defRPr>
            </a:lvl3pPr>
            <a:lvl4pPr marL="0" marR="0" lvl="3" indent="0" algn="r" rtl="0">
              <a:spcBef>
                <a:spcPts val="0"/>
              </a:spcBef>
              <a:buNone/>
              <a:defRPr sz="1200" b="0" i="0" u="none" strike="noStrike" cap="none">
                <a:solidFill>
                  <a:srgbClr val="888892"/>
                </a:solidFill>
                <a:latin typeface="Poppins"/>
                <a:ea typeface="Poppins"/>
                <a:cs typeface="Poppins"/>
                <a:sym typeface="Poppins"/>
              </a:defRPr>
            </a:lvl4pPr>
            <a:lvl5pPr marL="0" marR="0" lvl="4" indent="0" algn="r" rtl="0">
              <a:spcBef>
                <a:spcPts val="0"/>
              </a:spcBef>
              <a:buNone/>
              <a:defRPr sz="1200" b="0" i="0" u="none" strike="noStrike" cap="none">
                <a:solidFill>
                  <a:srgbClr val="888892"/>
                </a:solidFill>
                <a:latin typeface="Poppins"/>
                <a:ea typeface="Poppins"/>
                <a:cs typeface="Poppins"/>
                <a:sym typeface="Poppins"/>
              </a:defRPr>
            </a:lvl5pPr>
            <a:lvl6pPr marL="0" marR="0" lvl="5" indent="0" algn="r" rtl="0">
              <a:spcBef>
                <a:spcPts val="0"/>
              </a:spcBef>
              <a:buNone/>
              <a:defRPr sz="1200" b="0" i="0" u="none" strike="noStrike" cap="none">
                <a:solidFill>
                  <a:srgbClr val="888892"/>
                </a:solidFill>
                <a:latin typeface="Poppins"/>
                <a:ea typeface="Poppins"/>
                <a:cs typeface="Poppins"/>
                <a:sym typeface="Poppins"/>
              </a:defRPr>
            </a:lvl6pPr>
            <a:lvl7pPr marL="0" marR="0" lvl="6" indent="0" algn="r" rtl="0">
              <a:spcBef>
                <a:spcPts val="0"/>
              </a:spcBef>
              <a:buNone/>
              <a:defRPr sz="1200" b="0" i="0" u="none" strike="noStrike" cap="none">
                <a:solidFill>
                  <a:srgbClr val="888892"/>
                </a:solidFill>
                <a:latin typeface="Poppins"/>
                <a:ea typeface="Poppins"/>
                <a:cs typeface="Poppins"/>
                <a:sym typeface="Poppins"/>
              </a:defRPr>
            </a:lvl7pPr>
            <a:lvl8pPr marL="0" marR="0" lvl="7" indent="0" algn="r" rtl="0">
              <a:spcBef>
                <a:spcPts val="0"/>
              </a:spcBef>
              <a:buNone/>
              <a:defRPr sz="1200" b="0" i="0" u="none" strike="noStrike" cap="none">
                <a:solidFill>
                  <a:srgbClr val="888892"/>
                </a:solidFill>
                <a:latin typeface="Poppins"/>
                <a:ea typeface="Poppins"/>
                <a:cs typeface="Poppins"/>
                <a:sym typeface="Poppins"/>
              </a:defRPr>
            </a:lvl8pPr>
            <a:lvl9pPr marL="0" marR="0" lvl="8" indent="0" algn="r" rtl="0">
              <a:spcBef>
                <a:spcPts val="0"/>
              </a:spcBef>
              <a:buNone/>
              <a:defRPr sz="1200" b="0" i="0" u="none" strike="noStrike" cap="none">
                <a:solidFill>
                  <a:srgbClr val="888892"/>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8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4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87" r:id="rId19"/>
    <p:sldLayoutId id="214748369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2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86" r:id="rId4"/>
    <p:sldLayoutId id="2147483688" r:id="rId5"/>
    <p:sldLayoutId id="2147483689" r:id="rId6"/>
    <p:sldLayoutId id="214748369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57"/>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7" r:id="rId1"/>
    <p:sldLayoutId id="214748367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63"/>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p:cNvPicPr>
            <a:picLocks noChangeAspect="1"/>
          </p:cNvPicPr>
          <p:nvPr userDrawn="1"/>
        </p:nvPicPr>
        <p:blipFill>
          <a:blip r:embed="rId11"/>
          <a:srcRect/>
          <a:stretch>
            <a:fillRect/>
          </a:stretch>
        </p:blipFill>
        <p:spPr bwMode="auto">
          <a:xfrm>
            <a:off x="8551334" y="115888"/>
            <a:ext cx="3060700" cy="900112"/>
          </a:xfrm>
          <a:prstGeom prst="rect">
            <a:avLst/>
          </a:prstGeom>
          <a:noFill/>
          <a:ln w="9525">
            <a:noFill/>
            <a:miter lim="800000"/>
            <a:headEnd/>
            <a:tailEnd/>
          </a:ln>
        </p:spPr>
      </p:pic>
      <p:sp>
        <p:nvSpPr>
          <p:cNvPr id="1027" name="Title Placeholder 1"/>
          <p:cNvSpPr>
            <a:spLocks noGrp="1"/>
          </p:cNvSpPr>
          <p:nvPr>
            <p:ph type="title"/>
          </p:nvPr>
        </p:nvSpPr>
        <p:spPr bwMode="auto">
          <a:xfrm>
            <a:off x="609600" y="379413"/>
            <a:ext cx="7721600" cy="889000"/>
          </a:xfrm>
          <a:prstGeom prst="rect">
            <a:avLst/>
          </a:prstGeom>
          <a:noFill/>
          <a:ln w="9525">
            <a:noFill/>
            <a:miter lim="800000"/>
            <a:headEnd/>
            <a:tailEnd/>
          </a:ln>
        </p:spPr>
        <p:txBody>
          <a:bodyPr vert="horz" wrap="none" lIns="0" tIns="0" rIns="0" bIns="0" numCol="1" anchor="ctr" anchorCtr="0" compatLnSpc="1">
            <a:prstTxWarp prst="textNoShape">
              <a:avLst/>
            </a:prstTxWarp>
          </a:bodyPr>
          <a:lstStyle/>
          <a:p>
            <a:pPr lvl="0"/>
            <a:r>
              <a:rPr lang="en-US"/>
              <a:t>Click to edit Master title style</a:t>
            </a:r>
          </a:p>
        </p:txBody>
      </p:sp>
      <p:cxnSp>
        <p:nvCxnSpPr>
          <p:cNvPr id="8" name="Straight Connector 7"/>
          <p:cNvCxnSpPr/>
          <p:nvPr userDrawn="1"/>
        </p:nvCxnSpPr>
        <p:spPr>
          <a:xfrm>
            <a:off x="609600" y="1266825"/>
            <a:ext cx="10972800" cy="1588"/>
          </a:xfrm>
          <a:prstGeom prst="line">
            <a:avLst/>
          </a:prstGeom>
          <a:ln w="12700" cap="rnd">
            <a:solidFill>
              <a:schemeClr val="tx1"/>
            </a:solidFill>
            <a:prstDash val="sysDot"/>
            <a:round/>
          </a:ln>
          <a:effectLst/>
        </p:spPr>
        <p:style>
          <a:lnRef idx="2">
            <a:schemeClr val="accent1"/>
          </a:lnRef>
          <a:fillRef idx="0">
            <a:schemeClr val="accent1"/>
          </a:fillRef>
          <a:effectRef idx="1">
            <a:schemeClr val="accent1"/>
          </a:effectRef>
          <a:fontRef idx="minor">
            <a:schemeClr val="tx1"/>
          </a:fontRef>
        </p:style>
      </p:cxnSp>
      <p:pic>
        <p:nvPicPr>
          <p:cNvPr id="1029" name="Picture 13" descr="Strip.jpg"/>
          <p:cNvPicPr>
            <a:picLocks noChangeAspect="1"/>
          </p:cNvPicPr>
          <p:nvPr userDrawn="1"/>
        </p:nvPicPr>
        <p:blipFill>
          <a:blip r:embed="rId12"/>
          <a:srcRect/>
          <a:stretch>
            <a:fillRect/>
          </a:stretch>
        </p:blipFill>
        <p:spPr bwMode="auto">
          <a:xfrm>
            <a:off x="609600" y="6386514"/>
            <a:ext cx="10972800" cy="179387"/>
          </a:xfrm>
          <a:prstGeom prst="rect">
            <a:avLst/>
          </a:prstGeom>
          <a:noFill/>
          <a:ln w="9525">
            <a:noFill/>
            <a:miter lim="800000"/>
            <a:headEnd/>
            <a:tailEnd/>
          </a:ln>
        </p:spPr>
      </p:pic>
      <p:sp>
        <p:nvSpPr>
          <p:cNvPr id="17" name="Slide Number Placeholder 5"/>
          <p:cNvSpPr>
            <a:spLocks noGrp="1"/>
          </p:cNvSpPr>
          <p:nvPr>
            <p:ph type="sldNum" sz="quarter" idx="4"/>
          </p:nvPr>
        </p:nvSpPr>
        <p:spPr>
          <a:xfrm>
            <a:off x="10215034" y="6565900"/>
            <a:ext cx="1367367" cy="292100"/>
          </a:xfrm>
          <a:prstGeom prst="rect">
            <a:avLst/>
          </a:prstGeom>
        </p:spPr>
        <p:txBody>
          <a:bodyPr vert="horz" wrap="square" lIns="0" tIns="0" rIns="0" bIns="0" numCol="1" anchor="t" anchorCtr="0" compatLnSpc="1">
            <a:prstTxWarp prst="textNoShape">
              <a:avLst/>
            </a:prstTxWarp>
            <a:normAutofit/>
          </a:bodyPr>
          <a:lstStyle>
            <a:lvl1pPr algn="r">
              <a:defRPr sz="1100">
                <a:solidFill>
                  <a:srgbClr val="2D2F93"/>
                </a:solidFill>
                <a:cs typeface="Arial" charset="0"/>
              </a:defRPr>
            </a:lvl1pPr>
          </a:lstStyle>
          <a:p>
            <a:pPr>
              <a:defRPr/>
            </a:pPr>
            <a:fld id="{ACC1A6FC-77C3-4A4B-8CAC-D00D76ED7B9B}" type="slidenum">
              <a:rPr lang="en-US"/>
              <a:pPr>
                <a:defRPr/>
              </a:pPr>
              <a:t>‹#›</a:t>
            </a:fld>
            <a:endParaRPr lang="en-US"/>
          </a:p>
        </p:txBody>
      </p:sp>
      <p:sp>
        <p:nvSpPr>
          <p:cNvPr id="9" name="Date Placeholder 8"/>
          <p:cNvSpPr>
            <a:spLocks noGrp="1"/>
          </p:cNvSpPr>
          <p:nvPr>
            <p:ph type="dt" sz="half" idx="2"/>
          </p:nvPr>
        </p:nvSpPr>
        <p:spPr>
          <a:xfrm>
            <a:off x="609601" y="6565900"/>
            <a:ext cx="878417" cy="292100"/>
          </a:xfrm>
          <a:prstGeom prst="rect">
            <a:avLst/>
          </a:prstGeom>
        </p:spPr>
        <p:txBody>
          <a:bodyPr vert="horz" wrap="square" lIns="0" tIns="0" rIns="0" bIns="0" numCol="1" anchor="t" anchorCtr="0" compatLnSpc="1">
            <a:prstTxWarp prst="textNoShape">
              <a:avLst/>
            </a:prstTxWarp>
          </a:bodyPr>
          <a:lstStyle>
            <a:lvl1pPr>
              <a:defRPr sz="1100">
                <a:solidFill>
                  <a:srgbClr val="2D2F93"/>
                </a:solidFill>
                <a:ea typeface="ＭＳ Ｐゴシック" charset="-128"/>
                <a:cs typeface="Arial" charset="0"/>
              </a:defRPr>
            </a:lvl1pPr>
          </a:lstStyle>
          <a:p>
            <a:pPr>
              <a:defRPr/>
            </a:pPr>
            <a:endParaRPr lang="en-US"/>
          </a:p>
        </p:txBody>
      </p:sp>
      <p:sp>
        <p:nvSpPr>
          <p:cNvPr id="10" name="Footer Placeholder 9"/>
          <p:cNvSpPr>
            <a:spLocks noGrp="1"/>
          </p:cNvSpPr>
          <p:nvPr>
            <p:ph type="ftr" sz="quarter" idx="3"/>
          </p:nvPr>
        </p:nvSpPr>
        <p:spPr>
          <a:xfrm>
            <a:off x="1498600" y="6565900"/>
            <a:ext cx="4411133" cy="292100"/>
          </a:xfrm>
          <a:prstGeom prst="rect">
            <a:avLst/>
          </a:prstGeom>
        </p:spPr>
        <p:txBody>
          <a:bodyPr vert="horz" wrap="square" lIns="0" tIns="0" rIns="0" bIns="0" numCol="1" anchor="t" anchorCtr="0" compatLnSpc="1">
            <a:prstTxWarp prst="textNoShape">
              <a:avLst/>
            </a:prstTxWarp>
          </a:bodyPr>
          <a:lstStyle>
            <a:lvl1pPr>
              <a:defRPr sz="1100">
                <a:solidFill>
                  <a:srgbClr val="2D2F93"/>
                </a:solidFill>
                <a:ea typeface="ＭＳ Ｐゴシック" charset="-128"/>
                <a:cs typeface="Arial" charset="0"/>
              </a:defRPr>
            </a:lvl1pPr>
          </a:lstStyle>
          <a:p>
            <a:pPr>
              <a:defRPr/>
            </a:pPr>
            <a:r>
              <a:rPr lang="en-GB"/>
              <a:t>Registered charity 1079773                                                                                                                       www.ageukmiltonkeynes.org.uk</a:t>
            </a:r>
          </a:p>
        </p:txBody>
      </p:sp>
      <p:sp>
        <p:nvSpPr>
          <p:cNvPr id="1033" name="Rectangle 21"/>
          <p:cNvSpPr>
            <a:spLocks noGrp="1" noChangeArrowheads="1"/>
          </p:cNvSpPr>
          <p:nvPr>
            <p:ph type="body" idx="1"/>
          </p:nvPr>
        </p:nvSpPr>
        <p:spPr bwMode="auto">
          <a:xfrm>
            <a:off x="609600" y="1536700"/>
            <a:ext cx="9518651" cy="36210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p:txBody>
      </p:sp>
    </p:spTree>
    <p:extLst>
      <p:ext uri="{BB962C8B-B14F-4D97-AF65-F5344CB8AC3E}">
        <p14:creationId xmlns:p14="http://schemas.microsoft.com/office/powerpoint/2010/main" val="273124247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Lst>
  <p:hf sldNum="0" hdr="0" dt="0"/>
  <p:txStyles>
    <p:titleStyle>
      <a:lvl1pPr algn="l" rtl="0" eaLnBrk="1" fontAlgn="base" hangingPunct="1">
        <a:spcBef>
          <a:spcPct val="0"/>
        </a:spcBef>
        <a:spcAft>
          <a:spcPct val="0"/>
        </a:spcAft>
        <a:defRPr sz="2800">
          <a:solidFill>
            <a:srgbClr val="2D2F93"/>
          </a:solidFill>
          <a:latin typeface="+mj-lt"/>
          <a:ea typeface="ＭＳ Ｐゴシック" charset="-128"/>
          <a:cs typeface="ＭＳ Ｐゴシック" charset="-128"/>
        </a:defRPr>
      </a:lvl1pPr>
      <a:lvl2pPr algn="l" rtl="0" eaLnBrk="1" fontAlgn="base" hangingPunct="1">
        <a:spcBef>
          <a:spcPct val="0"/>
        </a:spcBef>
        <a:spcAft>
          <a:spcPct val="0"/>
        </a:spcAft>
        <a:defRPr sz="2800">
          <a:solidFill>
            <a:srgbClr val="2D2F93"/>
          </a:solidFill>
          <a:latin typeface="Arial" charset="0"/>
          <a:ea typeface="ＭＳ Ｐゴシック" charset="-128"/>
          <a:cs typeface="ＭＳ Ｐゴシック" charset="-128"/>
        </a:defRPr>
      </a:lvl2pPr>
      <a:lvl3pPr algn="l" rtl="0" eaLnBrk="1" fontAlgn="base" hangingPunct="1">
        <a:spcBef>
          <a:spcPct val="0"/>
        </a:spcBef>
        <a:spcAft>
          <a:spcPct val="0"/>
        </a:spcAft>
        <a:defRPr sz="2800">
          <a:solidFill>
            <a:srgbClr val="2D2F93"/>
          </a:solidFill>
          <a:latin typeface="Arial" charset="0"/>
          <a:ea typeface="ＭＳ Ｐゴシック" charset="-128"/>
          <a:cs typeface="ＭＳ Ｐゴシック" charset="-128"/>
        </a:defRPr>
      </a:lvl3pPr>
      <a:lvl4pPr algn="l" rtl="0" eaLnBrk="1" fontAlgn="base" hangingPunct="1">
        <a:spcBef>
          <a:spcPct val="0"/>
        </a:spcBef>
        <a:spcAft>
          <a:spcPct val="0"/>
        </a:spcAft>
        <a:defRPr sz="2800">
          <a:solidFill>
            <a:srgbClr val="2D2F93"/>
          </a:solidFill>
          <a:latin typeface="Arial" charset="0"/>
          <a:ea typeface="ＭＳ Ｐゴシック" charset="-128"/>
          <a:cs typeface="ＭＳ Ｐゴシック" charset="-128"/>
        </a:defRPr>
      </a:lvl4pPr>
      <a:lvl5pPr algn="l" rtl="0" eaLnBrk="1" fontAlgn="base" hangingPunct="1">
        <a:spcBef>
          <a:spcPct val="0"/>
        </a:spcBef>
        <a:spcAft>
          <a:spcPct val="0"/>
        </a:spcAft>
        <a:defRPr sz="2800">
          <a:solidFill>
            <a:srgbClr val="2D2F93"/>
          </a:solidFill>
          <a:latin typeface="Arial" charset="0"/>
          <a:ea typeface="ＭＳ Ｐゴシック" charset="-128"/>
          <a:cs typeface="ＭＳ Ｐゴシック" charset="-128"/>
        </a:defRPr>
      </a:lvl5pPr>
      <a:lvl6pPr marL="457200" algn="l" rtl="0" eaLnBrk="1" fontAlgn="base" hangingPunct="1">
        <a:spcBef>
          <a:spcPct val="0"/>
        </a:spcBef>
        <a:spcAft>
          <a:spcPct val="0"/>
        </a:spcAft>
        <a:defRPr sz="2800">
          <a:solidFill>
            <a:srgbClr val="2D2F93"/>
          </a:solidFill>
          <a:latin typeface="Arial" charset="0"/>
        </a:defRPr>
      </a:lvl6pPr>
      <a:lvl7pPr marL="914400" algn="l" rtl="0" eaLnBrk="1" fontAlgn="base" hangingPunct="1">
        <a:spcBef>
          <a:spcPct val="0"/>
        </a:spcBef>
        <a:spcAft>
          <a:spcPct val="0"/>
        </a:spcAft>
        <a:defRPr sz="2800">
          <a:solidFill>
            <a:srgbClr val="2D2F93"/>
          </a:solidFill>
          <a:latin typeface="Arial" charset="0"/>
        </a:defRPr>
      </a:lvl7pPr>
      <a:lvl8pPr marL="1371600" algn="l" rtl="0" eaLnBrk="1" fontAlgn="base" hangingPunct="1">
        <a:spcBef>
          <a:spcPct val="0"/>
        </a:spcBef>
        <a:spcAft>
          <a:spcPct val="0"/>
        </a:spcAft>
        <a:defRPr sz="2800">
          <a:solidFill>
            <a:srgbClr val="2D2F93"/>
          </a:solidFill>
          <a:latin typeface="Arial" charset="0"/>
        </a:defRPr>
      </a:lvl8pPr>
      <a:lvl9pPr marL="1828800" algn="l" rtl="0" eaLnBrk="1" fontAlgn="base" hangingPunct="1">
        <a:spcBef>
          <a:spcPct val="0"/>
        </a:spcBef>
        <a:spcAft>
          <a:spcPct val="0"/>
        </a:spcAft>
        <a:defRPr sz="2800">
          <a:solidFill>
            <a:srgbClr val="2D2F93"/>
          </a:solidFill>
          <a:latin typeface="Arial" charset="0"/>
        </a:defRPr>
      </a:lvl9pPr>
    </p:titleStyle>
    <p:bodyStyle>
      <a:lvl1pPr marL="342900" indent="-342900" algn="l" rtl="0" eaLnBrk="1" fontAlgn="base" hangingPunct="1">
        <a:spcBef>
          <a:spcPct val="20000"/>
        </a:spcBef>
        <a:spcAft>
          <a:spcPct val="0"/>
        </a:spcAft>
        <a:defRPr>
          <a:solidFill>
            <a:srgbClr val="2D2F93"/>
          </a:solidFill>
          <a:latin typeface="+mn-lt"/>
          <a:ea typeface="ＭＳ Ｐゴシック" charset="-128"/>
          <a:cs typeface="ＭＳ Ｐゴシック" charset="-128"/>
        </a:defRPr>
      </a:lvl1pPr>
      <a:lvl2pPr marL="828675" indent="-285750" algn="l" rtl="0" eaLnBrk="1" fontAlgn="base" hangingPunct="1">
        <a:spcBef>
          <a:spcPct val="20000"/>
        </a:spcBef>
        <a:spcAft>
          <a:spcPct val="0"/>
        </a:spcAft>
        <a:defRPr>
          <a:solidFill>
            <a:srgbClr val="2D2F93"/>
          </a:solidFill>
          <a:latin typeface="+mn-lt"/>
          <a:ea typeface="ＭＳ Ｐゴシック" charset="-128"/>
        </a:defRPr>
      </a:lvl2pPr>
      <a:lvl3pPr marL="1236663" indent="-228600" algn="l" rtl="0" eaLnBrk="1" fontAlgn="base" hangingPunct="1">
        <a:spcBef>
          <a:spcPct val="20000"/>
        </a:spcBef>
        <a:spcAft>
          <a:spcPct val="0"/>
        </a:spcAft>
        <a:defRPr>
          <a:solidFill>
            <a:srgbClr val="2D2F93"/>
          </a:solidFill>
          <a:latin typeface="+mn-lt"/>
          <a:ea typeface="ＭＳ Ｐゴシック" charset="-128"/>
        </a:defRPr>
      </a:lvl3pPr>
      <a:lvl4pPr marL="1644650" indent="-228600" algn="l" rtl="0" eaLnBrk="1" fontAlgn="base" hangingPunct="1">
        <a:spcBef>
          <a:spcPct val="20000"/>
        </a:spcBef>
        <a:spcAft>
          <a:spcPct val="0"/>
        </a:spcAft>
        <a:defRPr>
          <a:solidFill>
            <a:srgbClr val="2D2F93"/>
          </a:solidFill>
          <a:latin typeface="+mn-lt"/>
          <a:ea typeface="ＭＳ Ｐゴシック" charset="-128"/>
        </a:defRPr>
      </a:lvl4pPr>
      <a:lvl5pPr marL="2057400" indent="-228600" algn="l" rtl="0" eaLnBrk="1" fontAlgn="base" hangingPunct="1">
        <a:spcBef>
          <a:spcPct val="20000"/>
        </a:spcBef>
        <a:spcAft>
          <a:spcPct val="0"/>
        </a:spcAft>
        <a:defRPr>
          <a:solidFill>
            <a:srgbClr val="2D2F93"/>
          </a:solidFill>
          <a:latin typeface="+mn-lt"/>
          <a:ea typeface="ＭＳ Ｐゴシック" charset="-128"/>
        </a:defRPr>
      </a:lvl5pPr>
      <a:lvl6pPr marL="2514600" indent="-228600" algn="l" rtl="0" eaLnBrk="1" fontAlgn="base" hangingPunct="1">
        <a:spcBef>
          <a:spcPct val="20000"/>
        </a:spcBef>
        <a:spcAft>
          <a:spcPct val="0"/>
        </a:spcAft>
        <a:defRPr>
          <a:solidFill>
            <a:srgbClr val="2D2F93"/>
          </a:solidFill>
          <a:latin typeface="+mn-lt"/>
          <a:ea typeface="ＭＳ Ｐゴシック" charset="-128"/>
        </a:defRPr>
      </a:lvl6pPr>
      <a:lvl7pPr marL="2971800" indent="-228600" algn="l" rtl="0" eaLnBrk="1" fontAlgn="base" hangingPunct="1">
        <a:spcBef>
          <a:spcPct val="20000"/>
        </a:spcBef>
        <a:spcAft>
          <a:spcPct val="0"/>
        </a:spcAft>
        <a:defRPr>
          <a:solidFill>
            <a:srgbClr val="2D2F93"/>
          </a:solidFill>
          <a:latin typeface="+mn-lt"/>
          <a:ea typeface="ＭＳ Ｐゴシック" charset="-128"/>
        </a:defRPr>
      </a:lvl7pPr>
      <a:lvl8pPr marL="3429000" indent="-228600" algn="l" rtl="0" eaLnBrk="1" fontAlgn="base" hangingPunct="1">
        <a:spcBef>
          <a:spcPct val="20000"/>
        </a:spcBef>
        <a:spcAft>
          <a:spcPct val="0"/>
        </a:spcAft>
        <a:defRPr>
          <a:solidFill>
            <a:srgbClr val="2D2F93"/>
          </a:solidFill>
          <a:latin typeface="+mn-lt"/>
          <a:ea typeface="ＭＳ Ｐゴシック" charset="-128"/>
        </a:defRPr>
      </a:lvl8pPr>
      <a:lvl9pPr marL="3886200" indent="-228600" algn="l" rtl="0" eaLnBrk="1" fontAlgn="base" hangingPunct="1">
        <a:spcBef>
          <a:spcPct val="20000"/>
        </a:spcBef>
        <a:spcAft>
          <a:spcPct val="0"/>
        </a:spcAft>
        <a:defRPr>
          <a:solidFill>
            <a:srgbClr val="2D2F93"/>
          </a:solidFill>
          <a:latin typeface="+mn-lt"/>
          <a:ea typeface="ＭＳ Ｐゴシック" charset="-128"/>
        </a:defRPr>
      </a:lvl9pPr>
    </p:bodyStyle>
    <p:otherStyle>
      <a:defPPr>
        <a:defRPr lang="en-GB"/>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29.png"/></Relationships>
</file>

<file path=ppt/slides/_rels/slide10.xml.rels><?xml version="1.0" encoding="UTF-8" standalone="yes"?>
<Relationships xmlns="http://schemas.openxmlformats.org/package/2006/relationships"><Relationship Id="rId2" Type="http://schemas.openxmlformats.org/officeDocument/2006/relationships/image" Target="../media/image54.jp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hyperlink" Target="https://www.bbc.co.uk/ideas/videos/the-misdiagnosis-that-sent-me-to-psychiatric-hospi/p0dqf3km" TargetMode="External"/><Relationship Id="rId3" Type="http://schemas.openxmlformats.org/officeDocument/2006/relationships/hyperlink" Target="mailto:Jitka.Vseteckova@open.ac.uk" TargetMode="External"/><Relationship Id="rId7" Type="http://schemas.openxmlformats.org/officeDocument/2006/relationships/hyperlink" Target="https://connect.open.ac.uk/health-wellbeing-and-sports/all-in-the-mind" TargetMode="External"/><Relationship Id="rId2" Type="http://schemas.openxmlformats.org/officeDocument/2006/relationships/image" Target="../media/image28.png"/><Relationship Id="rId1" Type="http://schemas.openxmlformats.org/officeDocument/2006/relationships/slideLayout" Target="../slideLayouts/slideLayout13.xml"/><Relationship Id="rId6" Type="http://schemas.openxmlformats.org/officeDocument/2006/relationships/hyperlink" Target="https://www.youtube.com/watch?v=pL9ypOX3BBA&amp;list=PLNdJKjahU-FbHJRb6mNU9XNGzctCUqYW4&amp;index=5" TargetMode="External"/><Relationship Id="rId11" Type="http://schemas.openxmlformats.org/officeDocument/2006/relationships/image" Target="../media/image30.png"/><Relationship Id="rId5" Type="http://schemas.openxmlformats.org/officeDocument/2006/relationships/hyperlink" Target="https://wels.open.ac.uk/research/projects/ageing-well-public-talks" TargetMode="External"/><Relationship Id="rId10" Type="http://schemas.openxmlformats.org/officeDocument/2006/relationships/hyperlink" Target="https://wels.open.ac.uk/research/projects/take-5" TargetMode="External"/><Relationship Id="rId4" Type="http://schemas.openxmlformats.org/officeDocument/2006/relationships/hyperlink" Target="https://www.open.ac.uk/people/jv2595" TargetMode="External"/><Relationship Id="rId9" Type="http://schemas.openxmlformats.org/officeDocument/2006/relationships/hyperlink" Target="BBC%20Ideas%20at%20The%20Open%20University%20-%20Health,%20Wellbeing%20and%20Sports%20|%20BBC%20Partnership"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44.xml"/><Relationship Id="rId5" Type="http://schemas.openxmlformats.org/officeDocument/2006/relationships/image" Target="../media/image63.jpeg"/><Relationship Id="rId4" Type="http://schemas.openxmlformats.org/officeDocument/2006/relationships/image" Target="../media/image62.jpeg"/></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3" Type="http://schemas.openxmlformats.org/officeDocument/2006/relationships/hyperlink" Target="https://explore.bps.org.uk/content/report-guideline/bpsrep.2014.rep101c/chapter/bpsrep.2014.rep101c.10" TargetMode="External"/><Relationship Id="rId2" Type="http://schemas.openxmlformats.org/officeDocument/2006/relationships/hyperlink" Target="https://www.ageuk.org.uk/our-impact/programmes/maintenance-cognitive-stimulation-therapy-mcst/" TargetMode="External"/><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6.xml.rels><?xml version="1.0" encoding="UTF-8" standalone="yes"?>
<Relationships xmlns="http://schemas.openxmlformats.org/package/2006/relationships"><Relationship Id="rId3" Type="http://schemas.openxmlformats.org/officeDocument/2006/relationships/hyperlink" Target="https://youtu.be/0QHAS88C-LU" TargetMode="External"/><Relationship Id="rId2" Type="http://schemas.openxmlformats.org/officeDocument/2006/relationships/hyperlink" Target="https://theretirementcafe.co.uk/077-dr-jitka/" TargetMode="External"/><Relationship Id="rId1" Type="http://schemas.openxmlformats.org/officeDocument/2006/relationships/slideLayout" Target="../slideLayouts/slideLayout23.xml"/><Relationship Id="rId6" Type="http://schemas.openxmlformats.org/officeDocument/2006/relationships/hyperlink" Target="https://www.youtube.com/watch?v=965w7K8XPdo" TargetMode="External"/><Relationship Id="rId5" Type="http://schemas.openxmlformats.org/officeDocument/2006/relationships/hyperlink" Target="https://www.youtube.com/watch?v=dq5OXEBk3CA&amp;feature=youtu.be" TargetMode="External"/><Relationship Id="rId4" Type="http://schemas.openxmlformats.org/officeDocument/2006/relationships/hyperlink" Target="https://youtu.be/vE6J9J_ovOM"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s://www.youtube.com/watch?v=5WGfWrQr1AU" TargetMode="External"/><Relationship Id="rId7" Type="http://schemas.openxmlformats.org/officeDocument/2006/relationships/image" Target="../media/image28.png"/><Relationship Id="rId2" Type="http://schemas.openxmlformats.org/officeDocument/2006/relationships/hyperlink" Target="https://www.youtube.com/watch?v=M59FvUrqKH8" TargetMode="External"/><Relationship Id="rId1" Type="http://schemas.openxmlformats.org/officeDocument/2006/relationships/slideLayout" Target="../slideLayouts/slideLayout14.xml"/><Relationship Id="rId6" Type="http://schemas.openxmlformats.org/officeDocument/2006/relationships/hyperlink" Target="https://www.youtube.com/playlist?list=PLyDv-iwd8UZkub6qyDduaixKj1ySfKcUk" TargetMode="External"/><Relationship Id="rId5" Type="http://schemas.openxmlformats.org/officeDocument/2006/relationships/hyperlink" Target="https://www.youtube.com/watch?v=Jzj3NLtXARo" TargetMode="External"/><Relationship Id="rId4" Type="http://schemas.openxmlformats.org/officeDocument/2006/relationships/hyperlink" Target="https://www.youtube.com/watch?v=f-vVUdgHSeY&amp;t=1s"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https://www.open.edu/openlearn/health-sports-psychology/mental-health/5-reasons-why-exercising-outdoors-great-people-who-have-dementia" TargetMode="External"/><Relationship Id="rId2" Type="http://schemas.openxmlformats.org/officeDocument/2006/relationships/image" Target="../media/image28.png"/><Relationship Id="rId1" Type="http://schemas.openxmlformats.org/officeDocument/2006/relationships/slideLayout" Target="../slideLayouts/slideLayout14.xml"/><Relationship Id="rId6" Type="http://schemas.openxmlformats.org/officeDocument/2006/relationships/hyperlink" Target="https://www.open.edu/openlearn/health-sports-psychology/health/the-ageing-brain-use-it-or-lose-it" TargetMode="External"/><Relationship Id="rId5" Type="http://schemas.openxmlformats.org/officeDocument/2006/relationships/hyperlink" Target="https://www.open.edu/openlearn/health-sports-psychology/mental-health/five-pillars-ageing-well" TargetMode="External"/><Relationship Id="rId4" Type="http://schemas.openxmlformats.org/officeDocument/2006/relationships/hyperlink" Target="https://www.open.edu/openlearn/health-sports-psychology/mental-health/depression-mood-and-exercise?in_menu=622279"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www.open.edu/openlearn/health-sports-psychology/sense-self-during-ageing-how-mindfulness-and-nature-can-help" TargetMode="External"/><Relationship Id="rId7" Type="http://schemas.openxmlformats.org/officeDocument/2006/relationships/image" Target="../media/image28.png"/><Relationship Id="rId2" Type="http://schemas.openxmlformats.org/officeDocument/2006/relationships/hyperlink" Target="https://www.open.edu/openlearn/health-sports-psychology/pharmacotherapy-while-ageing" TargetMode="External"/><Relationship Id="rId1" Type="http://schemas.openxmlformats.org/officeDocument/2006/relationships/slideLayout" Target="../slideLayouts/slideLayout14.xml"/><Relationship Id="rId6" Type="http://schemas.openxmlformats.org/officeDocument/2006/relationships/hyperlink" Target="https://www.open.edu/openlearn/health-sports-psychology/health/valuing-death-home-making-preparations" TargetMode="External"/><Relationship Id="rId5" Type="http://schemas.openxmlformats.org/officeDocument/2006/relationships/hyperlink" Target="https://www.open.edu/openlearn/health-sports-psychology/health/valuing-death" TargetMode="External"/><Relationship Id="rId4" Type="http://schemas.openxmlformats.org/officeDocument/2006/relationships/hyperlink" Target="https://www.open.edu/openlearn/health-sports-psychology/medicines-and-personalisation"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3" Type="http://schemas.openxmlformats.org/officeDocument/2006/relationships/hyperlink" Target="https://www.open.edu/openlearn/health-sports-psychology/mental-health/the-benefits-outdoor-green-and-blue-spaces" TargetMode="External"/><Relationship Id="rId7" Type="http://schemas.openxmlformats.org/officeDocument/2006/relationships/hyperlink" Target="https://www.open.edu/openlearn/health-sports-psychology/mental-health/engaging-our-environment-what-are-the-benefits" TargetMode="External"/><Relationship Id="rId2" Type="http://schemas.openxmlformats.org/officeDocument/2006/relationships/image" Target="../media/image28.png"/><Relationship Id="rId1" Type="http://schemas.openxmlformats.org/officeDocument/2006/relationships/slideLayout" Target="../slideLayouts/slideLayout14.xml"/><Relationship Id="rId6" Type="http://schemas.openxmlformats.org/officeDocument/2006/relationships/hyperlink" Target="https://www.open.edu/openlearn/health-sports-psychology/mental-health/what-do-we-need-know-about-our-memory" TargetMode="External"/><Relationship Id="rId5" Type="http://schemas.openxmlformats.org/officeDocument/2006/relationships/hyperlink" Target="https://www.open.edu/openlearn/health-sports-psychology/social-care-social-work/keep-me-walking-people-living-dementia-and-outdoor-environments" TargetMode="External"/><Relationship Id="rId4" Type="http://schemas.openxmlformats.org/officeDocument/2006/relationships/hyperlink" Target="https://www.open.edu/openlearn/health-sports-psychology/health/advance-care-planning-acp---discuss-decide-document-and-share"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www.open.edu/openlearn/health-sports-psychology/pharmacotherapy-while-ageing" TargetMode="External"/><Relationship Id="rId7" Type="http://schemas.openxmlformats.org/officeDocument/2006/relationships/hyperlink" Target="https://www.open.edu/openlearn/health-sports-psychology/health/valuing-death-home-making-preparations" TargetMode="External"/><Relationship Id="rId2" Type="http://schemas.openxmlformats.org/officeDocument/2006/relationships/image" Target="../media/image28.png"/><Relationship Id="rId1" Type="http://schemas.openxmlformats.org/officeDocument/2006/relationships/slideLayout" Target="../slideLayouts/slideLayout29.xml"/><Relationship Id="rId6" Type="http://schemas.openxmlformats.org/officeDocument/2006/relationships/hyperlink" Target="https://www.open.edu/openlearn/health-sports-psychology/health/valuing-death" TargetMode="External"/><Relationship Id="rId5" Type="http://schemas.openxmlformats.org/officeDocument/2006/relationships/hyperlink" Target="https://www.open.edu/openlearn/health-sports-psychology/medicines-and-personalisation" TargetMode="External"/><Relationship Id="rId4" Type="http://schemas.openxmlformats.org/officeDocument/2006/relationships/hyperlink" Target="https://www.open.edu/openlearn/health-sports-psychology/sense-self-during-ageing-how-mindfulness-and-nature-can-help" TargetMode="External"/></Relationships>
</file>

<file path=ppt/slides/_rels/slide52.xml.rels><?xml version="1.0" encoding="UTF-8" standalone="yes"?>
<Relationships xmlns="http://schemas.openxmlformats.org/package/2006/relationships"><Relationship Id="rId3" Type="http://schemas.openxmlformats.org/officeDocument/2006/relationships/hyperlink" Target="https://www.open.edu/openlearn/health-sports-psychology/sense-self-during-ageing-how-mindfulness-and-nature-can-help" TargetMode="External"/><Relationship Id="rId7" Type="http://schemas.openxmlformats.org/officeDocument/2006/relationships/image" Target="../media/image28.png"/><Relationship Id="rId2" Type="http://schemas.openxmlformats.org/officeDocument/2006/relationships/hyperlink" Target="https://www.open.edu/openlearn/health-sports-psychology/health/what-should-i-expect-when-i-am-nearing-the-end-my-life" TargetMode="External"/><Relationship Id="rId1" Type="http://schemas.openxmlformats.org/officeDocument/2006/relationships/slideLayout" Target="../slideLayouts/slideLayout14.xml"/><Relationship Id="rId6" Type="http://schemas.openxmlformats.org/officeDocument/2006/relationships/hyperlink" Target="https://www.open.edu/openlearn/science-maths-technology/ageing-well-connecting-and-learning-about-nature-outdoors" TargetMode="External"/><Relationship Id="rId5" Type="http://schemas.openxmlformats.org/officeDocument/2006/relationships/hyperlink" Target="https://www.open.edu/openlearn/health-sports-psychology/ageing-health-inequalities-and-integrated-approach" TargetMode="External"/><Relationship Id="rId4" Type="http://schemas.openxmlformats.org/officeDocument/2006/relationships/hyperlink" Target="Ageing"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ow" TargetMode="External"/><Relationship Id="rId7" Type="http://schemas.openxmlformats.org/officeDocument/2006/relationships/hyperlink" Target="Supporting" TargetMode="External"/><Relationship Id="rId2" Type="http://schemas.openxmlformats.org/officeDocument/2006/relationships/image" Target="../media/image28.png"/><Relationship Id="rId1" Type="http://schemas.openxmlformats.org/officeDocument/2006/relationships/slideLayout" Target="../slideLayouts/slideLayout29.xml"/><Relationship Id="rId6" Type="http://schemas.openxmlformats.org/officeDocument/2006/relationships/hyperlink" Target="COVID" TargetMode="External"/><Relationship Id="rId5" Type="http://schemas.openxmlformats.org/officeDocument/2006/relationships/hyperlink" Target="ANIMATION" TargetMode="External"/><Relationship Id="rId4" Type="http://schemas.openxmlformats.org/officeDocument/2006/relationships/hyperlink" Target="SHORT"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Young" TargetMode="External"/><Relationship Id="rId2" Type="http://schemas.openxmlformats.org/officeDocument/2006/relationships/image" Target="../media/image28.png"/><Relationship Id="rId1" Type="http://schemas.openxmlformats.org/officeDocument/2006/relationships/slideLayout" Target="../slideLayouts/slideLayout29.xml"/><Relationship Id="rId5" Type="http://schemas.openxmlformats.org/officeDocument/2006/relationships/hyperlink" Target="Acceptance" TargetMode="External"/><Relationship Id="rId4" Type="http://schemas.openxmlformats.org/officeDocument/2006/relationships/hyperlink" Target="Older"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selsdotlife.wordpress.com/2020/04/01/home-exercises-for-older-adults-no-equipment-no-problem/" TargetMode="External"/><Relationship Id="rId3" Type="http://schemas.openxmlformats.org/officeDocument/2006/relationships/hyperlink" Target="https://ordo.open.ac.uk/collections/Ageing_Well_Public_Talks_2021-22/5493216" TargetMode="External"/><Relationship Id="rId7" Type="http://schemas.openxmlformats.org/officeDocument/2006/relationships/hyperlink" Target="https://www.open.edu/openlearncreate/course/view.php?id=5016" TargetMode="External"/><Relationship Id="rId2" Type="http://schemas.openxmlformats.org/officeDocument/2006/relationships/hyperlink" Target="https://ordo.open.ac.uk/collections/Ageing_Well_Public_Talks_2022-23/5982802" TargetMode="External"/><Relationship Id="rId1" Type="http://schemas.openxmlformats.org/officeDocument/2006/relationships/slideLayout" Target="../slideLayouts/slideLayout14.xml"/><Relationship Id="rId6" Type="http://schemas.openxmlformats.org/officeDocument/2006/relationships/hyperlink" Target="https://www.open.edu/openlearn/midlife-mot-wealth-work-and-wellbeing/content-section-overview?active-tab=description-tab" TargetMode="External"/><Relationship Id="rId5" Type="http://schemas.openxmlformats.org/officeDocument/2006/relationships/hyperlink" Target="https://doi.org/10.21954/ou.rd.c.4716437.v1" TargetMode="External"/><Relationship Id="rId4" Type="http://schemas.openxmlformats.org/officeDocument/2006/relationships/hyperlink" Target="https://ordo.open.ac.uk/collections/Ageing_Well_Public_Talks_2020-21/5122166" TargetMode="External"/><Relationship Id="rId9" Type="http://schemas.openxmlformats.org/officeDocument/2006/relationships/image" Target="../media/image28.png"/></Relationships>
</file>

<file path=ppt/slides/_rels/slide56.xml.rels><?xml version="1.0" encoding="UTF-8" standalone="yes"?>
<Relationships xmlns="http://schemas.openxmlformats.org/package/2006/relationships"><Relationship Id="rId2" Type="http://schemas.openxmlformats.org/officeDocument/2006/relationships/hyperlink" Target="https://wels.open.ac.uk/research/projects/ageing-well-public-talks" TargetMode="External"/><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2" Type="http://schemas.openxmlformats.org/officeDocument/2006/relationships/image" Target="../media/image64.JPG"/><Relationship Id="rId1" Type="http://schemas.openxmlformats.org/officeDocument/2006/relationships/slideLayout" Target="../slideLayouts/slideLayout30.xml"/></Relationships>
</file>

<file path=ppt/slides/_rels/slide5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6.xml"/><Relationship Id="rId6" Type="http://schemas.openxmlformats.org/officeDocument/2006/relationships/image" Target="../media/image69.png"/><Relationship Id="rId11" Type="http://schemas.openxmlformats.org/officeDocument/2006/relationships/image" Target="../media/image74.png"/><Relationship Id="rId5" Type="http://schemas.openxmlformats.org/officeDocument/2006/relationships/image" Target="../media/image68.pn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s>
</file>

<file path=ppt/slides/_rels/slide59.xml.rels><?xml version="1.0" encoding="UTF-8" standalone="yes"?>
<Relationships xmlns="http://schemas.openxmlformats.org/package/2006/relationships"><Relationship Id="rId2" Type="http://schemas.openxmlformats.org/officeDocument/2006/relationships/image" Target="../media/image75.JP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3.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15000"/>
              </a:lnSpc>
              <a:spcBef>
                <a:spcPts val="0"/>
              </a:spcBef>
              <a:spcAft>
                <a:spcPts val="0"/>
              </a:spcAft>
              <a:buClr>
                <a:schemeClr val="dk2"/>
              </a:buClr>
              <a:buSzPts val="1500"/>
              <a:buFont typeface="Arial"/>
              <a:buChar char="●"/>
            </a:pPr>
            <a:endParaRPr dirty="0"/>
          </a:p>
          <a:p>
            <a:pPr marL="0" lvl="0" indent="0" algn="l" rtl="0">
              <a:lnSpc>
                <a:spcPct val="115000"/>
              </a:lnSpc>
              <a:spcBef>
                <a:spcPts val="600"/>
              </a:spcBef>
              <a:spcAft>
                <a:spcPts val="0"/>
              </a:spcAft>
              <a:buClr>
                <a:schemeClr val="dk2"/>
              </a:buClr>
              <a:buSzPts val="1200"/>
              <a:buNone/>
            </a:pPr>
            <a:r>
              <a:rPr lang="en-GB" sz="1200" dirty="0">
                <a:solidFill>
                  <a:schemeClr val="dk2"/>
                </a:solidFill>
              </a:rPr>
              <a:t> </a:t>
            </a:r>
            <a:endParaRPr dirty="0"/>
          </a:p>
          <a:p>
            <a:pPr marL="0" lvl="0" indent="0" algn="l" rtl="0">
              <a:lnSpc>
                <a:spcPct val="110000"/>
              </a:lnSpc>
              <a:spcBef>
                <a:spcPts val="600"/>
              </a:spcBef>
              <a:spcAft>
                <a:spcPts val="0"/>
              </a:spcAft>
              <a:buClr>
                <a:srgbClr val="060645"/>
              </a:buClr>
              <a:buSzPts val="1500"/>
              <a:buFont typeface="Arial"/>
              <a:buNone/>
            </a:pPr>
            <a:endParaRPr dirty="0"/>
          </a:p>
        </p:txBody>
      </p:sp>
      <p:sp>
        <p:nvSpPr>
          <p:cNvPr id="18" name="Text Placeholder 17">
            <a:extLst>
              <a:ext uri="{FF2B5EF4-FFF2-40B4-BE49-F238E27FC236}">
                <a16:creationId xmlns:a16="http://schemas.microsoft.com/office/drawing/2014/main" id="{1996A879-38A5-1FC8-0E55-838E8D38F837}"/>
              </a:ext>
            </a:extLst>
          </p:cNvPr>
          <p:cNvSpPr>
            <a:spLocks noGrp="1"/>
          </p:cNvSpPr>
          <p:nvPr>
            <p:ph type="body" idx="2"/>
          </p:nvPr>
        </p:nvSpPr>
        <p:spPr/>
        <p:txBody>
          <a:bodyPr/>
          <a:lstStyle/>
          <a:p>
            <a:r>
              <a:rPr lang="en-GB" dirty="0"/>
              <a:t>Ageing Well Public Talks Series 2023/24</a:t>
            </a:r>
            <a:endParaRPr lang="en-US" dirty="0"/>
          </a:p>
        </p:txBody>
      </p:sp>
      <p:pic>
        <p:nvPicPr>
          <p:cNvPr id="4" name="Picture 3">
            <a:extLst>
              <a:ext uri="{FF2B5EF4-FFF2-40B4-BE49-F238E27FC236}">
                <a16:creationId xmlns:a16="http://schemas.microsoft.com/office/drawing/2014/main" id="{A748BC20-BA9F-B766-C81D-146128CC19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212351" y="2093147"/>
            <a:ext cx="9041258" cy="2032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6A633E36-AFA2-0CE7-E940-0E0F2EA3DFC2}"/>
              </a:ext>
            </a:extLst>
          </p:cNvPr>
          <p:cNvPicPr>
            <a:picLocks noChangeAspect="1"/>
          </p:cNvPicPr>
          <p:nvPr/>
        </p:nvPicPr>
        <p:blipFill>
          <a:blip r:embed="rId4"/>
          <a:stretch>
            <a:fillRect/>
          </a:stretch>
        </p:blipFill>
        <p:spPr>
          <a:xfrm>
            <a:off x="589908" y="5013789"/>
            <a:ext cx="2378717" cy="1455960"/>
          </a:xfrm>
          <a:prstGeom prst="rect">
            <a:avLst/>
          </a:prstGeom>
          <a:noFill/>
        </p:spPr>
      </p:pic>
      <p:pic>
        <p:nvPicPr>
          <p:cNvPr id="5" name="Picture 4">
            <a:extLst>
              <a:ext uri="{FF2B5EF4-FFF2-40B4-BE49-F238E27FC236}">
                <a16:creationId xmlns:a16="http://schemas.microsoft.com/office/drawing/2014/main" id="{F0E1257D-D490-5DBC-E1E7-A957AE318E02}"/>
              </a:ext>
            </a:extLst>
          </p:cNvPr>
          <p:cNvPicPr>
            <a:picLocks noChangeAspect="1"/>
          </p:cNvPicPr>
          <p:nvPr/>
        </p:nvPicPr>
        <p:blipFill>
          <a:blip r:embed="rId5"/>
          <a:stretch>
            <a:fillRect/>
          </a:stretch>
        </p:blipFill>
        <p:spPr>
          <a:xfrm>
            <a:off x="3287730" y="4662987"/>
            <a:ext cx="8629960" cy="2032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6C7800-F539-44B4-2672-EEC9ABC9BAAB}"/>
              </a:ext>
            </a:extLst>
          </p:cNvPr>
          <p:cNvSpPr>
            <a:spLocks noGrp="1"/>
          </p:cNvSpPr>
          <p:nvPr>
            <p:ph type="body" idx="1"/>
          </p:nvPr>
        </p:nvSpPr>
        <p:spPr/>
        <p:txBody>
          <a:bodyPr/>
          <a:lstStyle/>
          <a:p>
            <a:endParaRPr lang="en-GB"/>
          </a:p>
        </p:txBody>
      </p:sp>
      <p:sp>
        <p:nvSpPr>
          <p:cNvPr id="5" name="Text Placeholder 4">
            <a:extLst>
              <a:ext uri="{FF2B5EF4-FFF2-40B4-BE49-F238E27FC236}">
                <a16:creationId xmlns:a16="http://schemas.microsoft.com/office/drawing/2014/main" id="{DAA730B7-D349-5064-0F92-AC7834F6E10C}"/>
              </a:ext>
            </a:extLst>
          </p:cNvPr>
          <p:cNvSpPr>
            <a:spLocks noGrp="1"/>
          </p:cNvSpPr>
          <p:nvPr>
            <p:ph type="body" idx="2"/>
          </p:nvPr>
        </p:nvSpPr>
        <p:spPr/>
        <p:txBody>
          <a:bodyPr/>
          <a:lstStyle/>
          <a:p>
            <a:endParaRPr lang="en-US"/>
          </a:p>
        </p:txBody>
      </p:sp>
      <p:sp>
        <p:nvSpPr>
          <p:cNvPr id="6" name="Text Placeholder 5">
            <a:extLst>
              <a:ext uri="{FF2B5EF4-FFF2-40B4-BE49-F238E27FC236}">
                <a16:creationId xmlns:a16="http://schemas.microsoft.com/office/drawing/2014/main" id="{4527A26C-CCED-28F5-75B2-C908F05C0611}"/>
              </a:ext>
            </a:extLst>
          </p:cNvPr>
          <p:cNvSpPr>
            <a:spLocks noGrp="1"/>
          </p:cNvSpPr>
          <p:nvPr>
            <p:ph type="body" idx="3"/>
          </p:nvPr>
        </p:nvSpPr>
        <p:spPr/>
        <p:txBody>
          <a:bodyPr/>
          <a:lstStyle/>
          <a:p>
            <a:endParaRPr lang="en-US"/>
          </a:p>
        </p:txBody>
      </p:sp>
      <p:sp>
        <p:nvSpPr>
          <p:cNvPr id="7" name="Text Placeholder 6">
            <a:extLst>
              <a:ext uri="{FF2B5EF4-FFF2-40B4-BE49-F238E27FC236}">
                <a16:creationId xmlns:a16="http://schemas.microsoft.com/office/drawing/2014/main" id="{AB0F2CA0-2F2C-8B43-3F5E-16C95C38E908}"/>
              </a:ext>
            </a:extLst>
          </p:cNvPr>
          <p:cNvSpPr>
            <a:spLocks noGrp="1"/>
          </p:cNvSpPr>
          <p:nvPr>
            <p:ph type="body" idx="4"/>
          </p:nvPr>
        </p:nvSpPr>
        <p:spPr/>
        <p:txBody>
          <a:bodyPr/>
          <a:lstStyle/>
          <a:p>
            <a:endParaRPr lang="en-US"/>
          </a:p>
        </p:txBody>
      </p:sp>
      <p:sp>
        <p:nvSpPr>
          <p:cNvPr id="8" name="Text Placeholder 7">
            <a:extLst>
              <a:ext uri="{FF2B5EF4-FFF2-40B4-BE49-F238E27FC236}">
                <a16:creationId xmlns:a16="http://schemas.microsoft.com/office/drawing/2014/main" id="{EC997042-C5DB-F05C-5676-2246389DEBC6}"/>
              </a:ext>
            </a:extLst>
          </p:cNvPr>
          <p:cNvSpPr>
            <a:spLocks noGrp="1"/>
          </p:cNvSpPr>
          <p:nvPr>
            <p:ph type="body" idx="5"/>
          </p:nvPr>
        </p:nvSpPr>
        <p:spPr/>
        <p:txBody>
          <a:bodyPr/>
          <a:lstStyle/>
          <a:p>
            <a:endParaRPr lang="en-US"/>
          </a:p>
        </p:txBody>
      </p:sp>
      <p:pic>
        <p:nvPicPr>
          <p:cNvPr id="4" name="Picture 2" descr="A close up of food&#10;&#10;Description generated with high confidence">
            <a:extLst>
              <a:ext uri="{FF2B5EF4-FFF2-40B4-BE49-F238E27FC236}">
                <a16:creationId xmlns:a16="http://schemas.microsoft.com/office/drawing/2014/main" id="{BDE5FCB3-398F-8F98-F7A9-AEFEF2257DB3}"/>
              </a:ext>
            </a:extLst>
          </p:cNvPr>
          <p:cNvPicPr>
            <a:picLocks noChangeAspect="1"/>
          </p:cNvPicPr>
          <p:nvPr/>
        </p:nvPicPr>
        <p:blipFill>
          <a:blip r:embed="rId2"/>
          <a:stretch>
            <a:fillRect/>
          </a:stretch>
        </p:blipFill>
        <p:spPr>
          <a:xfrm>
            <a:off x="317501" y="333375"/>
            <a:ext cx="11461750" cy="6238875"/>
          </a:xfrm>
          <a:prstGeom prst="rect">
            <a:avLst/>
          </a:prstGeom>
          <a:noFill/>
          <a:ln cap="flat">
            <a:noFill/>
          </a:ln>
        </p:spPr>
      </p:pic>
    </p:spTree>
    <p:extLst>
      <p:ext uri="{BB962C8B-B14F-4D97-AF65-F5344CB8AC3E}">
        <p14:creationId xmlns:p14="http://schemas.microsoft.com/office/powerpoint/2010/main" val="334962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10"/>
          <p:cNvSpPr/>
          <p:nvPr/>
        </p:nvSpPr>
        <p:spPr>
          <a:xfrm>
            <a:off x="1011382" y="5557576"/>
            <a:ext cx="12192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Poppins"/>
              <a:ea typeface="Poppins"/>
              <a:cs typeface="Poppins"/>
              <a:sym typeface="Poppins"/>
            </a:endParaRPr>
          </a:p>
        </p:txBody>
      </p:sp>
      <p:sp>
        <p:nvSpPr>
          <p:cNvPr id="2" name="Text Placeholder 1">
            <a:extLst>
              <a:ext uri="{FF2B5EF4-FFF2-40B4-BE49-F238E27FC236}">
                <a16:creationId xmlns:a16="http://schemas.microsoft.com/office/drawing/2014/main" id="{BB565643-AD90-8634-37F8-F0A82AEB8C11}"/>
              </a:ext>
            </a:extLst>
          </p:cNvPr>
          <p:cNvSpPr>
            <a:spLocks noGrp="1"/>
          </p:cNvSpPr>
          <p:nvPr>
            <p:ph type="body" idx="2"/>
          </p:nvPr>
        </p:nvSpPr>
        <p:spPr/>
        <p:txBody>
          <a:bodyPr/>
          <a:lstStyle/>
          <a:p>
            <a:r>
              <a:rPr lang="en-GB" dirty="0">
                <a:solidFill>
                  <a:schemeClr val="tx1"/>
                </a:solidFill>
              </a:rPr>
              <a:t>HYDRATION </a:t>
            </a:r>
            <a:endParaRPr lang="en-US" dirty="0">
              <a:solidFill>
                <a:schemeClr val="tx1"/>
              </a:solidFill>
            </a:endParaRPr>
          </a:p>
        </p:txBody>
      </p:sp>
      <p:pic>
        <p:nvPicPr>
          <p:cNvPr id="8" name="Content Placeholder 3">
            <a:extLst>
              <a:ext uri="{FF2B5EF4-FFF2-40B4-BE49-F238E27FC236}">
                <a16:creationId xmlns:a16="http://schemas.microsoft.com/office/drawing/2014/main" id="{076CE7CF-F31E-A2A7-24E3-5E7969C38A08}"/>
              </a:ext>
            </a:extLst>
          </p:cNvPr>
          <p:cNvPicPr>
            <a:picLocks noGrp="1" noChangeAspect="1"/>
          </p:cNvPicPr>
          <p:nvPr/>
        </p:nvPicPr>
        <p:blipFill>
          <a:blip r:embed="rId3"/>
          <a:stretch>
            <a:fillRect/>
          </a:stretch>
        </p:blipFill>
        <p:spPr>
          <a:xfrm>
            <a:off x="6429375" y="244549"/>
            <a:ext cx="5016500" cy="6368902"/>
          </a:xfrm>
          <a:prstGeom prst="rect">
            <a:avLst/>
          </a:prstGeom>
        </p:spPr>
      </p:pic>
      <p:sp>
        <p:nvSpPr>
          <p:cNvPr id="5" name="Content Placeholder 4">
            <a:extLst>
              <a:ext uri="{FF2B5EF4-FFF2-40B4-BE49-F238E27FC236}">
                <a16:creationId xmlns:a16="http://schemas.microsoft.com/office/drawing/2014/main" id="{D1EBAC3E-23BA-CB45-1AE7-45226101134B}"/>
              </a:ext>
            </a:extLst>
          </p:cNvPr>
          <p:cNvSpPr txBox="1">
            <a:spLocks noGrp="1"/>
          </p:cNvSpPr>
          <p:nvPr>
            <p:ph type="body" idx="1"/>
          </p:nvPr>
        </p:nvSpPr>
        <p:spPr>
          <a:xfrm>
            <a:off x="1001105" y="1174752"/>
            <a:ext cx="3691545" cy="43828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Font typeface="Arial" panose="020B0604020202020204" pitchFamily="34" charset="0"/>
              <a:buChar char="•"/>
            </a:pPr>
            <a:r>
              <a:rPr lang="en-GB" sz="2400" b="0" kern="0" dirty="0"/>
              <a:t>1.5 l – strict minimum</a:t>
            </a:r>
          </a:p>
          <a:p>
            <a:pPr marL="571500" indent="-342900">
              <a:buFont typeface="Arial" panose="020B0604020202020204" pitchFamily="34" charset="0"/>
              <a:buChar char="•"/>
            </a:pPr>
            <a:r>
              <a:rPr lang="en-GB" sz="2400" b="0" kern="0" dirty="0"/>
              <a:t>Ideally 6-8 cups per day</a:t>
            </a:r>
          </a:p>
          <a:p>
            <a:pPr marL="571500" indent="-342900">
              <a:buFont typeface="Arial" panose="020B0604020202020204" pitchFamily="34" charset="0"/>
              <a:buChar char="•"/>
            </a:pPr>
            <a:r>
              <a:rPr lang="en-GB" sz="2400" b="0" kern="0" dirty="0"/>
              <a:t>What medication do we take and when?</a:t>
            </a:r>
          </a:p>
          <a:p>
            <a:pPr marL="571500" indent="-342900">
              <a:buFont typeface="Arial" panose="020B0604020202020204" pitchFamily="34" charset="0"/>
              <a:buChar char="•"/>
            </a:pPr>
            <a:r>
              <a:rPr lang="en-GB" sz="2400" b="0" kern="0" dirty="0"/>
              <a:t>Tea, coffee, alcohol?</a:t>
            </a:r>
          </a:p>
        </p:txBody>
      </p:sp>
    </p:spTree>
    <p:extLst>
      <p:ext uri="{BB962C8B-B14F-4D97-AF65-F5344CB8AC3E}">
        <p14:creationId xmlns:p14="http://schemas.microsoft.com/office/powerpoint/2010/main" val="3851705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5CCF67A-140F-4E67-8CE4-008A81D9BF7F}"/>
              </a:ext>
            </a:extLst>
          </p:cNvPr>
          <p:cNvSpPr txBox="1">
            <a:spLocks noGrp="1"/>
          </p:cNvSpPr>
          <p:nvPr>
            <p:ph type="body" idx="1"/>
          </p:nvPr>
        </p:nvSpPr>
        <p:spPr>
          <a:xfrm>
            <a:off x="793750" y="1476375"/>
            <a:ext cx="5661025" cy="4318000"/>
          </a:xfrm>
        </p:spPr>
        <p:txBody>
          <a:bodyPr>
            <a:noAutofit/>
          </a:bodyPr>
          <a:lstStyle/>
          <a:p>
            <a:pPr marL="571500" lvl="0" indent="-342900">
              <a:lnSpc>
                <a:spcPct val="80000"/>
              </a:lnSpc>
              <a:buFont typeface="Arial" panose="020B0604020202020204" pitchFamily="34" charset="0"/>
              <a:buChar char="•"/>
            </a:pPr>
            <a:r>
              <a:rPr lang="en-GB" sz="2000" b="1" dirty="0">
                <a:solidFill>
                  <a:schemeClr val="accent1">
                    <a:lumMod val="50000"/>
                  </a:schemeClr>
                </a:solidFill>
              </a:rPr>
              <a:t>Muscle atrophy</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Blood circulation</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Basic Metabolic rate</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Osteoporosis </a:t>
            </a:r>
          </a:p>
          <a:p>
            <a:pPr lvl="0">
              <a:lnSpc>
                <a:spcPct val="80000"/>
              </a:lnSpc>
            </a:pPr>
            <a:endParaRPr lang="en-GB" sz="2000" dirty="0"/>
          </a:p>
          <a:p>
            <a:pPr marL="571500" lvl="0" indent="-342900">
              <a:lnSpc>
                <a:spcPct val="80000"/>
              </a:lnSpc>
              <a:buFont typeface="Arial" panose="020B0604020202020204" pitchFamily="34" charset="0"/>
              <a:buChar char="•"/>
            </a:pPr>
            <a:endParaRPr lang="en-GB" sz="2000" dirty="0"/>
          </a:p>
          <a:p>
            <a:pPr marL="571500" lvl="0" indent="-342900">
              <a:lnSpc>
                <a:spcPct val="80000"/>
              </a:lnSpc>
              <a:buFont typeface="Arial" panose="020B0604020202020204" pitchFamily="34" charset="0"/>
              <a:buChar char="•"/>
            </a:pPr>
            <a:r>
              <a:rPr lang="en-GB" sz="2000" dirty="0"/>
              <a:t>Bone is very important as it </a:t>
            </a:r>
            <a:r>
              <a:rPr lang="en-GB" sz="2000" b="1" dirty="0">
                <a:solidFill>
                  <a:srgbClr val="203864"/>
                </a:solidFill>
              </a:rPr>
              <a:t>protects internal organs</a:t>
            </a:r>
            <a:r>
              <a:rPr lang="en-GB" sz="2000" dirty="0"/>
              <a:t>, creates support for the body, </a:t>
            </a:r>
            <a:r>
              <a:rPr lang="en-GB" sz="2000" b="1" dirty="0">
                <a:solidFill>
                  <a:srgbClr val="203864"/>
                </a:solidFill>
              </a:rPr>
              <a:t>muscles are attached to it</a:t>
            </a:r>
          </a:p>
          <a:p>
            <a:pPr lvl="0">
              <a:lnSpc>
                <a:spcPct val="80000"/>
              </a:lnSpc>
            </a:pPr>
            <a:endParaRPr lang="en-GB" sz="2000" b="1" dirty="0">
              <a:solidFill>
                <a:srgbClr val="203864"/>
              </a:solidFill>
            </a:endParaRPr>
          </a:p>
          <a:p>
            <a:pPr marL="571500" lvl="0" indent="-342900">
              <a:lnSpc>
                <a:spcPct val="80000"/>
              </a:lnSpc>
              <a:buFont typeface="Arial" panose="020B0604020202020204" pitchFamily="34" charset="0"/>
              <a:buChar char="•"/>
            </a:pPr>
            <a:r>
              <a:rPr lang="en-GB" sz="2000" dirty="0"/>
              <a:t>Healthy bone is very important to healthy ageing</a:t>
            </a:r>
          </a:p>
          <a:p>
            <a:pPr lvl="0">
              <a:lnSpc>
                <a:spcPct val="80000"/>
              </a:lnSpc>
            </a:pPr>
            <a:endParaRPr lang="en-GB" sz="2000" dirty="0"/>
          </a:p>
          <a:p>
            <a:pPr marL="571500" lvl="0" indent="-342900">
              <a:lnSpc>
                <a:spcPct val="80000"/>
              </a:lnSpc>
              <a:buFont typeface="Arial" panose="020B0604020202020204" pitchFamily="34" charset="0"/>
              <a:buChar char="•"/>
            </a:pPr>
            <a:r>
              <a:rPr lang="en-GB" sz="2000" dirty="0"/>
              <a:t>Muscle atrophy is a big problem while ageing as it affects directly our posture &amp; postural stability, mobility and falls and also </a:t>
            </a:r>
            <a:r>
              <a:rPr lang="en-GB" sz="2000" b="1" dirty="0">
                <a:solidFill>
                  <a:srgbClr val="203864"/>
                </a:solidFill>
              </a:rPr>
              <a:t>bones</a:t>
            </a:r>
          </a:p>
          <a:p>
            <a:pPr lvl="0">
              <a:lnSpc>
                <a:spcPct val="80000"/>
              </a:lnSpc>
            </a:pPr>
            <a:endParaRPr lang="en-GB" sz="2000" dirty="0"/>
          </a:p>
          <a:p>
            <a:pPr marL="0" lvl="0" indent="0">
              <a:lnSpc>
                <a:spcPct val="80000"/>
              </a:lnSpc>
              <a:buNone/>
            </a:pPr>
            <a:endParaRPr lang="en-GB" sz="2000" dirty="0"/>
          </a:p>
        </p:txBody>
      </p:sp>
      <p:sp>
        <p:nvSpPr>
          <p:cNvPr id="5" name="Text Placeholder 4">
            <a:extLst>
              <a:ext uri="{FF2B5EF4-FFF2-40B4-BE49-F238E27FC236}">
                <a16:creationId xmlns:a16="http://schemas.microsoft.com/office/drawing/2014/main" id="{D4FBB161-7D01-D694-8096-35C5855996F6}"/>
              </a:ext>
            </a:extLst>
          </p:cNvPr>
          <p:cNvSpPr>
            <a:spLocks noGrp="1"/>
          </p:cNvSpPr>
          <p:nvPr>
            <p:ph type="body" idx="2"/>
          </p:nvPr>
        </p:nvSpPr>
        <p:spPr/>
        <p:txBody>
          <a:bodyPr/>
          <a:lstStyle/>
          <a:p>
            <a:r>
              <a:rPr lang="en-GB" dirty="0"/>
              <a:t>Physical Activity-Standing Tall </a:t>
            </a:r>
            <a:endParaRPr lang="en-US" dirty="0"/>
          </a:p>
        </p:txBody>
      </p:sp>
      <p:sp>
        <p:nvSpPr>
          <p:cNvPr id="8" name="Text Placeholder 7">
            <a:extLst>
              <a:ext uri="{FF2B5EF4-FFF2-40B4-BE49-F238E27FC236}">
                <a16:creationId xmlns:a16="http://schemas.microsoft.com/office/drawing/2014/main" id="{84A1B4B5-5B8F-E181-BC0E-E855D4A50D0C}"/>
              </a:ext>
            </a:extLst>
          </p:cNvPr>
          <p:cNvSpPr>
            <a:spLocks noGrp="1"/>
          </p:cNvSpPr>
          <p:nvPr>
            <p:ph type="body" idx="5"/>
          </p:nvPr>
        </p:nvSpPr>
        <p:spPr/>
        <p:txBody>
          <a:bodyPr/>
          <a:lstStyle/>
          <a:p>
            <a:endParaRPr lang="en-US"/>
          </a:p>
        </p:txBody>
      </p:sp>
      <p:pic>
        <p:nvPicPr>
          <p:cNvPr id="3" name="Picture 2" descr="Image result for muscle and bone">
            <a:extLst>
              <a:ext uri="{FF2B5EF4-FFF2-40B4-BE49-F238E27FC236}">
                <a16:creationId xmlns:a16="http://schemas.microsoft.com/office/drawing/2014/main" id="{065B5EC4-14EC-4763-8ABF-C1AB4EC39F7C}"/>
              </a:ext>
            </a:extLst>
          </p:cNvPr>
          <p:cNvPicPr>
            <a:picLocks noChangeAspect="1"/>
          </p:cNvPicPr>
          <p:nvPr/>
        </p:nvPicPr>
        <p:blipFill>
          <a:blip r:embed="rId2"/>
          <a:srcRect/>
          <a:stretch>
            <a:fillRect/>
          </a:stretch>
        </p:blipFill>
        <p:spPr>
          <a:xfrm>
            <a:off x="7940036" y="121916"/>
            <a:ext cx="4251959" cy="6644643"/>
          </a:xfrm>
          <a:prstGeom prst="rect">
            <a:avLst/>
          </a:prstGeom>
          <a:noFill/>
          <a:ln>
            <a:noFill/>
          </a:ln>
        </p:spPr>
      </p:pic>
    </p:spTree>
    <p:extLst>
      <p:ext uri="{BB962C8B-B14F-4D97-AF65-F5344CB8AC3E}">
        <p14:creationId xmlns:p14="http://schemas.microsoft.com/office/powerpoint/2010/main" val="3423591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10"/>
          <p:cNvSpPr/>
          <p:nvPr/>
        </p:nvSpPr>
        <p:spPr>
          <a:xfrm>
            <a:off x="1011382" y="5557576"/>
            <a:ext cx="12192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Poppins"/>
              <a:ea typeface="Poppins"/>
              <a:cs typeface="Poppins"/>
              <a:sym typeface="Poppins"/>
            </a:endParaRPr>
          </a:p>
        </p:txBody>
      </p:sp>
      <p:pic>
        <p:nvPicPr>
          <p:cNvPr id="4" name="Content Placeholder 4" descr="A picture containing clothing&#10;&#10;Description generated with very high confidence">
            <a:extLst>
              <a:ext uri="{FF2B5EF4-FFF2-40B4-BE49-F238E27FC236}">
                <a16:creationId xmlns:a16="http://schemas.microsoft.com/office/drawing/2014/main" id="{00C162CD-6FB9-686C-5C13-47F17EE62148}"/>
              </a:ext>
            </a:extLst>
          </p:cNvPr>
          <p:cNvPicPr>
            <a:picLocks noChangeAspect="1"/>
          </p:cNvPicPr>
          <p:nvPr/>
        </p:nvPicPr>
        <p:blipFill>
          <a:blip r:embed="rId3"/>
          <a:stretch>
            <a:fillRect/>
          </a:stretch>
        </p:blipFill>
        <p:spPr>
          <a:xfrm>
            <a:off x="154337" y="1592580"/>
            <a:ext cx="9453570" cy="4979670"/>
          </a:xfrm>
          <a:prstGeom prst="rect">
            <a:avLst/>
          </a:prstGeom>
          <a:noFill/>
          <a:ln>
            <a:noFill/>
          </a:ln>
        </p:spPr>
      </p:pic>
      <p:pic>
        <p:nvPicPr>
          <p:cNvPr id="5" name="Picture 4">
            <a:extLst>
              <a:ext uri="{FF2B5EF4-FFF2-40B4-BE49-F238E27FC236}">
                <a16:creationId xmlns:a16="http://schemas.microsoft.com/office/drawing/2014/main" id="{87776BBF-93B2-12D9-13C1-54343583F005}"/>
              </a:ext>
            </a:extLst>
          </p:cNvPr>
          <p:cNvPicPr>
            <a:picLocks noChangeAspect="1"/>
          </p:cNvPicPr>
          <p:nvPr/>
        </p:nvPicPr>
        <p:blipFill>
          <a:blip r:embed="rId4"/>
          <a:stretch>
            <a:fillRect/>
          </a:stretch>
        </p:blipFill>
        <p:spPr>
          <a:xfrm>
            <a:off x="9842500" y="3429001"/>
            <a:ext cx="1778000" cy="1762121"/>
          </a:xfrm>
          <a:prstGeom prst="rect">
            <a:avLst/>
          </a:prstGeom>
          <a:noFill/>
        </p:spPr>
      </p:pic>
    </p:spTree>
    <p:extLst>
      <p:ext uri="{BB962C8B-B14F-4D97-AF65-F5344CB8AC3E}">
        <p14:creationId xmlns:p14="http://schemas.microsoft.com/office/powerpoint/2010/main" val="3217905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2224E2-1EA7-A5FB-5C61-83F685D85CA5}"/>
              </a:ext>
            </a:extLst>
          </p:cNvPr>
          <p:cNvSpPr>
            <a:spLocks noGrp="1"/>
          </p:cNvSpPr>
          <p:nvPr/>
        </p:nvSpPr>
        <p:spPr>
          <a:xfrm>
            <a:off x="838200" y="793751"/>
            <a:ext cx="10515600" cy="9207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latin typeface="Poppins" panose="020B0604020202020204" pitchFamily="34" charset="0"/>
                <a:cs typeface="Poppins" panose="020B0604020202020204" pitchFamily="34" charset="0"/>
              </a:rPr>
              <a:t>Social and cognitive stimulation</a:t>
            </a:r>
          </a:p>
        </p:txBody>
      </p:sp>
      <p:sp>
        <p:nvSpPr>
          <p:cNvPr id="3" name="Content Placeholder 2">
            <a:extLst>
              <a:ext uri="{FF2B5EF4-FFF2-40B4-BE49-F238E27FC236}">
                <a16:creationId xmlns:a16="http://schemas.microsoft.com/office/drawing/2014/main" id="{D3DE9108-B6A9-4077-5CAC-7BF70FDC9BF4}"/>
              </a:ext>
            </a:extLst>
          </p:cNvPr>
          <p:cNvSpPr txBox="1">
            <a:spLocks/>
          </p:cNvSpPr>
          <p:nvPr/>
        </p:nvSpPr>
        <p:spPr>
          <a:xfrm>
            <a:off x="510363" y="3062177"/>
            <a:ext cx="10633887" cy="224007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r>
              <a:rPr lang="en-GB" sz="2800" kern="0" dirty="0"/>
              <a:t>Lifestyles that combine cognitively stimulating activities </a:t>
            </a:r>
          </a:p>
          <a:p>
            <a:r>
              <a:rPr lang="en-GB" sz="2800" kern="0" dirty="0"/>
              <a:t>with physical activities and rich social networks may </a:t>
            </a:r>
          </a:p>
          <a:p>
            <a:r>
              <a:rPr lang="en-GB" sz="2800" kern="0" dirty="0"/>
              <a:t>provide the best odds of preserving cognitive function </a:t>
            </a:r>
            <a:r>
              <a:rPr lang="en-GB" sz="2800" dirty="0"/>
              <a:t>in </a:t>
            </a:r>
            <a:endParaRPr lang="en-GB" sz="2800" kern="0" dirty="0"/>
          </a:p>
          <a:p>
            <a:r>
              <a:rPr lang="en-GB" sz="2800" kern="0" dirty="0"/>
              <a:t>old age (</a:t>
            </a:r>
            <a:r>
              <a:rPr lang="en-GB" sz="2800" kern="0" dirty="0">
                <a:solidFill>
                  <a:srgbClr val="4472C4"/>
                </a:solidFill>
              </a:rPr>
              <a:t>La Rue, 2010</a:t>
            </a:r>
            <a:r>
              <a:rPr lang="en-GB" sz="2800" kern="0" dirty="0"/>
              <a:t>).</a:t>
            </a:r>
            <a:endParaRPr lang="en-GB" kern="0" dirty="0"/>
          </a:p>
        </p:txBody>
      </p:sp>
      <p:pic>
        <p:nvPicPr>
          <p:cNvPr id="6" name="Picture 5">
            <a:extLst>
              <a:ext uri="{FF2B5EF4-FFF2-40B4-BE49-F238E27FC236}">
                <a16:creationId xmlns:a16="http://schemas.microsoft.com/office/drawing/2014/main" id="{843D8926-2CC0-9D97-0BDD-CDA89F8C9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318500" y="6064248"/>
            <a:ext cx="2825750" cy="585677"/>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982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1"/>
          <p:cNvSpPr txBox="1">
            <a:spLocks noGrp="1"/>
          </p:cNvSpPr>
          <p:nvPr>
            <p:ph type="body" idx="1"/>
          </p:nvPr>
        </p:nvSpPr>
        <p:spPr>
          <a:xfrm>
            <a:off x="1602623" y="2143126"/>
            <a:ext cx="9514495" cy="4079874"/>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The world’s population is rapidly ageing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dirty="0"/>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Within the next five years, for the first time in human history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b="1" dirty="0"/>
              <a:t>The number of adults aged 65+ will outnumber children under the age of five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b="1" dirty="0"/>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Ageing processes bring a decline in the physical and cognitive domains. This decline proceeds at variable rates for different organs and different individuals. This is why </a:t>
            </a:r>
            <a:r>
              <a:rPr lang="en-GB" sz="2400" b="1" dirty="0"/>
              <a:t>Ageing </a:t>
            </a:r>
            <a:r>
              <a:rPr lang="en-GB" sz="2400" dirty="0"/>
              <a:t>in general </a:t>
            </a:r>
            <a:r>
              <a:rPr lang="en-GB" sz="2400" b="1" dirty="0"/>
              <a:t>is so difficult to predict </a:t>
            </a:r>
            <a:r>
              <a:rPr lang="en-GB" sz="2400" dirty="0"/>
              <a:t>.</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b="1" dirty="0"/>
          </a:p>
        </p:txBody>
      </p:sp>
      <p:sp>
        <p:nvSpPr>
          <p:cNvPr id="3" name="Text Placeholder 2">
            <a:extLst>
              <a:ext uri="{FF2B5EF4-FFF2-40B4-BE49-F238E27FC236}">
                <a16:creationId xmlns:a16="http://schemas.microsoft.com/office/drawing/2014/main" id="{180B9365-6140-496B-CB28-F752D773108A}"/>
              </a:ext>
            </a:extLst>
          </p:cNvPr>
          <p:cNvSpPr>
            <a:spLocks noGrp="1"/>
          </p:cNvSpPr>
          <p:nvPr>
            <p:ph type="body" idx="2"/>
          </p:nvPr>
        </p:nvSpPr>
        <p:spPr>
          <a:xfrm>
            <a:off x="350415" y="492126"/>
            <a:ext cx="10766703" cy="936624"/>
          </a:xfrm>
        </p:spPr>
        <p:txBody>
          <a:bodyPr/>
          <a:lstStyle/>
          <a:p>
            <a:r>
              <a:rPr lang="en-GB" sz="3900" b="0" dirty="0"/>
              <a:t>Ageing &amp; Epidemiology - the basic Facts</a:t>
            </a:r>
            <a:endParaRPr lang="en-US" sz="3900" b="0" dirty="0"/>
          </a:p>
        </p:txBody>
      </p:sp>
      <p:sp>
        <p:nvSpPr>
          <p:cNvPr id="406" name="Google Shape;406;p11"/>
          <p:cNvSpPr txBox="1">
            <a:spLocks noGrp="1"/>
          </p:cNvSpPr>
          <p:nvPr>
            <p:ph type="title" idx="4294967295"/>
          </p:nvPr>
        </p:nvSpPr>
        <p:spPr>
          <a:xfrm>
            <a:off x="0" y="-425450"/>
            <a:ext cx="10515600" cy="346075"/>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90000"/>
              </a:lnSpc>
              <a:spcBef>
                <a:spcPts val="0"/>
              </a:spcBef>
              <a:spcAft>
                <a:spcPts val="0"/>
              </a:spcAft>
              <a:buClr>
                <a:schemeClr val="dk1"/>
              </a:buClr>
              <a:buSzPct val="100000"/>
              <a:buFont typeface="Poppins"/>
              <a:buNone/>
            </a:pPr>
            <a:r>
              <a:rPr lang="en-GB" sz="2000" b="0" i="0" u="none" strike="noStrike" cap="none">
                <a:solidFill>
                  <a:schemeClr val="dk1"/>
                </a:solidFill>
                <a:latin typeface="Poppins"/>
                <a:ea typeface="Poppins"/>
                <a:cs typeface="Poppins"/>
                <a:sym typeface="Poppins"/>
              </a:rPr>
              <a:t>Intro Slide Title 3</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7" name="Text Placeholder 6">
            <a:extLst>
              <a:ext uri="{FF2B5EF4-FFF2-40B4-BE49-F238E27FC236}">
                <a16:creationId xmlns:a16="http://schemas.microsoft.com/office/drawing/2014/main" id="{7B7DF2D5-B670-8FE8-6B00-95A54584688F}"/>
              </a:ext>
            </a:extLst>
          </p:cNvPr>
          <p:cNvSpPr>
            <a:spLocks noGrp="1"/>
          </p:cNvSpPr>
          <p:nvPr>
            <p:ph type="body" idx="2"/>
          </p:nvPr>
        </p:nvSpPr>
        <p:spPr>
          <a:xfrm>
            <a:off x="547479" y="137536"/>
            <a:ext cx="10766703" cy="497161"/>
          </a:xfrm>
        </p:spPr>
        <p:txBody>
          <a:bodyPr/>
          <a:lstStyle/>
          <a:p>
            <a:r>
              <a:rPr lang="en-GB" sz="4000" dirty="0"/>
              <a:t>Basic biomedical facts about ageing </a:t>
            </a:r>
            <a:endParaRPr lang="en-US" sz="4000" dirty="0"/>
          </a:p>
        </p:txBody>
      </p:sp>
      <p:sp>
        <p:nvSpPr>
          <p:cNvPr id="12" name="Content Placeholder 2">
            <a:extLst>
              <a:ext uri="{FF2B5EF4-FFF2-40B4-BE49-F238E27FC236}">
                <a16:creationId xmlns:a16="http://schemas.microsoft.com/office/drawing/2014/main" id="{57FD726F-A309-18EE-BC9C-C1F8E8A97DE7}"/>
              </a:ext>
            </a:extLst>
          </p:cNvPr>
          <p:cNvSpPr txBox="1">
            <a:spLocks noGrp="1"/>
          </p:cNvSpPr>
          <p:nvPr>
            <p:ph type="body" idx="1"/>
          </p:nvPr>
        </p:nvSpPr>
        <p:spPr>
          <a:xfrm>
            <a:off x="647272" y="1555751"/>
            <a:ext cx="10983074" cy="41275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lnSpc>
                <a:spcPct val="80000"/>
              </a:lnSpc>
              <a:buFont typeface="Arial" panose="020B0604020202020204" pitchFamily="34" charset="0"/>
              <a:buChar char="•"/>
            </a:pPr>
            <a:r>
              <a:rPr lang="en-GB" sz="2200" b="1" kern="0" dirty="0">
                <a:solidFill>
                  <a:schemeClr val="accent1">
                    <a:lumMod val="50000"/>
                  </a:schemeClr>
                </a:solidFill>
              </a:rPr>
              <a:t>Ageing processes bring about decline to which we try to adapt</a:t>
            </a:r>
          </a:p>
          <a:p>
            <a:pPr marL="571500" indent="-342900">
              <a:lnSpc>
                <a:spcPct val="80000"/>
              </a:lnSpc>
              <a:buFont typeface="Arial" panose="020B0604020202020204" pitchFamily="34" charset="0"/>
              <a:buChar char="•"/>
            </a:pPr>
            <a:r>
              <a:rPr lang="en-GB" sz="2200" kern="0" dirty="0"/>
              <a:t>Ageing influences the </a:t>
            </a:r>
            <a:r>
              <a:rPr lang="en-GB" sz="2200" b="1" kern="0" dirty="0">
                <a:solidFill>
                  <a:schemeClr val="accent1">
                    <a:lumMod val="50000"/>
                  </a:schemeClr>
                </a:solidFill>
              </a:rPr>
              <a:t>decline of organs and tissues as </a:t>
            </a:r>
            <a:r>
              <a:rPr lang="en-GB" sz="2200" kern="0" dirty="0"/>
              <a:t>well as </a:t>
            </a:r>
            <a:r>
              <a:rPr lang="en-GB" sz="2200" b="1" kern="0" dirty="0">
                <a:solidFill>
                  <a:schemeClr val="accent1">
                    <a:lumMod val="50000"/>
                  </a:schemeClr>
                </a:solidFill>
              </a:rPr>
              <a:t>whole systems</a:t>
            </a:r>
          </a:p>
          <a:p>
            <a:pPr marL="571500" indent="-342900">
              <a:lnSpc>
                <a:spcPct val="80000"/>
              </a:lnSpc>
              <a:buFont typeface="Arial" panose="020B0604020202020204" pitchFamily="34" charset="0"/>
              <a:buChar char="•"/>
            </a:pPr>
            <a:r>
              <a:rPr lang="en-GB" sz="2200" kern="0" dirty="0"/>
              <a:t>The way our </a:t>
            </a:r>
            <a:r>
              <a:rPr lang="en-GB" sz="2200" b="1" kern="0" dirty="0">
                <a:solidFill>
                  <a:schemeClr val="accent1">
                    <a:lumMod val="50000"/>
                  </a:schemeClr>
                </a:solidFill>
              </a:rPr>
              <a:t>organs</a:t>
            </a:r>
            <a:r>
              <a:rPr lang="en-GB" sz="2200" kern="0" dirty="0"/>
              <a:t> age is </a:t>
            </a:r>
            <a:r>
              <a:rPr lang="en-GB" sz="2200" b="1" kern="0" dirty="0">
                <a:solidFill>
                  <a:schemeClr val="accent1">
                    <a:lumMod val="50000"/>
                  </a:schemeClr>
                </a:solidFill>
              </a:rPr>
              <a:t>different for each and every one of us</a:t>
            </a:r>
          </a:p>
          <a:p>
            <a:pPr marL="571500" indent="-342900">
              <a:lnSpc>
                <a:spcPct val="80000"/>
              </a:lnSpc>
              <a:buFont typeface="Arial" panose="020B0604020202020204" pitchFamily="34" charset="0"/>
              <a:buChar char="•"/>
            </a:pPr>
            <a:r>
              <a:rPr lang="en-GB" sz="2200" kern="0" dirty="0"/>
              <a:t>The way the </a:t>
            </a:r>
            <a:r>
              <a:rPr lang="en-GB" sz="2200" b="1" kern="0" dirty="0">
                <a:solidFill>
                  <a:schemeClr val="accent1">
                    <a:lumMod val="50000"/>
                  </a:schemeClr>
                </a:solidFill>
              </a:rPr>
              <a:t>systems</a:t>
            </a:r>
            <a:r>
              <a:rPr lang="en-GB" sz="2200" kern="0" dirty="0"/>
              <a:t> age is </a:t>
            </a:r>
            <a:r>
              <a:rPr lang="en-GB" sz="2200" b="1" kern="0" dirty="0">
                <a:solidFill>
                  <a:schemeClr val="accent1">
                    <a:lumMod val="50000"/>
                  </a:schemeClr>
                </a:solidFill>
              </a:rPr>
              <a:t>different for each and every one of us</a:t>
            </a:r>
          </a:p>
          <a:p>
            <a:pPr marL="0" indent="0">
              <a:lnSpc>
                <a:spcPct val="80000"/>
              </a:lnSpc>
            </a:pPr>
            <a:endParaRPr lang="en-GB" sz="2200" kern="0" dirty="0"/>
          </a:p>
          <a:p>
            <a:pPr marL="0" indent="0">
              <a:lnSpc>
                <a:spcPct val="80000"/>
              </a:lnSpc>
            </a:pPr>
            <a:r>
              <a:rPr lang="en-GB" sz="2200" kern="0" dirty="0"/>
              <a:t>Main influences:</a:t>
            </a:r>
          </a:p>
          <a:p>
            <a:pPr>
              <a:lnSpc>
                <a:spcPct val="80000"/>
              </a:lnSpc>
            </a:pPr>
            <a:r>
              <a:rPr lang="en-GB" sz="2200" b="1" kern="0" dirty="0">
                <a:solidFill>
                  <a:srgbClr val="203864"/>
                </a:solidFill>
              </a:rPr>
              <a:t>Genetics</a:t>
            </a:r>
          </a:p>
          <a:p>
            <a:pPr>
              <a:lnSpc>
                <a:spcPct val="80000"/>
              </a:lnSpc>
            </a:pPr>
            <a:r>
              <a:rPr lang="en-GB" sz="2200" b="1" kern="0" dirty="0">
                <a:solidFill>
                  <a:srgbClr val="203864"/>
                </a:solidFill>
              </a:rPr>
              <a:t>Epigenetics </a:t>
            </a:r>
          </a:p>
          <a:p>
            <a:pPr marL="0" indent="0">
              <a:lnSpc>
                <a:spcPct val="80000"/>
              </a:lnSpc>
            </a:pPr>
            <a:endParaRPr lang="en-GB" sz="2200" kern="0" dirty="0"/>
          </a:p>
          <a:p>
            <a:pPr marL="0" indent="0">
              <a:lnSpc>
                <a:spcPct val="80000"/>
              </a:lnSpc>
            </a:pPr>
            <a:r>
              <a:rPr lang="en-GB" sz="2200" kern="0" dirty="0"/>
              <a:t>Reversing questions: </a:t>
            </a:r>
          </a:p>
          <a:p>
            <a:pPr marL="0" indent="0">
              <a:lnSpc>
                <a:spcPct val="80000"/>
              </a:lnSpc>
            </a:pPr>
            <a:r>
              <a:rPr lang="en-GB" sz="2200" b="1" kern="0" dirty="0">
                <a:solidFill>
                  <a:schemeClr val="accent1"/>
                </a:solidFill>
              </a:rPr>
              <a:t>Are we victims of our gene? Nurture?</a:t>
            </a:r>
            <a:r>
              <a:rPr lang="en-GB" sz="2200" kern="0" dirty="0">
                <a:solidFill>
                  <a:schemeClr val="tx2"/>
                </a:solidFill>
              </a:rPr>
              <a:t> </a:t>
            </a:r>
            <a:r>
              <a:rPr lang="en-GB" sz="2200" kern="0" dirty="0"/>
              <a:t>into </a:t>
            </a:r>
            <a:r>
              <a:rPr lang="en-GB" sz="2200" b="1" kern="0" dirty="0">
                <a:solidFill>
                  <a:schemeClr val="accent1"/>
                </a:solidFill>
              </a:rPr>
              <a:t>are we winners by choice? </a:t>
            </a:r>
            <a:r>
              <a:rPr lang="en-GB" sz="2200" kern="0" dirty="0"/>
              <a:t>(Five Pillars for Ageing Well)</a:t>
            </a:r>
          </a:p>
          <a:p>
            <a:pPr marL="0" indent="0">
              <a:lnSpc>
                <a:spcPct val="80000"/>
              </a:lnSpc>
            </a:pPr>
            <a:endParaRPr lang="en-GB" sz="2200" kern="0" dirty="0"/>
          </a:p>
          <a:p>
            <a:pPr marL="0" indent="0">
              <a:lnSpc>
                <a:spcPct val="80000"/>
              </a:lnSpc>
            </a:pPr>
            <a:endParaRPr lang="en-GB" sz="2200" kern="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1D0D01B8-AF3B-689B-4EDF-3E38CF9B05EF}"/>
              </a:ext>
            </a:extLst>
          </p:cNvPr>
          <p:cNvSpPr txBox="1">
            <a:spLocks/>
          </p:cNvSpPr>
          <p:nvPr/>
        </p:nvSpPr>
        <p:spPr>
          <a:xfrm>
            <a:off x="838203" y="1295403"/>
            <a:ext cx="10515600" cy="488156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571500" indent="-342900">
              <a:lnSpc>
                <a:spcPct val="80000"/>
              </a:lnSpc>
              <a:buFont typeface="Arial" panose="020B0604020202020204" pitchFamily="34" charset="0"/>
              <a:buChar char="•"/>
            </a:pPr>
            <a:r>
              <a:rPr lang="en-GB" sz="2400" b="0" kern="0" dirty="0">
                <a:solidFill>
                  <a:srgbClr val="203864"/>
                </a:solidFill>
              </a:rPr>
              <a:t>Chain of hormones </a:t>
            </a:r>
            <a:r>
              <a:rPr lang="en-GB" sz="2400" b="0" kern="0" dirty="0"/>
              <a:t>e.g thyroxine, diabetes and insulin and pancreas, testosterone, (</a:t>
            </a:r>
            <a:r>
              <a:rPr lang="en-GB" sz="2400" b="0" kern="0" dirty="0" err="1"/>
              <a:t>estrogen</a:t>
            </a:r>
            <a:r>
              <a:rPr lang="en-GB" sz="2400" b="0" kern="0" dirty="0"/>
              <a:t> and osteoporosis)</a:t>
            </a:r>
          </a:p>
          <a:p>
            <a:pPr>
              <a:lnSpc>
                <a:spcPct val="80000"/>
              </a:lnSpc>
            </a:pPr>
            <a:endParaRPr lang="en-GB" sz="2400" b="0" kern="0" dirty="0"/>
          </a:p>
          <a:p>
            <a:pPr marL="571500" indent="-342900">
              <a:lnSpc>
                <a:spcPct val="80000"/>
              </a:lnSpc>
              <a:buFont typeface="Arial" panose="020B0604020202020204" pitchFamily="34" charset="0"/>
              <a:buChar char="•"/>
            </a:pPr>
            <a:r>
              <a:rPr lang="en-GB" sz="2400" b="0" kern="0" dirty="0">
                <a:solidFill>
                  <a:srgbClr val="203864"/>
                </a:solidFill>
              </a:rPr>
              <a:t>Musculoskeletal system – </a:t>
            </a:r>
            <a:r>
              <a:rPr lang="en-GB" sz="2400" b="0" kern="0" dirty="0"/>
              <a:t>muscle atrophy, bone fragility, tendon &amp; joint stiffness, </a:t>
            </a:r>
          </a:p>
          <a:p>
            <a:pPr marL="571500" indent="-342900">
              <a:lnSpc>
                <a:spcPct val="80000"/>
              </a:lnSpc>
              <a:buFont typeface="Arial" panose="020B0604020202020204" pitchFamily="34" charset="0"/>
              <a:buChar char="•"/>
            </a:pPr>
            <a:r>
              <a:rPr lang="en-GB" sz="2400" b="0" kern="0" dirty="0">
                <a:solidFill>
                  <a:srgbClr val="203864"/>
                </a:solidFill>
              </a:rPr>
              <a:t>Cardiovascular system </a:t>
            </a:r>
            <a:r>
              <a:rPr lang="en-GB" sz="2400" b="0" kern="0" dirty="0"/>
              <a:t>– veins and arteries, atherosclerosis and ageing, regularity of circulation (brain, other organs, respiratory system </a:t>
            </a:r>
            <a:r>
              <a:rPr lang="en-GB" sz="2400" b="0" kern="0"/>
              <a:t>etc)</a:t>
            </a:r>
            <a:endParaRPr lang="en-GB" sz="2400" b="0" kern="0" dirty="0"/>
          </a:p>
          <a:p>
            <a:pPr marL="571500" indent="-342900">
              <a:lnSpc>
                <a:spcPct val="80000"/>
              </a:lnSpc>
              <a:buFont typeface="Arial" panose="020B0604020202020204" pitchFamily="34" charset="0"/>
              <a:buChar char="•"/>
            </a:pPr>
            <a:r>
              <a:rPr lang="en-GB" sz="2400" b="0" kern="0" dirty="0">
                <a:solidFill>
                  <a:srgbClr val="203864"/>
                </a:solidFill>
              </a:rPr>
              <a:t>Lifestyle is crucial</a:t>
            </a:r>
          </a:p>
          <a:p>
            <a:pPr marL="228600" indent="0">
              <a:lnSpc>
                <a:spcPct val="80000"/>
              </a:lnSpc>
            </a:pPr>
            <a:r>
              <a:rPr lang="en-GB" sz="2400" b="0" i="1" dirty="0">
                <a:solidFill>
                  <a:srgbClr val="203864"/>
                </a:solidFill>
              </a:rPr>
              <a:t>                               </a:t>
            </a:r>
          </a:p>
          <a:p>
            <a:pPr marL="228600" indent="0">
              <a:lnSpc>
                <a:spcPct val="80000"/>
              </a:lnSpc>
            </a:pPr>
            <a:r>
              <a:rPr lang="en-GB" sz="2400" b="0" i="1" dirty="0">
                <a:solidFill>
                  <a:srgbClr val="203864"/>
                </a:solidFill>
              </a:rPr>
              <a:t>                                </a:t>
            </a:r>
            <a:r>
              <a:rPr lang="en-GB" sz="2400" i="1" dirty="0">
                <a:solidFill>
                  <a:srgbClr val="203864"/>
                </a:solidFill>
              </a:rPr>
              <a:t>‘Five pillars of ageing well’</a:t>
            </a:r>
            <a:endParaRPr lang="en-GB" sz="2400" b="0" kern="0" dirty="0"/>
          </a:p>
        </p:txBody>
      </p:sp>
    </p:spTree>
    <p:extLst>
      <p:ext uri="{BB962C8B-B14F-4D97-AF65-F5344CB8AC3E}">
        <p14:creationId xmlns:p14="http://schemas.microsoft.com/office/powerpoint/2010/main" val="1407535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r>
              <a:rPr lang="en-GB" sz="2400" dirty="0"/>
              <a:t>Winners by choice </a:t>
            </a:r>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88639" y="863211"/>
            <a:ext cx="8946536" cy="5590125"/>
          </a:xfrm>
          <a:prstGeom prst="rect">
            <a:avLst/>
          </a:prstGeom>
          <a:noFill/>
          <a:ln>
            <a:noFill/>
          </a:ln>
        </p:spPr>
      </p:pic>
    </p:spTree>
    <p:extLst>
      <p:ext uri="{BB962C8B-B14F-4D97-AF65-F5344CB8AC3E}">
        <p14:creationId xmlns:p14="http://schemas.microsoft.com/office/powerpoint/2010/main" val="1263680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77C44E6-D099-81E1-F9FE-958718772447}"/>
              </a:ext>
            </a:extLst>
          </p:cNvPr>
          <p:cNvSpPr>
            <a:spLocks noGrp="1"/>
          </p:cNvSpPr>
          <p:nvPr>
            <p:ph type="body" idx="4"/>
          </p:nvPr>
        </p:nvSpPr>
        <p:spPr/>
        <p:txBody>
          <a:bodyPr/>
          <a:lstStyle/>
          <a:p>
            <a:r>
              <a:rPr lang="en-GB" sz="2800" b="1" dirty="0"/>
              <a:t>Cognitive ageing –tiredness of your cognitive system</a:t>
            </a:r>
            <a:endParaRPr lang="en-US" sz="2800" b="1" dirty="0"/>
          </a:p>
        </p:txBody>
      </p:sp>
      <p:sp>
        <p:nvSpPr>
          <p:cNvPr id="6" name="Text Placeholder 5">
            <a:extLst>
              <a:ext uri="{FF2B5EF4-FFF2-40B4-BE49-F238E27FC236}">
                <a16:creationId xmlns:a16="http://schemas.microsoft.com/office/drawing/2014/main" id="{C763D1B9-BBBD-387F-F59E-3937CBABF079}"/>
              </a:ext>
            </a:extLst>
          </p:cNvPr>
          <p:cNvSpPr>
            <a:spLocks noGrp="1"/>
          </p:cNvSpPr>
          <p:nvPr>
            <p:ph type="body" idx="5"/>
          </p:nvPr>
        </p:nvSpPr>
        <p:spPr>
          <a:xfrm>
            <a:off x="1001105" y="2668674"/>
            <a:ext cx="9591229" cy="2665326"/>
          </a:xfrm>
        </p:spPr>
        <p:txBody>
          <a:bodyPr/>
          <a:lstStyle/>
          <a:p>
            <a:r>
              <a:rPr lang="en-GB" sz="2400" dirty="0"/>
              <a:t>Diminished ability to remember names</a:t>
            </a:r>
          </a:p>
          <a:p>
            <a:r>
              <a:rPr lang="en-GB" sz="2400" dirty="0"/>
              <a:t>Diminished ability to find the correct word</a:t>
            </a:r>
          </a:p>
          <a:p>
            <a:r>
              <a:rPr lang="en-GB" sz="2400" dirty="0"/>
              <a:t>Diminished ability to remember where objects are located</a:t>
            </a:r>
          </a:p>
          <a:p>
            <a:r>
              <a:rPr lang="en-GB" sz="2400" dirty="0"/>
              <a:t>Diminished ability to concentrate</a:t>
            </a:r>
          </a:p>
          <a:p>
            <a:endParaRPr lang="en-GB" sz="2400" dirty="0"/>
          </a:p>
          <a:p>
            <a:r>
              <a:rPr lang="en-GB" sz="2400" dirty="0"/>
              <a:t>Is that “</a:t>
            </a:r>
            <a:r>
              <a:rPr lang="en-GB" sz="2400" b="1" dirty="0"/>
              <a:t>normal </a:t>
            </a:r>
            <a:r>
              <a:rPr lang="en-GB" sz="2400" dirty="0"/>
              <a:t>“?</a:t>
            </a:r>
            <a:r>
              <a:rPr lang="en-GB" sz="2400" b="1" dirty="0"/>
              <a:t> </a:t>
            </a:r>
            <a:r>
              <a:rPr lang="en-GB" sz="2400" dirty="0"/>
              <a:t>Yes</a:t>
            </a:r>
          </a:p>
        </p:txBody>
      </p:sp>
    </p:spTree>
    <p:extLst>
      <p:ext uri="{BB962C8B-B14F-4D97-AF65-F5344CB8AC3E}">
        <p14:creationId xmlns:p14="http://schemas.microsoft.com/office/powerpoint/2010/main" val="524937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
          <p:cNvSpPr txBox="1">
            <a:spLocks noGrp="1"/>
          </p:cNvSpPr>
          <p:nvPr>
            <p:ph type="title" idx="4294967295"/>
          </p:nvPr>
        </p:nvSpPr>
        <p:spPr>
          <a:xfrm>
            <a:off x="0" y="-425903"/>
            <a:ext cx="10515600" cy="34703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Poppins"/>
              <a:buNone/>
            </a:pPr>
            <a:r>
              <a:rPr lang="en-GB" sz="2000"/>
              <a:t>Intro Slide Title 1</a:t>
            </a:r>
            <a:endParaRPr/>
          </a:p>
        </p:txBody>
      </p:sp>
      <p:pic>
        <p:nvPicPr>
          <p:cNvPr id="4" name="Picture 3">
            <a:extLst>
              <a:ext uri="{FF2B5EF4-FFF2-40B4-BE49-F238E27FC236}">
                <a16:creationId xmlns:a16="http://schemas.microsoft.com/office/drawing/2014/main" id="{C4B40C0C-FBFB-8FD4-FED1-1C30FF5C5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353174" y="4841875"/>
            <a:ext cx="2406512" cy="7302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D7F2E473-C8F0-880A-C86D-4F582ACAECBA}"/>
              </a:ext>
            </a:extLst>
          </p:cNvPr>
          <p:cNvSpPr>
            <a:spLocks noGrp="1"/>
          </p:cNvSpPr>
          <p:nvPr>
            <p:ph type="body" idx="1"/>
          </p:nvPr>
        </p:nvSpPr>
        <p:spPr>
          <a:xfrm>
            <a:off x="408206" y="559121"/>
            <a:ext cx="11164669" cy="1800200"/>
          </a:xfrm>
        </p:spPr>
        <p:txBody>
          <a:bodyPr/>
          <a:lstStyle/>
          <a:p>
            <a:endParaRPr lang="en-GB" sz="4400" dirty="0"/>
          </a:p>
          <a:p>
            <a:r>
              <a:rPr lang="en-GB" sz="4400" dirty="0"/>
              <a:t>Talk 1. Are we prepared to live longer?</a:t>
            </a:r>
            <a:endParaRPr lang="en-US" sz="4400" dirty="0"/>
          </a:p>
        </p:txBody>
      </p:sp>
      <p:sp>
        <p:nvSpPr>
          <p:cNvPr id="5" name="Title 1">
            <a:extLst>
              <a:ext uri="{FF2B5EF4-FFF2-40B4-BE49-F238E27FC236}">
                <a16:creationId xmlns:a16="http://schemas.microsoft.com/office/drawing/2014/main" id="{9BDC3715-CB1E-3779-0C3D-1D4246EBCA01}"/>
              </a:ext>
            </a:extLst>
          </p:cNvPr>
          <p:cNvSpPr txBox="1">
            <a:spLocks noGrp="1"/>
          </p:cNvSpPr>
          <p:nvPr>
            <p:ph type="body" idx="6"/>
          </p:nvPr>
        </p:nvSpPr>
        <p:spPr>
          <a:xfrm>
            <a:off x="455613" y="3667126"/>
            <a:ext cx="5557837" cy="1201738"/>
          </a:xfrm>
          <a:prstGeom prst="rect">
            <a:avLst/>
          </a:prstGeom>
          <a:noFill/>
          <a:ln>
            <a:noFill/>
          </a:ln>
        </p:spPr>
        <p:txBody>
          <a:bodyPr vert="horz" wrap="square" lIns="91440" tIns="45720" rIns="91440" bIns="45720" rtlCol="0" anchor="t" anchorCtr="1" compatLnSpc="1">
            <a:normAutofit fontScale="2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a:lstStyle>
          <a:p>
            <a:pPr lvl="0">
              <a:spcBef>
                <a:spcPct val="0"/>
              </a:spcBef>
            </a:pPr>
            <a:br>
              <a:rPr lang="en-US" sz="3000" b="1" dirty="0">
                <a:solidFill>
                  <a:schemeClr val="tx1"/>
                </a:solidFill>
                <a:latin typeface="+mj-lt"/>
                <a:ea typeface="+mj-ea"/>
                <a:cs typeface="+mj-cs"/>
              </a:rPr>
            </a:b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r>
              <a:rPr lang="en-US" sz="3000" b="1" dirty="0">
                <a:solidFill>
                  <a:schemeClr val="tx1"/>
                </a:solidFill>
                <a:latin typeface="+mj-lt"/>
                <a:ea typeface="+mj-ea"/>
                <a:cs typeface="+mj-cs"/>
              </a:rPr>
              <a:t>, D.Prof., SFHEA ,  Senior Lecturer Health, Wellbeing and Social Care,  </a:t>
            </a:r>
            <a:br>
              <a:rPr lang="en-US" sz="3000" b="1" dirty="0">
                <a:solidFill>
                  <a:schemeClr val="tx1"/>
                </a:solidFill>
                <a:latin typeface="+mj-lt"/>
                <a:ea typeface="+mj-ea"/>
                <a:cs typeface="+mj-cs"/>
              </a:rPr>
            </a:br>
            <a:r>
              <a:rPr lang="en-US" sz="3000" b="1" dirty="0">
                <a:solidFill>
                  <a:schemeClr val="tx1"/>
                </a:solidFill>
                <a:latin typeface="+mj-lt"/>
                <a:ea typeface="+mj-ea"/>
                <a:cs typeface="+mj-cs"/>
              </a:rPr>
              <a:t>The Open University</a:t>
            </a:r>
            <a:r>
              <a:rPr lang="en-GB" sz="3000" b="1" dirty="0">
                <a:solidFill>
                  <a:schemeClr val="tx1"/>
                </a:solidFill>
                <a:latin typeface="+mj-lt"/>
                <a:ea typeface="+mj-ea"/>
                <a:cs typeface="+mj-cs"/>
              </a:rPr>
              <a:t>e</a:t>
            </a:r>
            <a:endParaRPr lang="en-US" sz="3000" b="1" dirty="0">
              <a:solidFill>
                <a:schemeClr val="tx1"/>
              </a:solidFill>
              <a:latin typeface="+mj-lt"/>
              <a:ea typeface="+mj-ea"/>
              <a:cs typeface="+mj-cs"/>
            </a:endParaRPr>
          </a:p>
        </p:txBody>
      </p:sp>
      <p:sp>
        <p:nvSpPr>
          <p:cNvPr id="15" name="Text Placeholder 7">
            <a:extLst>
              <a:ext uri="{FF2B5EF4-FFF2-40B4-BE49-F238E27FC236}">
                <a16:creationId xmlns:a16="http://schemas.microsoft.com/office/drawing/2014/main" id="{EBFD584F-E256-55C0-35E8-31407F1AEC1F}"/>
              </a:ext>
            </a:extLst>
          </p:cNvPr>
          <p:cNvSpPr txBox="1">
            <a:spLocks/>
          </p:cNvSpPr>
          <p:nvPr/>
        </p:nvSpPr>
        <p:spPr>
          <a:xfrm>
            <a:off x="538416" y="3637947"/>
            <a:ext cx="5557584" cy="1201738"/>
          </a:xfrm>
          <a:prstGeom prst="rect">
            <a:avLst/>
          </a:prstGeom>
          <a:noFill/>
          <a:ln>
            <a:noFill/>
          </a:ln>
        </p:spPr>
        <p:txBody>
          <a:bodyPr spcFirstLastPara="1" vert="horz" wrap="square" lIns="91440" tIns="45720" rIns="91440" bIns="45720" rtlCol="0" anchor="t" anchorCtr="1" compatLnSpc="1">
            <a:normAutofit/>
          </a:bodyPr>
          <a:lstStyle>
            <a:defPPr marR="0" lvl="0" algn="l" rtl="0">
              <a:lnSpc>
                <a:spcPct val="100000"/>
              </a:lnSpc>
              <a:spcBef>
                <a:spcPts val="0"/>
              </a:spcBef>
              <a:spcAft>
                <a:spcPts val="0"/>
              </a:spcAft>
            </a:defPPr>
            <a:lvl1pPr marL="0" indent="0" defTabSz="914400" fontAlgn="auto" hangingPunct="1">
              <a:lnSpc>
                <a:spcPct val="90000"/>
              </a:lnSpc>
              <a:spcBef>
                <a:spcPct val="0"/>
              </a:spcBef>
              <a:buClr>
                <a:schemeClr val="lt1"/>
              </a:buClr>
              <a:buSzPts val="1600"/>
              <a:buNone/>
              <a:tabLst/>
              <a:defRPr sz="3000" b="1" kern="1200" spc="0" baseline="0">
                <a:solidFill>
                  <a:srgbClr val="FFFFFF"/>
                </a:solidFill>
                <a:uFillTx/>
                <a:latin typeface="+mj-lt"/>
                <a:ea typeface="+mj-ea"/>
                <a:cs typeface="+mj-cs"/>
                <a:sym typeface="Poppins"/>
              </a:defRPr>
            </a:lvl1pPr>
            <a:lvl2pPr marL="914400" indent="-381000">
              <a:lnSpc>
                <a:spcPct val="90000"/>
              </a:lnSpc>
              <a:spcBef>
                <a:spcPts val="500"/>
              </a:spcBef>
              <a:buClr>
                <a:schemeClr val="lt1"/>
              </a:buClr>
              <a:buSzPts val="2400"/>
              <a:buChar char="•"/>
              <a:defRPr sz="2400">
                <a:solidFill>
                  <a:schemeClr val="lt1"/>
                </a:solidFill>
                <a:latin typeface="Poppins"/>
                <a:ea typeface="Poppins"/>
                <a:cs typeface="Poppins"/>
                <a:sym typeface="Poppins"/>
              </a:defRPr>
            </a:lvl2pPr>
            <a:lvl3pPr marL="1371600" indent="-355600">
              <a:lnSpc>
                <a:spcPct val="90000"/>
              </a:lnSpc>
              <a:spcBef>
                <a:spcPts val="500"/>
              </a:spcBef>
              <a:buClr>
                <a:schemeClr val="lt1"/>
              </a:buClr>
              <a:buSzPts val="2000"/>
              <a:buChar char="•"/>
              <a:defRPr sz="2000">
                <a:solidFill>
                  <a:schemeClr val="lt1"/>
                </a:solidFill>
                <a:latin typeface="Poppins"/>
                <a:ea typeface="Poppins"/>
                <a:cs typeface="Poppins"/>
                <a:sym typeface="Poppins"/>
              </a:defRPr>
            </a:lvl3pPr>
            <a:lvl4pPr marL="1828800" indent="-342900">
              <a:lnSpc>
                <a:spcPct val="90000"/>
              </a:lnSpc>
              <a:spcBef>
                <a:spcPts val="500"/>
              </a:spcBef>
              <a:buClr>
                <a:schemeClr val="lt1"/>
              </a:buClr>
              <a:buSzPts val="1800"/>
              <a:buChar char="•"/>
              <a:defRPr sz="1800">
                <a:solidFill>
                  <a:schemeClr val="lt1"/>
                </a:solidFill>
                <a:latin typeface="Poppins"/>
                <a:ea typeface="Poppins"/>
                <a:cs typeface="Poppins"/>
                <a:sym typeface="Poppins"/>
              </a:defRPr>
            </a:lvl4pPr>
            <a:lvl5pPr marL="2286000" indent="-342900">
              <a:lnSpc>
                <a:spcPct val="90000"/>
              </a:lnSpc>
              <a:spcBef>
                <a:spcPts val="500"/>
              </a:spcBef>
              <a:buClr>
                <a:schemeClr val="lt1"/>
              </a:buClr>
              <a:buSzPts val="1800"/>
              <a:buChar char="•"/>
              <a:defRPr sz="1800">
                <a:solidFill>
                  <a:schemeClr val="lt1"/>
                </a:solidFill>
                <a:latin typeface="Poppins"/>
                <a:ea typeface="Poppins"/>
                <a:cs typeface="Poppins"/>
                <a:sym typeface="Poppins"/>
              </a:defRPr>
            </a:lvl5pPr>
            <a:lvl6pPr marL="27432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6pPr>
            <a:lvl7pPr marL="32004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7pPr>
            <a:lvl8pPr marL="36576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8pPr>
            <a:lvl9pPr marL="41148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9pPr>
          </a:lstStyle>
          <a:p>
            <a:r>
              <a:rPr lang="en-GB" sz="2000" dirty="0"/>
              <a:t>Jitka Vseteckova, The Open University </a:t>
            </a:r>
          </a:p>
          <a:p>
            <a:r>
              <a:rPr lang="en-GB" sz="2000" dirty="0"/>
              <a:t>Rachel Turner, Age UK MK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7F4C4523-4D52-E671-B1D4-590309BCFC99}"/>
              </a:ext>
            </a:extLst>
          </p:cNvPr>
          <p:cNvSpPr txBox="1">
            <a:spLocks noGrp="1"/>
          </p:cNvSpPr>
          <p:nvPr>
            <p:ph type="body" idx="1"/>
          </p:nvPr>
        </p:nvSpPr>
        <p:spPr>
          <a:xfrm>
            <a:off x="424192" y="421240"/>
            <a:ext cx="11339718" cy="5065161"/>
          </a:xfrm>
        </p:spPr>
        <p:txBody>
          <a:bodyPr anchor="ctr"/>
          <a:lstStyle/>
          <a:p>
            <a:pPr marL="685800"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Tiredness of our systems – when young we have it too but we can sleep it off – not so easy while ageing as many other things come together.</a:t>
            </a:r>
          </a:p>
          <a:p>
            <a:pPr marL="685800"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 Multitasking – stress and ageing enhance further changes on hormonal and cognitive and physical levels</a:t>
            </a:r>
          </a:p>
          <a:p>
            <a:pPr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    Stress management (different set of hormones)</a:t>
            </a:r>
          </a:p>
          <a:p>
            <a:pPr marL="0" lvl="0" indent="0">
              <a:buNone/>
            </a:pPr>
            <a:r>
              <a:rPr lang="en-GB" sz="2400" b="0" dirty="0">
                <a:solidFill>
                  <a:srgbClr val="203864"/>
                </a:solidFill>
                <a:latin typeface="Poppins" panose="020B0604020202020204" pitchFamily="34" charset="0"/>
                <a:cs typeface="Poppins" panose="020B0604020202020204" pitchFamily="34" charset="0"/>
              </a:rPr>
              <a:t>Ideal response</a:t>
            </a:r>
            <a:r>
              <a:rPr lang="en-GB" sz="2400" b="0" dirty="0">
                <a:latin typeface="Poppins" panose="020B0604020202020204" pitchFamily="34" charset="0"/>
                <a:cs typeface="Poppins" panose="020B0604020202020204" pitchFamily="34" charset="0"/>
              </a:rPr>
              <a:t>: </a:t>
            </a:r>
          </a:p>
          <a:p>
            <a:pPr marL="0" lvl="0" indent="0">
              <a:buNone/>
            </a:pPr>
            <a:r>
              <a:rPr lang="en-GB" sz="2400" b="0" dirty="0">
                <a:solidFill>
                  <a:srgbClr val="203864"/>
                </a:solidFill>
                <a:latin typeface="Poppins" panose="020B0604020202020204" pitchFamily="34" charset="0"/>
                <a:cs typeface="Poppins" panose="020B0604020202020204" pitchFamily="34" charset="0"/>
              </a:rPr>
              <a:t>Good lifestyle choices </a:t>
            </a:r>
            <a:r>
              <a:rPr lang="en-GB" sz="2400" b="0" dirty="0">
                <a:latin typeface="Poppins" panose="020B0604020202020204" pitchFamily="34" charset="0"/>
                <a:cs typeface="Poppins" panose="020B0604020202020204" pitchFamily="34" charset="0"/>
              </a:rPr>
              <a:t>can make these changes </a:t>
            </a:r>
            <a:r>
              <a:rPr lang="en-GB" sz="2400" b="0" dirty="0">
                <a:solidFill>
                  <a:srgbClr val="203864"/>
                </a:solidFill>
                <a:latin typeface="Poppins" panose="020B0604020202020204" pitchFamily="34" charset="0"/>
                <a:cs typeface="Poppins" panose="020B0604020202020204" pitchFamily="34" charset="0"/>
              </a:rPr>
              <a:t>partially reversible –</a:t>
            </a:r>
          </a:p>
          <a:p>
            <a:pPr marL="0" lvl="0" indent="0">
              <a:buNone/>
            </a:pPr>
            <a:r>
              <a:rPr lang="en-GB" sz="2400" b="0" i="1" u="sng" dirty="0">
                <a:solidFill>
                  <a:srgbClr val="203864"/>
                </a:solidFill>
                <a:latin typeface="Poppins" panose="020B0604020202020204" pitchFamily="34" charset="0"/>
                <a:cs typeface="Poppins" panose="020B0604020202020204" pitchFamily="34" charset="0"/>
              </a:rPr>
              <a:t>‘The Five Pillars of Ageing Well</a:t>
            </a:r>
            <a:r>
              <a:rPr lang="en-GB" sz="2400" b="0" u="sng" dirty="0">
                <a:solidFill>
                  <a:srgbClr val="203864"/>
                </a:solidFill>
                <a:latin typeface="Poppins" panose="020B0604020202020204" pitchFamily="34" charset="0"/>
                <a:cs typeface="Poppins" panose="020B0604020202020204" pitchFamily="34" charset="0"/>
              </a:rPr>
              <a:t>’</a:t>
            </a:r>
          </a:p>
          <a:p>
            <a:pPr lvl="0">
              <a:lnSpc>
                <a:spcPct val="70000"/>
              </a:lnSpc>
            </a:pPr>
            <a:endParaRPr lang="en-GB" sz="2400" b="0" dirty="0">
              <a:latin typeface="Poppins" panose="020B0604020202020204" pitchFamily="34" charset="0"/>
              <a:cs typeface="Poppins"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69A4D92-7307-A834-F9E5-F26009F34BB3}"/>
              </a:ext>
            </a:extLst>
          </p:cNvPr>
          <p:cNvSpPr>
            <a:spLocks noGrp="1"/>
          </p:cNvSpPr>
          <p:nvPr>
            <p:ph type="body" idx="1"/>
          </p:nvPr>
        </p:nvSpPr>
        <p:spPr/>
        <p:txBody>
          <a:bodyPr/>
          <a:lstStyle/>
          <a:p>
            <a:endParaRPr lang="en-US"/>
          </a:p>
        </p:txBody>
      </p:sp>
      <p:pic>
        <p:nvPicPr>
          <p:cNvPr id="8" name="Content Placeholder 2" descr="Image result for young and old neuron">
            <a:extLst>
              <a:ext uri="{FF2B5EF4-FFF2-40B4-BE49-F238E27FC236}">
                <a16:creationId xmlns:a16="http://schemas.microsoft.com/office/drawing/2014/main" id="{981915E5-8F48-0E72-78AA-039AD6308154}"/>
              </a:ext>
            </a:extLst>
          </p:cNvPr>
          <p:cNvPicPr>
            <a:picLocks noChangeAspect="1"/>
          </p:cNvPicPr>
          <p:nvPr/>
        </p:nvPicPr>
        <p:blipFill>
          <a:blip r:embed="rId2"/>
          <a:stretch>
            <a:fillRect/>
          </a:stretch>
        </p:blipFill>
        <p:spPr>
          <a:xfrm>
            <a:off x="565969" y="597541"/>
            <a:ext cx="5927297" cy="4635501"/>
          </a:xfrm>
          <a:prstGeom prst="rect">
            <a:avLst/>
          </a:prstGeom>
        </p:spPr>
      </p:pic>
      <p:sp>
        <p:nvSpPr>
          <p:cNvPr id="4" name="Content Placeholder 6">
            <a:extLst>
              <a:ext uri="{FF2B5EF4-FFF2-40B4-BE49-F238E27FC236}">
                <a16:creationId xmlns:a16="http://schemas.microsoft.com/office/drawing/2014/main" id="{7F7F6D1D-2646-ADCC-4F57-E3B08C4501BD}"/>
              </a:ext>
            </a:extLst>
          </p:cNvPr>
          <p:cNvSpPr txBox="1">
            <a:spLocks noGrp="1"/>
          </p:cNvSpPr>
          <p:nvPr>
            <p:ph type="body" idx="4"/>
          </p:nvPr>
        </p:nvSpPr>
        <p:spPr>
          <a:xfrm>
            <a:off x="7099443" y="597540"/>
            <a:ext cx="5228010" cy="447789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r>
              <a:rPr lang="en-GB" sz="2400" dirty="0"/>
              <a:t>We want the </a:t>
            </a:r>
            <a:r>
              <a:rPr lang="en-GB" sz="2400" dirty="0" err="1"/>
              <a:t>neurons</a:t>
            </a:r>
            <a:r>
              <a:rPr lang="en-GB" sz="2400" dirty="0"/>
              <a:t> as stimulated as possible.</a:t>
            </a:r>
          </a:p>
          <a:p>
            <a:pPr marL="0" indent="0"/>
            <a:endParaRPr lang="en-US" sz="2400" dirty="0"/>
          </a:p>
          <a:p>
            <a:pPr marL="285750" indent="-285750">
              <a:buFont typeface="Arial" panose="020B0604020202020204" pitchFamily="34" charset="0"/>
              <a:buChar char="•"/>
            </a:pPr>
            <a:r>
              <a:rPr lang="en-US" sz="2400" dirty="0"/>
              <a:t>Physical activity</a:t>
            </a:r>
          </a:p>
          <a:p>
            <a:pPr marL="285750" indent="-285750">
              <a:buFont typeface="Arial" panose="020B0604020202020204" pitchFamily="34" charset="0"/>
              <a:buChar char="•"/>
            </a:pPr>
            <a:r>
              <a:rPr lang="en-US" sz="2400" dirty="0"/>
              <a:t>Social stimulation</a:t>
            </a:r>
          </a:p>
          <a:p>
            <a:pPr marL="285750" indent="-285750">
              <a:buFont typeface="Arial" panose="020B0604020202020204" pitchFamily="34" charset="0"/>
              <a:buChar char="•"/>
            </a:pPr>
            <a:r>
              <a:rPr lang="en-US" sz="2400" dirty="0"/>
              <a:t>Cognitive stimulation</a:t>
            </a:r>
          </a:p>
        </p:txBody>
      </p:sp>
    </p:spTree>
    <p:extLst>
      <p:ext uri="{BB962C8B-B14F-4D97-AF65-F5344CB8AC3E}">
        <p14:creationId xmlns:p14="http://schemas.microsoft.com/office/powerpoint/2010/main" val="4170076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23">
    <p:bg>
      <p:bgPr>
        <a:solidFill>
          <a:srgbClr val="060645">
            <a:alpha val="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3923C-A582-498C-92FB-D5F9ED08400F}"/>
              </a:ext>
            </a:extLst>
          </p:cNvPr>
          <p:cNvSpPr txBox="1">
            <a:spLocks noGrp="1"/>
          </p:cNvSpPr>
          <p:nvPr>
            <p:ph type="title"/>
          </p:nvPr>
        </p:nvSpPr>
        <p:spPr>
          <a:xfrm>
            <a:off x="332513" y="565079"/>
            <a:ext cx="11256238" cy="1099334"/>
          </a:xfrm>
        </p:spPr>
        <p:txBody>
          <a:bodyPr/>
          <a:lstStyle/>
          <a:p>
            <a:pPr lvl="0"/>
            <a:r>
              <a:rPr lang="en-GB" sz="2800" b="1" dirty="0">
                <a:solidFill>
                  <a:srgbClr val="203864"/>
                </a:solidFill>
                <a:latin typeface="Poppins" pitchFamily="2" charset="77"/>
                <a:cs typeface="Poppins" pitchFamily="2" charset="77"/>
              </a:rPr>
              <a:t>When do physiological processes turn pathological?</a:t>
            </a:r>
            <a:endParaRPr lang="en-GB" b="1" dirty="0">
              <a:solidFill>
                <a:srgbClr val="203864"/>
              </a:solidFill>
            </a:endParaRPr>
          </a:p>
        </p:txBody>
      </p:sp>
      <p:cxnSp>
        <p:nvCxnSpPr>
          <p:cNvPr id="4" name="Straight Arrow Connector 6">
            <a:extLst>
              <a:ext uri="{FF2B5EF4-FFF2-40B4-BE49-F238E27FC236}">
                <a16:creationId xmlns:a16="http://schemas.microsoft.com/office/drawing/2014/main" id="{3E6CE395-3EA8-4E83-A8D1-8A79431943B6}"/>
              </a:ext>
            </a:extLst>
          </p:cNvPr>
          <p:cNvCxnSpPr/>
          <p:nvPr/>
        </p:nvCxnSpPr>
        <p:spPr>
          <a:xfrm>
            <a:off x="829991" y="3861118"/>
            <a:ext cx="0" cy="407959"/>
          </a:xfrm>
          <a:prstGeom prst="straightConnector1">
            <a:avLst/>
          </a:prstGeom>
          <a:noFill/>
          <a:ln w="6345">
            <a:solidFill>
              <a:srgbClr val="4472C4"/>
            </a:solidFill>
            <a:prstDash val="solid"/>
            <a:miter/>
            <a:tailEnd type="arrow"/>
          </a:ln>
        </p:spPr>
      </p:cxnSp>
      <p:sp>
        <p:nvSpPr>
          <p:cNvPr id="5" name="Rectangle 7">
            <a:extLst>
              <a:ext uri="{FF2B5EF4-FFF2-40B4-BE49-F238E27FC236}">
                <a16:creationId xmlns:a16="http://schemas.microsoft.com/office/drawing/2014/main" id="{AF7B0323-93AF-48DB-BFC3-A3C15D87B3A6}"/>
              </a:ext>
            </a:extLst>
          </p:cNvPr>
          <p:cNvSpPr/>
          <p:nvPr/>
        </p:nvSpPr>
        <p:spPr>
          <a:xfrm>
            <a:off x="2307104" y="3898690"/>
            <a:ext cx="5176903" cy="407959"/>
          </a:xfrm>
          <a:prstGeom prst="rect">
            <a:avLst/>
          </a:prstGeom>
          <a:solidFill>
            <a:srgbClr val="4472C4"/>
          </a:solidFill>
          <a:ln w="12701">
            <a:solidFill>
              <a:srgbClr val="2F528F"/>
            </a:solidFill>
            <a:prstDash val="solid"/>
            <a:miter/>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FFFFFF"/>
                </a:solidFill>
                <a:uFillTx/>
                <a:latin typeface="Calibri"/>
              </a:rPr>
              <a:t>Physiological  can turn pathological</a:t>
            </a:r>
          </a:p>
        </p:txBody>
      </p:sp>
      <p:sp>
        <p:nvSpPr>
          <p:cNvPr id="7" name="Content Placeholder 6">
            <a:extLst>
              <a:ext uri="{FF2B5EF4-FFF2-40B4-BE49-F238E27FC236}">
                <a16:creationId xmlns:a16="http://schemas.microsoft.com/office/drawing/2014/main" id="{96EBABF1-6D0B-46D2-B5E2-E07A2A6CBB14}"/>
              </a:ext>
            </a:extLst>
          </p:cNvPr>
          <p:cNvSpPr>
            <a:spLocks noGrp="1"/>
          </p:cNvSpPr>
          <p:nvPr>
            <p:ph idx="1"/>
          </p:nvPr>
        </p:nvSpPr>
        <p:spPr/>
        <p:txBody>
          <a:bodyPr/>
          <a:lstStyle/>
          <a:p>
            <a:endParaRPr lang="en-US" dirty="0"/>
          </a:p>
        </p:txBody>
      </p:sp>
      <p:sp>
        <p:nvSpPr>
          <p:cNvPr id="9" name="Content Placeholder 2">
            <a:extLst>
              <a:ext uri="{FF2B5EF4-FFF2-40B4-BE49-F238E27FC236}">
                <a16:creationId xmlns:a16="http://schemas.microsoft.com/office/drawing/2014/main" id="{2E753428-E997-F254-822A-DE935A0ACEE0}"/>
              </a:ext>
            </a:extLst>
          </p:cNvPr>
          <p:cNvSpPr txBox="1">
            <a:spLocks/>
          </p:cNvSpPr>
          <p:nvPr/>
        </p:nvSpPr>
        <p:spPr>
          <a:xfrm>
            <a:off x="318656" y="1971099"/>
            <a:ext cx="11554687" cy="4886901"/>
          </a:xfr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b="1" dirty="0">
                <a:solidFill>
                  <a:srgbClr val="2F5597"/>
                </a:solidFill>
                <a:latin typeface="Poppins" panose="020B0604020202020204" pitchFamily="34" charset="0"/>
                <a:cs typeface="Poppins" panose="020B0604020202020204" pitchFamily="34" charset="0"/>
              </a:rPr>
              <a:t>Physiological ageing equals normal and is expected</a:t>
            </a:r>
          </a:p>
          <a:p>
            <a:endParaRPr lang="en-GB" sz="2000" b="1" dirty="0">
              <a:solidFill>
                <a:srgbClr val="2F5597"/>
              </a:solidFill>
              <a:latin typeface="Poppins" panose="020B0604020202020204" pitchFamily="34" charset="0"/>
              <a:cs typeface="Poppins" panose="020B0604020202020204" pitchFamily="34" charset="0"/>
            </a:endParaRPr>
          </a:p>
          <a:p>
            <a:r>
              <a:rPr lang="en-GB" sz="2000" b="1" dirty="0">
                <a:solidFill>
                  <a:srgbClr val="2F5597"/>
                </a:solidFill>
                <a:latin typeface="Poppins" panose="020B0604020202020204" pitchFamily="34" charset="0"/>
                <a:cs typeface="Poppins" panose="020B0604020202020204" pitchFamily="34" charset="0"/>
              </a:rPr>
              <a:t> “normal “ </a:t>
            </a:r>
            <a:r>
              <a:rPr lang="en-GB" sz="1800" dirty="0">
                <a:latin typeface="Poppins" panose="020B0604020202020204" pitchFamily="34" charset="0"/>
                <a:cs typeface="Poppins" panose="020B0604020202020204" pitchFamily="34" charset="0"/>
              </a:rPr>
              <a:t>ageing is a result of natural maturational processors unexpected part of the aging process whereas</a:t>
            </a:r>
            <a:endParaRPr lang="en-GB" dirty="0">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r>
              <a:rPr lang="en-GB" sz="2000" b="1" dirty="0">
                <a:solidFill>
                  <a:srgbClr val="2F5597"/>
                </a:solidFill>
                <a:latin typeface="Poppins" panose="020B0604020202020204" pitchFamily="34" charset="0"/>
                <a:cs typeface="Poppins" panose="020B0604020202020204" pitchFamily="34" charset="0"/>
              </a:rPr>
              <a:t>“pathological “ </a:t>
            </a:r>
            <a:r>
              <a:rPr lang="en-GB" sz="1800" dirty="0">
                <a:latin typeface="Poppins" panose="020B0604020202020204" pitchFamily="34" charset="0"/>
                <a:cs typeface="Poppins" panose="020B0604020202020204" pitchFamily="34" charset="0"/>
              </a:rPr>
              <a:t>ageing is due to non-normative factors such as disease, injury or trauma to the brain.</a:t>
            </a:r>
          </a:p>
          <a:p>
            <a:endParaRPr lang="en-GB" dirty="0">
              <a:latin typeface="Poppins" panose="020B0604020202020204" pitchFamily="34" charset="0"/>
              <a:cs typeface="Poppins" panose="020B0604020202020204" pitchFamily="34" charset="0"/>
            </a:endParaRPr>
          </a:p>
          <a:p>
            <a:r>
              <a:rPr lang="en-GB" sz="1800" dirty="0">
                <a:latin typeface="Poppins" panose="020B0604020202020204" pitchFamily="34" charset="0"/>
                <a:cs typeface="Poppins" panose="020B0604020202020204" pitchFamily="34" charset="0"/>
              </a:rPr>
              <a:t>In this series we were focused mostly on physiological aging and how we can optimise </a:t>
            </a:r>
            <a:r>
              <a:rPr lang="en-GB" sz="1800" b="1" dirty="0">
                <a:latin typeface="Poppins" panose="020B0604020202020204" pitchFamily="34" charset="0"/>
                <a:cs typeface="Poppins" panose="020B0604020202020204" pitchFamily="34" charset="0"/>
              </a:rPr>
              <a:t>cognitive </a:t>
            </a:r>
            <a:r>
              <a:rPr lang="en-GB" sz="1800" dirty="0">
                <a:latin typeface="Poppins" panose="020B0604020202020204" pitchFamily="34" charset="0"/>
                <a:cs typeface="Poppins" panose="020B0604020202020204" pitchFamily="34" charset="0"/>
              </a:rPr>
              <a:t>and </a:t>
            </a:r>
            <a:r>
              <a:rPr lang="en-GB" sz="1800" b="1" dirty="0">
                <a:latin typeface="Poppins" panose="020B0604020202020204" pitchFamily="34" charset="0"/>
                <a:cs typeface="Poppins" panose="020B0604020202020204" pitchFamily="34" charset="0"/>
              </a:rPr>
              <a:t>physical</a:t>
            </a:r>
            <a:r>
              <a:rPr lang="en-GB" sz="1800" dirty="0">
                <a:latin typeface="Poppins" panose="020B0604020202020204" pitchFamily="34" charset="0"/>
                <a:cs typeface="Poppins" panose="020B0604020202020204" pitchFamily="34" charset="0"/>
              </a:rPr>
              <a:t> ageing.</a:t>
            </a:r>
            <a:endParaRPr lang="en-GB" dirty="0">
              <a:latin typeface="Poppins" panose="020B0604020202020204" pitchFamily="34" charset="0"/>
              <a:cs typeface="Poppins"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45D2245-90C9-1742-D3FB-6BF46A34CFF8}"/>
              </a:ext>
            </a:extLst>
          </p:cNvPr>
          <p:cNvSpPr>
            <a:spLocks noGrp="1"/>
          </p:cNvSpPr>
          <p:nvPr>
            <p:ph type="body" idx="2"/>
          </p:nvPr>
        </p:nvSpPr>
        <p:spPr/>
        <p:txBody>
          <a:bodyPr/>
          <a:lstStyle/>
          <a:p>
            <a:r>
              <a:rPr lang="en-GB" dirty="0"/>
              <a:t>Main theories of ageing</a:t>
            </a:r>
            <a:endParaRPr lang="en-US" dirty="0"/>
          </a:p>
        </p:txBody>
      </p:sp>
      <p:sp>
        <p:nvSpPr>
          <p:cNvPr id="8" name="Content Placeholder 2">
            <a:extLst>
              <a:ext uri="{FF2B5EF4-FFF2-40B4-BE49-F238E27FC236}">
                <a16:creationId xmlns:a16="http://schemas.microsoft.com/office/drawing/2014/main" id="{0A3018BC-DF63-EEF8-7CFD-36FDB6BF8FC3}"/>
              </a:ext>
            </a:extLst>
          </p:cNvPr>
          <p:cNvSpPr txBox="1">
            <a:spLocks noGrp="1"/>
          </p:cNvSpPr>
          <p:nvPr>
            <p:ph type="body" idx="1"/>
          </p:nvPr>
        </p:nvSpPr>
        <p:spPr>
          <a:xfrm>
            <a:off x="82193" y="0"/>
            <a:ext cx="7417941" cy="70994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lnSpc>
                <a:spcPct val="80000"/>
              </a:lnSpc>
              <a:buFont typeface="Arial" panose="020B0604020202020204" pitchFamily="34" charset="0"/>
              <a:buChar char="•"/>
            </a:pPr>
            <a:r>
              <a:rPr lang="en-GB" sz="2400" b="1" kern="0" dirty="0" err="1">
                <a:solidFill>
                  <a:srgbClr val="2F5597"/>
                </a:solidFill>
              </a:rPr>
              <a:t>Hayflick</a:t>
            </a:r>
            <a:r>
              <a:rPr lang="en-GB" sz="2400" b="1" kern="0" dirty="0">
                <a:solidFill>
                  <a:srgbClr val="2F5597"/>
                </a:solidFill>
              </a:rPr>
              <a:t> limit or </a:t>
            </a:r>
            <a:r>
              <a:rPr lang="en-GB" sz="2400" b="1" kern="0" dirty="0" err="1">
                <a:solidFill>
                  <a:srgbClr val="2F5597"/>
                </a:solidFill>
              </a:rPr>
              <a:t>Hayflick</a:t>
            </a:r>
            <a:r>
              <a:rPr lang="en-GB" sz="2400" b="1" kern="0" dirty="0">
                <a:solidFill>
                  <a:srgbClr val="2F5597"/>
                </a:solidFill>
              </a:rPr>
              <a:t> phenomenon </a:t>
            </a:r>
            <a:endParaRPr lang="en-GB" sz="2400" kern="0" dirty="0">
              <a:solidFill>
                <a:srgbClr val="2F5597"/>
              </a:solidFill>
            </a:endParaRPr>
          </a:p>
          <a:p>
            <a:pPr marL="571500" indent="-342900">
              <a:lnSpc>
                <a:spcPct val="80000"/>
              </a:lnSpc>
              <a:buFont typeface="Arial" panose="020B0604020202020204" pitchFamily="34" charset="0"/>
              <a:buChar char="•"/>
            </a:pPr>
            <a:r>
              <a:rPr lang="en-GB" sz="2400" b="1" kern="0" dirty="0">
                <a:solidFill>
                  <a:srgbClr val="2F5597"/>
                </a:solidFill>
              </a:rPr>
              <a:t>Wear and tear theories</a:t>
            </a:r>
          </a:p>
          <a:p>
            <a:pPr marL="571500" indent="-342900">
              <a:lnSpc>
                <a:spcPct val="80000"/>
              </a:lnSpc>
              <a:buFont typeface="Arial" panose="020B0604020202020204" pitchFamily="34" charset="0"/>
              <a:buChar char="•"/>
            </a:pPr>
            <a:r>
              <a:rPr lang="en-GB" sz="2400" b="1" kern="0" dirty="0">
                <a:solidFill>
                  <a:srgbClr val="2F5597"/>
                </a:solidFill>
              </a:rPr>
              <a:t>Oxidative stress </a:t>
            </a:r>
          </a:p>
          <a:p>
            <a:pPr marL="571500" indent="-342900">
              <a:lnSpc>
                <a:spcPct val="80000"/>
              </a:lnSpc>
              <a:buFont typeface="Arial" panose="020B0604020202020204" pitchFamily="34" charset="0"/>
              <a:buChar char="•"/>
            </a:pPr>
            <a:r>
              <a:rPr lang="en-GB" sz="2400" b="1" kern="0" dirty="0">
                <a:solidFill>
                  <a:srgbClr val="2F5597"/>
                </a:solidFill>
              </a:rPr>
              <a:t>Apoptosis</a:t>
            </a:r>
          </a:p>
          <a:p>
            <a:pPr>
              <a:lnSpc>
                <a:spcPct val="80000"/>
              </a:lnSpc>
            </a:pPr>
            <a:endParaRPr lang="en-GB" sz="2400" b="1" kern="0" dirty="0">
              <a:solidFill>
                <a:srgbClr val="203864"/>
              </a:solidFill>
            </a:endParaRPr>
          </a:p>
          <a:p>
            <a:pPr>
              <a:lnSpc>
                <a:spcPct val="80000"/>
              </a:lnSpc>
            </a:pPr>
            <a:endParaRPr lang="en-GB" sz="2400" dirty="0">
              <a:solidFill>
                <a:srgbClr val="203864"/>
              </a:solidFill>
            </a:endParaRPr>
          </a:p>
          <a:p>
            <a:pPr>
              <a:lnSpc>
                <a:spcPct val="80000"/>
              </a:lnSpc>
            </a:pPr>
            <a:r>
              <a:rPr lang="en-GB" sz="2400" dirty="0">
                <a:solidFill>
                  <a:srgbClr val="203864"/>
                </a:solidFill>
              </a:rPr>
              <a:t>No matter what ageing theory we work with,</a:t>
            </a:r>
          </a:p>
          <a:p>
            <a:pPr>
              <a:lnSpc>
                <a:spcPct val="80000"/>
              </a:lnSpc>
            </a:pPr>
            <a:r>
              <a:rPr lang="en-GB" sz="2400" dirty="0">
                <a:solidFill>
                  <a:srgbClr val="203864"/>
                </a:solidFill>
              </a:rPr>
              <a:t>changes resulting from eating processors are at a physical, psychological, cognitive and</a:t>
            </a:r>
          </a:p>
          <a:p>
            <a:pPr>
              <a:lnSpc>
                <a:spcPct val="80000"/>
              </a:lnSpc>
            </a:pPr>
            <a:r>
              <a:rPr lang="en-GB" sz="2400" dirty="0">
                <a:solidFill>
                  <a:srgbClr val="203864"/>
                </a:solidFill>
              </a:rPr>
              <a:t>systemic levels</a:t>
            </a:r>
            <a:endParaRPr lang="en-GB" sz="2400" kern="0" dirty="0"/>
          </a:p>
          <a:p>
            <a:pPr>
              <a:lnSpc>
                <a:spcPct val="80000"/>
              </a:lnSpc>
            </a:pPr>
            <a:endParaRPr lang="en-GB" sz="1400" kern="0" dirty="0"/>
          </a:p>
        </p:txBody>
      </p:sp>
      <p:pic>
        <p:nvPicPr>
          <p:cNvPr id="11" name="Picture 10">
            <a:extLst>
              <a:ext uri="{FF2B5EF4-FFF2-40B4-BE49-F238E27FC236}">
                <a16:creationId xmlns:a16="http://schemas.microsoft.com/office/drawing/2014/main" id="{A6D67FEF-D597-B923-9416-A956DA3EA5AE}"/>
              </a:ext>
            </a:extLst>
          </p:cNvPr>
          <p:cNvPicPr>
            <a:picLocks noChangeAspect="1"/>
          </p:cNvPicPr>
          <p:nvPr/>
        </p:nvPicPr>
        <p:blipFill>
          <a:blip r:embed="rId2"/>
          <a:stretch>
            <a:fillRect/>
          </a:stretch>
        </p:blipFill>
        <p:spPr>
          <a:xfrm>
            <a:off x="7500135" y="404664"/>
            <a:ext cx="4277950" cy="5944765"/>
          </a:xfrm>
          <a:prstGeom prst="rect">
            <a:avLst/>
          </a:prstGeom>
          <a:noFill/>
        </p:spPr>
      </p:pic>
    </p:spTree>
    <p:extLst>
      <p:ext uri="{BB962C8B-B14F-4D97-AF65-F5344CB8AC3E}">
        <p14:creationId xmlns:p14="http://schemas.microsoft.com/office/powerpoint/2010/main" val="1461369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0B1BC83B-A2B3-DE88-6531-B05571849FBB}"/>
              </a:ext>
            </a:extLst>
          </p:cNvPr>
          <p:cNvSpPr txBox="1">
            <a:spLocks noGrp="1"/>
          </p:cNvSpPr>
          <p:nvPr/>
        </p:nvSpPr>
        <p:spPr>
          <a:xfrm>
            <a:off x="124689" y="-660400"/>
            <a:ext cx="11942621" cy="5438775"/>
          </a:xfrm>
          <a:prstGeom prst="rect">
            <a:avLst/>
          </a:prstGeom>
          <a:noFill/>
          <a:ln>
            <a:noFill/>
          </a:ln>
        </p:spPr>
        <p:txBody>
          <a:bodyPr vert="horz" wrap="square" lIns="91440" tIns="45720" rIns="91440" bIns="45720" anchor="t" anchorCtr="0" compatLnSpc="1">
            <a:no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Immune system </a:t>
            </a:r>
            <a:r>
              <a:rPr lang="en-GB" sz="2200" dirty="0">
                <a:latin typeface="Poppins" panose="020B0604020202020204" pitchFamily="34" charset="0"/>
                <a:cs typeface="Poppins" panose="020B0604020202020204" pitchFamily="34" charset="0"/>
              </a:rPr>
              <a:t>(is a network of cells, tissues, and organs that work together to defend the body against attacks by “foreign” invaders. These are primarily microbes—tiny organisms such as bacteria, parasites, and fungi that can cause infections (low grade infections)</a:t>
            </a: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Self repair mechanisms </a:t>
            </a:r>
            <a:r>
              <a:rPr lang="en-GB" sz="2200" dirty="0">
                <a:latin typeface="Poppins" panose="020B0604020202020204" pitchFamily="34" charset="0"/>
                <a:cs typeface="Poppins" panose="020B0604020202020204" pitchFamily="34" charset="0"/>
              </a:rPr>
              <a:t>are also impaired (one of the reasons why cancers happen in later life)</a:t>
            </a: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Nervous system </a:t>
            </a:r>
            <a:r>
              <a:rPr lang="en-GB" sz="2200" dirty="0">
                <a:latin typeface="Poppins" panose="020B0604020202020204" pitchFamily="34" charset="0"/>
                <a:cs typeface="Poppins" panose="020B0604020202020204" pitchFamily="34" charset="0"/>
              </a:rPr>
              <a:t>(is a complex network of nerves and cells that carry messages to and from the brain and spinal cord to various parts of the body. Proprioception example – develop linking </a:t>
            </a:r>
            <a:r>
              <a:rPr lang="en-GB" sz="2200" b="1" dirty="0">
                <a:solidFill>
                  <a:srgbClr val="203864"/>
                </a:solidFill>
                <a:latin typeface="Poppins" panose="020B0604020202020204" pitchFamily="34" charset="0"/>
                <a:cs typeface="Poppins" panose="020B0604020202020204" pitchFamily="34" charset="0"/>
              </a:rPr>
              <a:t>Central nervous system</a:t>
            </a:r>
            <a:r>
              <a:rPr lang="en-GB" sz="2200" dirty="0">
                <a:solidFill>
                  <a:srgbClr val="203864"/>
                </a:solidFill>
                <a:latin typeface="Poppins" panose="020B0604020202020204" pitchFamily="34" charset="0"/>
                <a:cs typeface="Poppins" panose="020B0604020202020204" pitchFamily="34" charset="0"/>
              </a:rPr>
              <a:t> </a:t>
            </a:r>
            <a:r>
              <a:rPr lang="en-GB" sz="2200" dirty="0">
                <a:latin typeface="Poppins" panose="020B0604020202020204" pitchFamily="34" charset="0"/>
                <a:cs typeface="Poppins" panose="020B0604020202020204" pitchFamily="34" charset="0"/>
              </a:rPr>
              <a:t>and </a:t>
            </a:r>
            <a:r>
              <a:rPr lang="en-GB" sz="2200" b="1" dirty="0">
                <a:solidFill>
                  <a:srgbClr val="203864"/>
                </a:solidFill>
                <a:latin typeface="Poppins" panose="020B0604020202020204" pitchFamily="34" charset="0"/>
                <a:cs typeface="Poppins" panose="020B0604020202020204" pitchFamily="34" charset="0"/>
              </a:rPr>
              <a:t>Peripheral nervous system </a:t>
            </a:r>
            <a:r>
              <a:rPr lang="en-GB" sz="2200" dirty="0">
                <a:latin typeface="Poppins" panose="020B0604020202020204" pitchFamily="34" charset="0"/>
                <a:cs typeface="Poppins" panose="020B0604020202020204" pitchFamily="34" charset="0"/>
              </a:rPr>
              <a:t>(tripping over an obstacle as a delayed response from the brain)</a:t>
            </a: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Endocrine system </a:t>
            </a:r>
            <a:r>
              <a:rPr lang="en-GB" sz="2200" dirty="0">
                <a:latin typeface="Poppins" panose="020B0604020202020204" pitchFamily="34" charset="0"/>
                <a:cs typeface="Poppins" panose="020B0604020202020204" pitchFamily="34" charset="0"/>
              </a:rPr>
              <a:t>The endocrine system is the collection of glands of an organism that secrete hormones directly into the circulatory system to be carried towards distant target organs </a:t>
            </a:r>
          </a:p>
          <a:p>
            <a:pPr lvl="0">
              <a:lnSpc>
                <a:spcPct val="100000"/>
              </a:lnSpc>
            </a:pPr>
            <a:endParaRPr lang="en-GB" sz="2200" dirty="0">
              <a:latin typeface="Poppins" panose="020B0604020202020204" pitchFamily="34" charset="0"/>
              <a:cs typeface="Poppins" panose="020B0604020202020204" pitchFamily="34" charset="0"/>
            </a:endParaRPr>
          </a:p>
        </p:txBody>
      </p:sp>
    </p:spTree>
    <p:extLst>
      <p:ext uri="{BB962C8B-B14F-4D97-AF65-F5344CB8AC3E}">
        <p14:creationId xmlns:p14="http://schemas.microsoft.com/office/powerpoint/2010/main" val="940132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22732" y="863211"/>
            <a:ext cx="8946536" cy="5590125"/>
          </a:xfrm>
          <a:prstGeom prst="rect">
            <a:avLst/>
          </a:prstGeom>
          <a:noFill/>
          <a:ln>
            <a:noFill/>
          </a:ln>
        </p:spPr>
      </p:pic>
    </p:spTree>
    <p:extLst>
      <p:ext uri="{BB962C8B-B14F-4D97-AF65-F5344CB8AC3E}">
        <p14:creationId xmlns:p14="http://schemas.microsoft.com/office/powerpoint/2010/main" val="3919876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BA614D-5A43-8898-4776-0E651FB261A1}"/>
              </a:ext>
            </a:extLst>
          </p:cNvPr>
          <p:cNvSpPr>
            <a:spLocks noGrp="1"/>
          </p:cNvSpPr>
          <p:nvPr>
            <p:ph type="body" idx="3"/>
          </p:nvPr>
        </p:nvSpPr>
        <p:spPr>
          <a:xfrm>
            <a:off x="1287218" y="96440"/>
            <a:ext cx="10766703" cy="497161"/>
          </a:xfrm>
        </p:spPr>
        <p:txBody>
          <a:bodyPr/>
          <a:lstStyle/>
          <a:p>
            <a:r>
              <a:rPr lang="en-GB" dirty="0"/>
              <a:t>The overall AWPT Series portfolio includes</a:t>
            </a:r>
            <a:endParaRPr lang="en-US" dirty="0"/>
          </a:p>
        </p:txBody>
      </p:sp>
      <p:sp>
        <p:nvSpPr>
          <p:cNvPr id="7" name="Content Placeholder 2">
            <a:extLst>
              <a:ext uri="{FF2B5EF4-FFF2-40B4-BE49-F238E27FC236}">
                <a16:creationId xmlns:a16="http://schemas.microsoft.com/office/drawing/2014/main" id="{E20B8818-678C-8A34-48FD-2ECF622F3AF7}"/>
              </a:ext>
            </a:extLst>
          </p:cNvPr>
          <p:cNvSpPr txBox="1">
            <a:spLocks/>
          </p:cNvSpPr>
          <p:nvPr/>
        </p:nvSpPr>
        <p:spPr>
          <a:xfrm>
            <a:off x="0" y="593601"/>
            <a:ext cx="8013843" cy="5252234"/>
          </a:xfrm>
          <a:prstGeom prst="rect">
            <a:avLst/>
          </a:prstGeom>
          <a:noFill/>
          <a:ln>
            <a:noFill/>
          </a:ln>
        </p:spPr>
        <p:txBody>
          <a:bodyPr spcFirstLastPara="1" wrap="square" lIns="91425" tIns="45700" rIns="91425" bIns="45700" anchor="t" anchorCtr="0">
            <a:normAutofit fontScale="85000" lnSpcReduction="20000"/>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endParaRPr lang="en-GB" sz="2300" b="0" kern="0" dirty="0">
              <a:ea typeface="Times New Roman" panose="02020603050405020304" pitchFamily="18" charset="0"/>
              <a:cs typeface="Arial" panose="020B0604020202020204" pitchFamily="34" charset="0"/>
            </a:endParaRP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OpenLearn Create Courses Ageing Well, Midlife MOT, Recovery Colleges; </a:t>
            </a:r>
          </a:p>
          <a:p>
            <a:pPr marL="571500" indent="-342900">
              <a:buFont typeface="Arial" panose="020B0604020202020204" pitchFamily="34" charset="0"/>
              <a:buChar char="•"/>
            </a:pPr>
            <a:r>
              <a:rPr lang="en-GB" sz="2300" b="0" dirty="0">
                <a:ea typeface="Times New Roman" panose="02020603050405020304" pitchFamily="18" charset="0"/>
                <a:cs typeface="Arial" panose="020B0604020202020204" pitchFamily="34" charset="0"/>
              </a:rPr>
              <a:t>26</a:t>
            </a:r>
            <a:r>
              <a:rPr lang="en-GB" sz="2300" b="0" kern="0" dirty="0">
                <a:ea typeface="Times New Roman" panose="02020603050405020304" pitchFamily="18" charset="0"/>
                <a:cs typeface="Arial" panose="020B0604020202020204" pitchFamily="34" charset="0"/>
              </a:rPr>
              <a:t> OpenLearn Articles; </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three series of AWP Talks archived in the ORDO platform since 2019; </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nine short film</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OU &amp; Parks Trust MK Podcasts Series Channel. All the above were co-designed &amp; co-produced with members of public, clinicians, stakeholders and people with lived experience. </a:t>
            </a:r>
          </a:p>
          <a:p>
            <a:pPr marL="0" indent="0"/>
            <a:endParaRPr lang="en-GB" sz="2300" b="0" kern="0" dirty="0">
              <a:ea typeface="Times New Roman" panose="02020603050405020304" pitchFamily="18" charset="0"/>
              <a:cs typeface="Arial" panose="020B0604020202020204" pitchFamily="34" charset="0"/>
            </a:endParaRPr>
          </a:p>
          <a:p>
            <a:pPr marL="0" indent="0"/>
            <a:r>
              <a:rPr lang="en-GB" sz="2300" b="0" kern="0" dirty="0">
                <a:ea typeface="Times New Roman" panose="02020603050405020304" pitchFamily="18" charset="0"/>
                <a:cs typeface="Arial" panose="020B0604020202020204" pitchFamily="34" charset="0"/>
              </a:rPr>
              <a:t>The network expands, several experts by lived experience, practitioners and professionals are contributing.</a:t>
            </a:r>
            <a:endParaRPr lang="en-GB" sz="2300" b="0" kern="0" dirty="0">
              <a:ea typeface="Times New Roman" panose="02020603050405020304" pitchFamily="18" charset="0"/>
              <a:cs typeface="Times New Roman" panose="02020603050405020304" pitchFamily="18" charset="0"/>
            </a:endParaRPr>
          </a:p>
          <a:p>
            <a:endParaRPr lang="en-GB" sz="1100" kern="0" dirty="0"/>
          </a:p>
        </p:txBody>
      </p:sp>
      <p:pic>
        <p:nvPicPr>
          <p:cNvPr id="3" name="Picture 2" descr="Large skydiving group mid-air">
            <a:extLst>
              <a:ext uri="{FF2B5EF4-FFF2-40B4-BE49-F238E27FC236}">
                <a16:creationId xmlns:a16="http://schemas.microsoft.com/office/drawing/2014/main" id="{5829AD0A-63F5-55F3-88A0-557BFEE4F76C}"/>
              </a:ext>
            </a:extLst>
          </p:cNvPr>
          <p:cNvPicPr>
            <a:picLocks noChangeAspect="1"/>
          </p:cNvPicPr>
          <p:nvPr/>
        </p:nvPicPr>
        <p:blipFill rotWithShape="1">
          <a:blip r:embed="rId2"/>
          <a:srcRect l="16870" r="15870"/>
          <a:stretch/>
        </p:blipFill>
        <p:spPr>
          <a:xfrm>
            <a:off x="8455632" y="1071188"/>
            <a:ext cx="3400281" cy="4715624"/>
          </a:xfrm>
          <a:prstGeom prst="rect">
            <a:avLst/>
          </a:prstGeom>
        </p:spPr>
      </p:pic>
    </p:spTree>
    <p:extLst>
      <p:ext uri="{BB962C8B-B14F-4D97-AF65-F5344CB8AC3E}">
        <p14:creationId xmlns:p14="http://schemas.microsoft.com/office/powerpoint/2010/main" val="2415422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107FA9-111E-C60C-1268-33B8147BB7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633700" y="326028"/>
            <a:ext cx="3243138" cy="916688"/>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D9922D49-B90B-0A29-B1DE-8DE54444EDE9}"/>
              </a:ext>
            </a:extLst>
          </p:cNvPr>
          <p:cNvSpPr>
            <a:spLocks noGrp="1"/>
          </p:cNvSpPr>
          <p:nvPr>
            <p:ph type="body" idx="3"/>
          </p:nvPr>
        </p:nvSpPr>
        <p:spPr/>
        <p:txBody>
          <a:bodyPr/>
          <a:lstStyle/>
          <a:p>
            <a:r>
              <a:rPr lang="en-GB"/>
              <a:t>Thank you.</a:t>
            </a:r>
            <a:endParaRPr lang="en-US"/>
          </a:p>
        </p:txBody>
      </p:sp>
      <p:sp>
        <p:nvSpPr>
          <p:cNvPr id="16" name="Content Placeholder 2">
            <a:extLst>
              <a:ext uri="{FF2B5EF4-FFF2-40B4-BE49-F238E27FC236}">
                <a16:creationId xmlns:a16="http://schemas.microsoft.com/office/drawing/2014/main" id="{4C127F76-3932-882C-05F6-1D15192A9B98}"/>
              </a:ext>
            </a:extLst>
          </p:cNvPr>
          <p:cNvSpPr txBox="1">
            <a:spLocks noGrp="1"/>
          </p:cNvSpPr>
          <p:nvPr>
            <p:ph type="body" idx="1"/>
          </p:nvPr>
        </p:nvSpPr>
        <p:spPr>
          <a:xfrm>
            <a:off x="555625" y="2054831"/>
            <a:ext cx="10624993" cy="273941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r>
              <a:rPr lang="en-GB" sz="2000" b="0" kern="0" dirty="0">
                <a:latin typeface="Poppins" panose="020B0604020202020204" pitchFamily="34" charset="0"/>
                <a:cs typeface="Poppins" panose="020B0604020202020204" pitchFamily="34" charset="0"/>
              </a:rPr>
              <a:t>Dr Jitka Vseteckova PhD, D.Prof. SFHEA </a:t>
            </a:r>
          </a:p>
          <a:p>
            <a:pPr marL="0" indent="0"/>
            <a:r>
              <a:rPr lang="en-GB" sz="2000" b="0" kern="0" dirty="0">
                <a:latin typeface="Poppins" panose="020B0604020202020204" pitchFamily="34" charset="0"/>
                <a:cs typeface="Poppins" panose="020B0604020202020204" pitchFamily="34" charset="0"/>
              </a:rPr>
              <a:t>School of Health, Wellbeing and Social Care, </a:t>
            </a:r>
          </a:p>
          <a:p>
            <a:pPr marL="0" indent="0"/>
            <a:r>
              <a:rPr lang="en-GB" sz="2000" b="0" kern="0" dirty="0">
                <a:latin typeface="Poppins" panose="020B0604020202020204" pitchFamily="34" charset="0"/>
                <a:cs typeface="Poppins" panose="020B0604020202020204" pitchFamily="34" charset="0"/>
              </a:rPr>
              <a:t>Faculty of Wellbeing, Education and Language Studies, </a:t>
            </a:r>
          </a:p>
          <a:p>
            <a:pPr marL="0" indent="0"/>
            <a:r>
              <a:rPr lang="en-GB" sz="2000" b="0" kern="0" dirty="0">
                <a:latin typeface="Poppins" panose="020B0604020202020204" pitchFamily="34" charset="0"/>
                <a:cs typeface="Poppins" panose="020B0604020202020204" pitchFamily="34" charset="0"/>
              </a:rPr>
              <a:t>The Open University</a:t>
            </a:r>
          </a:p>
          <a:p>
            <a:pPr marL="0" indent="0"/>
            <a:br>
              <a:rPr lang="en-GB" sz="2000" kern="0" dirty="0">
                <a:solidFill>
                  <a:srgbClr val="000000"/>
                </a:solidFill>
                <a:latin typeface="Poppins" panose="020B0604020202020204" pitchFamily="34" charset="0"/>
                <a:ea typeface="Times New Roman" panose="02020603050405020304" pitchFamily="18" charset="0"/>
                <a:cs typeface="Poppins" panose="020B0604020202020204" pitchFamily="34" charset="0"/>
              </a:rPr>
            </a:br>
            <a:endParaRPr lang="en-GB" sz="2000" kern="0" dirty="0">
              <a:latin typeface="Poppins" panose="020B0604020202020204" pitchFamily="34" charset="0"/>
              <a:cs typeface="Poppins" panose="020B0604020202020204" pitchFamily="34" charset="0"/>
            </a:endParaRPr>
          </a:p>
        </p:txBody>
      </p:sp>
      <p:sp>
        <p:nvSpPr>
          <p:cNvPr id="2" name="TextBox 1">
            <a:extLst>
              <a:ext uri="{FF2B5EF4-FFF2-40B4-BE49-F238E27FC236}">
                <a16:creationId xmlns:a16="http://schemas.microsoft.com/office/drawing/2014/main" id="{AC70E632-BE83-9E0E-8DBD-0426208AC676}"/>
              </a:ext>
            </a:extLst>
          </p:cNvPr>
          <p:cNvSpPr txBox="1"/>
          <p:nvPr/>
        </p:nvSpPr>
        <p:spPr>
          <a:xfrm>
            <a:off x="555625" y="4629401"/>
            <a:ext cx="7363621" cy="1600438"/>
          </a:xfrm>
          <a:prstGeom prst="rect">
            <a:avLst/>
          </a:prstGeom>
          <a:noFill/>
        </p:spPr>
        <p:txBody>
          <a:bodyPr wrap="square" rtlCol="0">
            <a:spAutoFit/>
          </a:bodyPr>
          <a:lstStyle/>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e:</a:t>
            </a:r>
            <a: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3"/>
              </a:rPr>
              <a:t>Jitka.Vseteckova@open.ac.uk</a:t>
            </a:r>
            <a:r>
              <a:rPr lang="en-GB" kern="0" dirty="0">
                <a:latin typeface="Poppins" panose="00000500000000000000" pitchFamily="2" charset="0"/>
                <a:ea typeface="Times New Roman" panose="02020603050405020304" pitchFamily="18" charset="0"/>
                <a:cs typeface="Poppins" panose="00000500000000000000" pitchFamily="2" charset="0"/>
              </a:rPr>
              <a:t> </a:t>
            </a:r>
            <a:b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br>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a:t>
            </a:r>
            <a: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4"/>
              </a:rPr>
              <a:t>Profile</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5"/>
              </a:rPr>
              <a:t>Ageing Well Public Talk Series</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t>
            </a:r>
            <a:r>
              <a:rPr lang="en-GB" b="0"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&amp; Shortlisted </a:t>
            </a:r>
            <a:r>
              <a:rPr lang="en-GB" b="0" dirty="0">
                <a:solidFill>
                  <a:srgbClr val="002060"/>
                </a:solidFill>
                <a:latin typeface="Poppins" panose="00000500000000000000" pitchFamily="2" charset="0"/>
                <a:ea typeface="Times New Roman" panose="02020603050405020304" pitchFamily="18" charset="0"/>
                <a:cs typeface="Poppins" panose="00000500000000000000" pitchFamily="2" charset="0"/>
              </a:rPr>
              <a:t>for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6"/>
              </a:rPr>
              <a:t>OU Research Excellence Awards</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Academic Consultant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7"/>
              </a:rPr>
              <a:t>‘All in the Mind’ </a:t>
            </a:r>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BBC Series </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Academic Consultant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8"/>
              </a:rPr>
              <a:t>BBC Ideas</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&amp;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9" action="ppaction://hlinkfile"/>
              </a:rPr>
              <a:t>OU Connect</a:t>
            </a:r>
            <a:endPar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endParaRPr>
          </a:p>
          <a:p>
            <a:pPr marL="0" indent="0"/>
            <a:r>
              <a:rPr lang="en-GB" b="1" dirty="0">
                <a:solidFill>
                  <a:srgbClr val="757AD6"/>
                </a:solidFill>
                <a:effectLst/>
                <a:latin typeface="Poppins" panose="00000500000000000000" pitchFamily="2" charset="0"/>
                <a:ea typeface="Times New Roman" panose="02020603050405020304" pitchFamily="18" charset="0"/>
                <a:cs typeface="Poppins" panose="00000500000000000000" pitchFamily="2" charset="0"/>
              </a:rPr>
              <a:t>w:</a:t>
            </a:r>
            <a:r>
              <a:rPr lang="en-GB" dirty="0">
                <a:solidFill>
                  <a:srgbClr val="757AD6"/>
                </a:solidFill>
                <a:effectLst/>
                <a:latin typeface="Poppins" panose="00000500000000000000" pitchFamily="2" charset="0"/>
                <a:ea typeface="Times New Roman" panose="02020603050405020304" pitchFamily="18" charset="0"/>
                <a:cs typeface="Poppins" panose="00000500000000000000" pitchFamily="2" charset="0"/>
              </a:rPr>
              <a:t>    </a:t>
            </a:r>
            <a:r>
              <a:rPr lang="en-GB" dirty="0">
                <a:solidFill>
                  <a:srgbClr val="002060"/>
                </a:solidFill>
                <a:effectLst/>
                <a:latin typeface="Poppins" panose="00000500000000000000" pitchFamily="2" charset="0"/>
                <a:ea typeface="Times New Roman" panose="02020603050405020304" pitchFamily="18" charset="0"/>
                <a:cs typeface="Poppins" panose="00000500000000000000" pitchFamily="2" charset="0"/>
              </a:rPr>
              <a:t>Give yourself a gift of a longer and healthier life </a:t>
            </a:r>
            <a:r>
              <a:rPr lang="en-GB" b="1" u="sng" dirty="0">
                <a:solidFill>
                  <a:srgbClr val="0000FF"/>
                </a:solidFill>
                <a:effectLst/>
                <a:latin typeface="Poppins" panose="00000500000000000000" pitchFamily="2" charset="0"/>
                <a:ea typeface="Times New Roman" panose="02020603050405020304" pitchFamily="18" charset="0"/>
                <a:cs typeface="Poppins" panose="00000500000000000000" pitchFamily="2" charset="0"/>
                <a:hlinkClick r:id="rId10"/>
              </a:rPr>
              <a:t>Take Five to Age Well</a:t>
            </a:r>
            <a:endParaRPr lang="en-GB" kern="0" dirty="0">
              <a:latin typeface="Poppins" panose="00000500000000000000" pitchFamily="2" charset="0"/>
              <a:ea typeface="Calibri" panose="020F0502020204030204" pitchFamily="34" charset="0"/>
              <a:cs typeface="Poppins" panose="00000500000000000000" pitchFamily="2" charset="0"/>
            </a:endParaRPr>
          </a:p>
        </p:txBody>
      </p:sp>
      <p:pic>
        <p:nvPicPr>
          <p:cNvPr id="3" name="Picture 2">
            <a:extLst>
              <a:ext uri="{FF2B5EF4-FFF2-40B4-BE49-F238E27FC236}">
                <a16:creationId xmlns:a16="http://schemas.microsoft.com/office/drawing/2014/main" id="{EF38D8AD-33C9-4665-BD3C-E5932D469DB3}"/>
              </a:ext>
            </a:extLst>
          </p:cNvPr>
          <p:cNvPicPr>
            <a:picLocks noChangeAspect="1"/>
          </p:cNvPicPr>
          <p:nvPr/>
        </p:nvPicPr>
        <p:blipFill>
          <a:blip r:embed="rId11"/>
          <a:stretch>
            <a:fillRect/>
          </a:stretch>
        </p:blipFill>
        <p:spPr>
          <a:xfrm>
            <a:off x="7914050" y="1674687"/>
            <a:ext cx="4106714" cy="4695290"/>
          </a:xfrm>
          <a:prstGeom prst="rect">
            <a:avLst/>
          </a:prstGeom>
          <a:noFill/>
        </p:spPr>
      </p:pic>
    </p:spTree>
    <p:extLst>
      <p:ext uri="{BB962C8B-B14F-4D97-AF65-F5344CB8AC3E}">
        <p14:creationId xmlns:p14="http://schemas.microsoft.com/office/powerpoint/2010/main" val="40591031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5"/>
          <p:cNvSpPr>
            <a:spLocks noGrp="1" noChangeArrowheads="1"/>
          </p:cNvSpPr>
          <p:nvPr>
            <p:ph type="ctrTitle"/>
          </p:nvPr>
        </p:nvSpPr>
        <p:spPr>
          <a:xfrm>
            <a:off x="2135560" y="1052738"/>
            <a:ext cx="7920880" cy="2808311"/>
          </a:xfrm>
        </p:spPr>
        <p:txBody>
          <a:bodyPr/>
          <a:lstStyle/>
          <a:p>
            <a:pPr eaLnBrk="1" hangingPunct="1"/>
            <a:r>
              <a:rPr lang="en-GB" sz="4400" dirty="0">
                <a:latin typeface="Poppins" panose="020B0604020202020204" pitchFamily="34" charset="0"/>
                <a:cs typeface="Poppins" panose="020B0604020202020204" pitchFamily="34" charset="0"/>
              </a:rPr>
              <a:t>COGNITIVE STIMULATION THERAPY AND MAINTENANCE COGNITIVE STIMULATION THERAPY</a:t>
            </a:r>
            <a:endParaRPr lang="en-US" sz="4400" b="1" dirty="0">
              <a:latin typeface="Poppins" panose="020B0604020202020204" pitchFamily="34" charset="0"/>
              <a:cs typeface="Poppins" panose="020B0604020202020204" pitchFamily="34" charset="0"/>
            </a:endParaRPr>
          </a:p>
        </p:txBody>
      </p:sp>
      <p:sp>
        <p:nvSpPr>
          <p:cNvPr id="3075" name="Rectangle 26"/>
          <p:cNvSpPr>
            <a:spLocks noGrp="1" noChangeArrowheads="1"/>
          </p:cNvSpPr>
          <p:nvPr>
            <p:ph type="subTitle" idx="1"/>
          </p:nvPr>
        </p:nvSpPr>
        <p:spPr>
          <a:xfrm>
            <a:off x="1992314" y="2060575"/>
            <a:ext cx="3671639" cy="3744689"/>
          </a:xfrm>
        </p:spPr>
        <p:txBody>
          <a:bodyPr/>
          <a:lstStyle/>
          <a:p>
            <a:pPr marL="0" indent="0"/>
            <a:endParaRPr lang="en-GB" sz="4400" dirty="0">
              <a:latin typeface="Foco Age UK" panose="020B0504050202020203" pitchFamily="34" charset="0"/>
            </a:endParaRPr>
          </a:p>
          <a:p>
            <a:pPr marL="285750" indent="-285750" eaLnBrk="1" hangingPunct="1">
              <a:buFont typeface="Wingdings" panose="05000000000000000000" pitchFamily="2" charset="2"/>
              <a:buChar char="§"/>
            </a:pPr>
            <a:endParaRPr lang="en-US" sz="1600" dirty="0">
              <a:latin typeface="Foco Age UK" panose="020B0504050202020203" pitchFamily="34" charset="0"/>
            </a:endParaRPr>
          </a:p>
        </p:txBody>
      </p:sp>
    </p:spTree>
    <p:extLst>
      <p:ext uri="{BB962C8B-B14F-4D97-AF65-F5344CB8AC3E}">
        <p14:creationId xmlns:p14="http://schemas.microsoft.com/office/powerpoint/2010/main" val="142796138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C3211-FAB0-6AA1-5DE1-9AE66BF7232C}"/>
              </a:ext>
            </a:extLst>
          </p:cNvPr>
          <p:cNvSpPr>
            <a:spLocks noGrp="1"/>
          </p:cNvSpPr>
          <p:nvPr>
            <p:ph type="ctrTitle" sz="quarter"/>
          </p:nvPr>
        </p:nvSpPr>
        <p:spPr>
          <a:xfrm>
            <a:off x="664634" y="3548998"/>
            <a:ext cx="5276143" cy="1643892"/>
          </a:xfrm>
        </p:spPr>
        <p:txBody>
          <a:bodyPr/>
          <a:lstStyle/>
          <a:p>
            <a:r>
              <a:rPr lang="en-GB" sz="2000" b="1" i="1">
                <a:effectLst/>
                <a:latin typeface="Poppins" panose="020B0604020202020204" pitchFamily="34" charset="0"/>
                <a:ea typeface="Calibri" panose="020F0502020204030204" pitchFamily="34" charset="0"/>
                <a:cs typeface="Poppins" panose="020B0604020202020204" pitchFamily="34" charset="0"/>
              </a:rPr>
              <a:t>Rachel Turner</a:t>
            </a:r>
            <a:r>
              <a:rPr lang="en-GB" sz="2000" i="1">
                <a:effectLst/>
                <a:latin typeface="Poppins" panose="020B0604020202020204" pitchFamily="34" charset="0"/>
                <a:ea typeface="Calibri" panose="020F0502020204030204" pitchFamily="34" charset="0"/>
                <a:cs typeface="Poppins" panose="020B0604020202020204" pitchFamily="34" charset="0"/>
              </a:rPr>
              <a:t> – </a:t>
            </a:r>
            <a:r>
              <a:rPr lang="en-GB" sz="2000" i="1">
                <a:effectLst/>
                <a:latin typeface="Poppins" panose="020B0604020202020204" pitchFamily="34" charset="0"/>
                <a:ea typeface="Times New Roman" panose="02020603050405020304" pitchFamily="18" charset="0"/>
                <a:cs typeface="Poppins" panose="020B0604020202020204" pitchFamily="34" charset="0"/>
              </a:rPr>
              <a:t>Memory Services Coordinator, Age UK Milton Keynes. Rachel has been facilitating Cognitive Maintenance Programmes via Age UK Milton Keynes.</a:t>
            </a:r>
            <a:br>
              <a:rPr lang="en-GB" sz="2000">
                <a:effectLst/>
                <a:latin typeface="Poppins" panose="020B0604020202020204" pitchFamily="34" charset="0"/>
                <a:ea typeface="Times New Roman" panose="02020603050405020304" pitchFamily="18" charset="0"/>
                <a:cs typeface="Poppins" panose="020B0604020202020204" pitchFamily="34" charset="0"/>
              </a:rPr>
            </a:br>
            <a:r>
              <a:rPr lang="en-GB" sz="2000" i="1">
                <a:effectLst/>
                <a:latin typeface="Poppins" panose="020B0604020202020204" pitchFamily="34" charset="0"/>
                <a:ea typeface="Calibri" panose="020F0502020204030204" pitchFamily="34" charset="0"/>
                <a:cs typeface="Poppins" panose="020B0604020202020204" pitchFamily="34" charset="0"/>
              </a:rPr>
              <a:t> </a:t>
            </a:r>
            <a:endParaRPr lang="en-GB" sz="2000">
              <a:effectLst/>
              <a:latin typeface="Poppins" panose="020B0604020202020204" pitchFamily="34" charset="0"/>
              <a:ea typeface="Times New Roman" panose="02020603050405020304" pitchFamily="18" charset="0"/>
              <a:cs typeface="Poppins" panose="020B0604020202020204" pitchFamily="34" charset="0"/>
            </a:endParaRPr>
          </a:p>
        </p:txBody>
      </p:sp>
      <p:pic>
        <p:nvPicPr>
          <p:cNvPr id="6" name="Picture 5">
            <a:extLst>
              <a:ext uri="{FF2B5EF4-FFF2-40B4-BE49-F238E27FC236}">
                <a16:creationId xmlns:a16="http://schemas.microsoft.com/office/drawing/2014/main" id="{A069CA54-306C-E9BE-57ED-3F11CC2F7F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635875" y="606425"/>
            <a:ext cx="3444876" cy="481489"/>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69592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n illustration of the global population">
            <a:extLst>
              <a:ext uri="{FF2B5EF4-FFF2-40B4-BE49-F238E27FC236}">
                <a16:creationId xmlns:a16="http://schemas.microsoft.com/office/drawing/2014/main" id="{37166F2E-64D0-6F06-D1F0-6B0286E31128}"/>
              </a:ext>
            </a:extLst>
          </p:cNvPr>
          <p:cNvPicPr>
            <a:picLocks noChangeAspect="1"/>
          </p:cNvPicPr>
          <p:nvPr/>
        </p:nvPicPr>
        <p:blipFill rotWithShape="1">
          <a:blip r:embed="rId2"/>
          <a:srcRect l="33592" r="31988"/>
          <a:stretch/>
        </p:blipFill>
        <p:spPr>
          <a:xfrm>
            <a:off x="1" y="10"/>
            <a:ext cx="4196496" cy="6857990"/>
          </a:xfrm>
          <a:prstGeom prst="rect">
            <a:avLst/>
          </a:prstGeom>
          <a:effectLst/>
        </p:spPr>
      </p:pic>
      <p:sp>
        <p:nvSpPr>
          <p:cNvPr id="3" name="Content Placeholder 2">
            <a:extLst>
              <a:ext uri="{FF2B5EF4-FFF2-40B4-BE49-F238E27FC236}">
                <a16:creationId xmlns:a16="http://schemas.microsoft.com/office/drawing/2014/main" id="{595D2C3D-01AF-496F-8935-8D455D6C9FF3}"/>
              </a:ext>
            </a:extLst>
          </p:cNvPr>
          <p:cNvSpPr txBox="1">
            <a:spLocks noGrp="1"/>
          </p:cNvSpPr>
          <p:nvPr>
            <p:ph idx="1"/>
          </p:nvPr>
        </p:nvSpPr>
        <p:spPr>
          <a:xfrm>
            <a:off x="4651374" y="1397284"/>
            <a:ext cx="6700899" cy="5016215"/>
          </a:xfrm>
        </p:spPr>
        <p:txBody>
          <a:bodyPr>
            <a:normAutofit/>
          </a:bodyPr>
          <a:lstStyle/>
          <a:p>
            <a:pPr lvl="0"/>
            <a:endParaRPr lang="en-GB" sz="1600" dirty="0">
              <a:latin typeface="Poppins" panose="020B0604020202020204" pitchFamily="34" charset="0"/>
              <a:cs typeface="Poppins" panose="020B0604020202020204" pitchFamily="34" charset="0"/>
            </a:endParaRP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The world population is rapidly ageing - more than 16 million people in the UK over the age of 60</a:t>
            </a:r>
          </a:p>
          <a:p>
            <a:pPr lvl="0"/>
            <a:r>
              <a:rPr lang="en-GB" sz="1600" dirty="0">
                <a:latin typeface="Poppins" panose="020B0604020202020204" pitchFamily="34" charset="0"/>
                <a:cs typeface="Poppins" panose="020B0604020202020204" pitchFamily="34" charset="0"/>
              </a:rPr>
              <a:t>. </a:t>
            </a:r>
          </a:p>
          <a:p>
            <a:pPr lvl="0"/>
            <a:r>
              <a:rPr lang="en-GB" sz="1600" dirty="0">
                <a:latin typeface="Poppins" panose="020B0604020202020204" pitchFamily="34" charset="0"/>
                <a:cs typeface="Poppins" panose="020B0604020202020204" pitchFamily="34" charset="0"/>
              </a:rPr>
              <a:t>Physical and psychological/cognitive decline that happens at different speeds for different individuals.</a:t>
            </a: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Ageing processes are in general very difficult to predict. </a:t>
            </a: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Genetic predispositions we may need to take into account regarding the overall ageing the process is also co-defined by what we actually do about it. </a:t>
            </a:r>
          </a:p>
          <a:p>
            <a:pPr lvl="0"/>
            <a:endParaRPr lang="en-GB" sz="1600" dirty="0">
              <a:latin typeface="Poppins" panose="020B0604020202020204" pitchFamily="34" charset="0"/>
              <a:cs typeface="Poppins" panose="020B0604020202020204" pitchFamily="34" charset="0"/>
            </a:endParaRPr>
          </a:p>
          <a:p>
            <a:pPr lvl="0"/>
            <a:endParaRPr lang="en-GB" sz="1600" dirty="0">
              <a:latin typeface="Poppins" panose="020B0604020202020204" pitchFamily="34" charset="0"/>
              <a:cs typeface="Poppins" panose="020B0604020202020204" pitchFamily="34" charset="0"/>
            </a:endParaRPr>
          </a:p>
          <a:p>
            <a:pPr lvl="0"/>
            <a:r>
              <a:rPr lang="en-GB" sz="1600" b="1" dirty="0">
                <a:latin typeface="Poppins" panose="020B0604020202020204" pitchFamily="34" charset="0"/>
                <a:cs typeface="Poppins" panose="020B0604020202020204" pitchFamily="34" charset="0"/>
              </a:rPr>
              <a:t>USE IT OR LOSE IT </a:t>
            </a:r>
            <a:r>
              <a:rPr lang="en-GB" sz="1600" dirty="0">
                <a:latin typeface="Poppins" panose="020B0604020202020204" pitchFamily="34" charset="0"/>
                <a:cs typeface="Poppins" panose="020B0604020202020204" pitchFamily="34" charset="0"/>
              </a:rPr>
              <a:t>- in other words, both cognitive and physical stimulation while ageing, help to preserve cognitive and physical functions we don’t want to lose. </a:t>
            </a:r>
          </a:p>
          <a:p>
            <a:pPr lvl="0"/>
            <a:r>
              <a:rPr lang="en-GB" sz="1600" dirty="0">
                <a:latin typeface="Poppins" panose="020B0604020202020204" pitchFamily="34" charset="0"/>
                <a:cs typeface="Poppins" panose="020B0604020202020204" pitchFamily="34" charset="0"/>
              </a:rPr>
              <a:t>Ageing starts the moment we are born – not when 65+ </a:t>
            </a:r>
          </a:p>
          <a:p>
            <a:pPr lvl="0"/>
            <a:endParaRPr lang="en-GB" sz="1600" dirty="0">
              <a:latin typeface="Poppins" panose="020B0604020202020204" pitchFamily="34" charset="0"/>
              <a:cs typeface="Poppins"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p:cNvSpPr>
          <p:nvPr>
            <p:ph type="title"/>
          </p:nvPr>
        </p:nvSpPr>
        <p:spPr>
          <a:xfrm>
            <a:off x="1991544" y="775897"/>
            <a:ext cx="5636840" cy="575717"/>
          </a:xfrm>
        </p:spPr>
        <p:txBody>
          <a:bodyPr/>
          <a:lstStyle/>
          <a:p>
            <a:pPr eaLnBrk="1" hangingPunct="1"/>
            <a:r>
              <a:rPr lang="en-GB"/>
              <a:t>WHAT IS COGNITIVE STIMULATION THERAPY?</a:t>
            </a:r>
            <a:endParaRPr lang="en-US" b="1">
              <a:latin typeface="Foco Age UK" panose="020B0504050202020203" pitchFamily="34" charset="0"/>
            </a:endParaRPr>
          </a:p>
        </p:txBody>
      </p:sp>
      <p:sp>
        <p:nvSpPr>
          <p:cNvPr id="4" name="Footer Placeholder 3"/>
          <p:cNvSpPr>
            <a:spLocks noGrp="1"/>
          </p:cNvSpPr>
          <p:nvPr>
            <p:ph type="ftr" sz="quarter" idx="12"/>
          </p:nvPr>
        </p:nvSpPr>
        <p:spPr>
          <a:xfrm>
            <a:off x="1991544" y="6565900"/>
            <a:ext cx="8208912" cy="292100"/>
          </a:xfrm>
        </p:spPr>
        <p:txBody>
          <a:bodyPr/>
          <a:lstStyle/>
          <a:p>
            <a:pPr fontAlgn="base">
              <a:spcBef>
                <a:spcPct val="0"/>
              </a:spcBef>
              <a:spcAft>
                <a:spcPct val="0"/>
              </a:spcAft>
              <a:buClrTx/>
              <a:defRPr/>
            </a:pPr>
            <a:r>
              <a:rPr lang="en-GB" b="1" kern="1200">
                <a:latin typeface="Foco Age UK" panose="020B0504050202020203" pitchFamily="34" charset="0"/>
              </a:rPr>
              <a:t>Registered charity 1079773                                                                                                                                              www.ageukmiltonkeynes.org.uk</a:t>
            </a:r>
          </a:p>
        </p:txBody>
      </p:sp>
      <p:sp>
        <p:nvSpPr>
          <p:cNvPr id="3" name="Content Placeholder 2">
            <a:extLst>
              <a:ext uri="{FF2B5EF4-FFF2-40B4-BE49-F238E27FC236}">
                <a16:creationId xmlns:a16="http://schemas.microsoft.com/office/drawing/2014/main" id="{7B4B9B40-6223-A559-EED3-15DCBF17111C}"/>
              </a:ext>
            </a:extLst>
          </p:cNvPr>
          <p:cNvSpPr>
            <a:spLocks noGrp="1"/>
          </p:cNvSpPr>
          <p:nvPr>
            <p:ph idx="1"/>
          </p:nvPr>
        </p:nvSpPr>
        <p:spPr>
          <a:xfrm>
            <a:off x="1991544" y="1844824"/>
            <a:ext cx="7128644" cy="2880916"/>
          </a:xfrm>
        </p:spPr>
        <p:txBody>
          <a:bodyPr/>
          <a:lstStyle/>
          <a:p>
            <a:pPr marL="457200" indent="-457200">
              <a:buFont typeface="Arial" panose="020B0604020202020204" pitchFamily="34" charset="0"/>
              <a:buChar char="•"/>
            </a:pPr>
            <a:r>
              <a:rPr lang="en-GB" sz="2800">
                <a:latin typeface="Arial" panose="020B0604020202020204" pitchFamily="34" charset="0"/>
                <a:cs typeface="Arial" panose="020B0604020202020204" pitchFamily="34" charset="0"/>
              </a:rPr>
              <a:t>Cognitive stimulation therapy or ‘CST’ is a group therapy that is used to help strengthen a person’s communication skills, thinking and memory.</a:t>
            </a:r>
          </a:p>
          <a:p>
            <a:pPr marL="457200" indent="-457200">
              <a:buFont typeface="Arial" panose="020B0604020202020204" pitchFamily="34" charset="0"/>
              <a:buChar char="•"/>
            </a:pPr>
            <a:endParaRPr lang="en-GB" sz="280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a:latin typeface="Arial" panose="020B0604020202020204" pitchFamily="34" charset="0"/>
                <a:cs typeface="Arial" panose="020B0604020202020204" pitchFamily="34" charset="0"/>
              </a:rPr>
              <a:t>Maintenance cognitive stimulation therapy (MCST) groups aim to maintain the benefits that CST groups provide.</a:t>
            </a:r>
          </a:p>
          <a:p>
            <a:endParaRPr lang="en-GB"/>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p:cNvSpPr>
          <p:nvPr>
            <p:ph type="title"/>
          </p:nvPr>
        </p:nvSpPr>
        <p:spPr>
          <a:xfrm>
            <a:off x="1775520" y="460892"/>
            <a:ext cx="5791200" cy="889000"/>
          </a:xfrm>
        </p:spPr>
        <p:txBody>
          <a:bodyPr/>
          <a:lstStyle/>
          <a:p>
            <a:pPr eaLnBrk="1" hangingPunct="1"/>
            <a:r>
              <a:rPr lang="en-GB"/>
              <a:t>Who is Cognitive stimulation therapy for?</a:t>
            </a:r>
            <a:endParaRPr lang="en-US">
              <a:latin typeface="Foco Age UK" panose="020B0504050202020203" pitchFamily="34" charset="0"/>
            </a:endParaRPr>
          </a:p>
        </p:txBody>
      </p:sp>
      <p:sp>
        <p:nvSpPr>
          <p:cNvPr id="5123" name="Rectangle 4"/>
          <p:cNvSpPr>
            <a:spLocks noGrp="1" noChangeArrowheads="1"/>
          </p:cNvSpPr>
          <p:nvPr>
            <p:ph type="body" idx="1"/>
          </p:nvPr>
        </p:nvSpPr>
        <p:spPr>
          <a:xfrm>
            <a:off x="6305550" y="1536700"/>
            <a:ext cx="3894138" cy="3621088"/>
          </a:xfrm>
          <a:noFill/>
        </p:spPr>
        <p:txBody>
          <a:bodyPr/>
          <a:lstStyle/>
          <a:p>
            <a:pPr marL="0" indent="0"/>
            <a:endParaRPr lang="en-US">
              <a:latin typeface="Foco Age UK" panose="020B0504050202020203" pitchFamily="34" charset="0"/>
            </a:endParaRPr>
          </a:p>
          <a:p>
            <a:pPr marL="0" indent="0"/>
            <a:endParaRPr lang="en-GB">
              <a:latin typeface="Foco Age UK" panose="020B0504050202020203" pitchFamily="34" charset="0"/>
            </a:endParaRPr>
          </a:p>
        </p:txBody>
      </p:sp>
      <p:sp>
        <p:nvSpPr>
          <p:cNvPr id="5" name="Footer Placeholder 4"/>
          <p:cNvSpPr>
            <a:spLocks noGrp="1"/>
          </p:cNvSpPr>
          <p:nvPr>
            <p:ph type="ftr" sz="quarter" idx="12"/>
          </p:nvPr>
        </p:nvSpPr>
        <p:spPr>
          <a:xfrm>
            <a:off x="1991544" y="6565900"/>
            <a:ext cx="8208912" cy="292100"/>
          </a:xfrm>
        </p:spPr>
        <p:txBody>
          <a:bodyPr/>
          <a:lstStyle/>
          <a:p>
            <a:pPr fontAlgn="base">
              <a:spcBef>
                <a:spcPct val="0"/>
              </a:spcBef>
              <a:spcAft>
                <a:spcPct val="0"/>
              </a:spcAft>
              <a:buClrTx/>
              <a:defRPr/>
            </a:pPr>
            <a:r>
              <a:rPr lang="en-GB" b="1" kern="1200">
                <a:latin typeface="Foco Age UK" panose="020B0504050202020203" pitchFamily="34" charset="0"/>
              </a:rPr>
              <a:t>Registered charity 1079773                                                                                                                                               www.ageukmiltonkeynes.org.uk</a:t>
            </a:r>
          </a:p>
        </p:txBody>
      </p:sp>
      <p:sp>
        <p:nvSpPr>
          <p:cNvPr id="3" name="TextBox 2">
            <a:extLst>
              <a:ext uri="{FF2B5EF4-FFF2-40B4-BE49-F238E27FC236}">
                <a16:creationId xmlns:a16="http://schemas.microsoft.com/office/drawing/2014/main" id="{A98B215F-47FC-E3E5-3C86-26FF9D97105A}"/>
              </a:ext>
            </a:extLst>
          </p:cNvPr>
          <p:cNvSpPr txBox="1"/>
          <p:nvPr/>
        </p:nvSpPr>
        <p:spPr>
          <a:xfrm>
            <a:off x="1775520" y="1700214"/>
            <a:ext cx="7488832" cy="954107"/>
          </a:xfrm>
          <a:prstGeom prst="rect">
            <a:avLst/>
          </a:prstGeom>
          <a:noFill/>
        </p:spPr>
        <p:txBody>
          <a:bodyPr wrap="square">
            <a:spAutoFit/>
          </a:bodyPr>
          <a:lstStyle/>
          <a:p>
            <a:pPr fontAlgn="base">
              <a:spcBef>
                <a:spcPct val="0"/>
              </a:spcBef>
              <a:spcAft>
                <a:spcPct val="0"/>
              </a:spcAft>
              <a:buClrTx/>
            </a:pPr>
            <a:r>
              <a:rPr lang="en-GB" sz="2800" kern="1200">
                <a:solidFill>
                  <a:srgbClr val="2D2F93"/>
                </a:solidFill>
                <a:latin typeface="Arial" panose="020B0604020202020204" pitchFamily="34" charset="0"/>
                <a:ea typeface="ＭＳ Ｐゴシック" charset="-128"/>
                <a:cs typeface="Arial" panose="020B0604020202020204" pitchFamily="34" charset="0"/>
              </a:rPr>
              <a:t>CST</a:t>
            </a:r>
            <a:r>
              <a:rPr lang="en-GB" sz="2800" kern="1200">
                <a:solidFill>
                  <a:srgbClr val="FF0000"/>
                </a:solidFill>
                <a:latin typeface="Arial" panose="020B0604020202020204" pitchFamily="34" charset="0"/>
                <a:ea typeface="ＭＳ Ｐゴシック" charset="-128"/>
                <a:cs typeface="Arial" panose="020B0604020202020204" pitchFamily="34" charset="0"/>
              </a:rPr>
              <a:t> </a:t>
            </a:r>
            <a:r>
              <a:rPr lang="en-GB" sz="2800" kern="1200">
                <a:solidFill>
                  <a:srgbClr val="2D2F93"/>
                </a:solidFill>
                <a:latin typeface="Arial" panose="020B0604020202020204" pitchFamily="34" charset="0"/>
                <a:ea typeface="ＭＳ Ｐゴシック" charset="-128"/>
                <a:cs typeface="Arial" panose="020B0604020202020204" pitchFamily="34" charset="0"/>
              </a:rPr>
              <a:t>is for anyone who has a diagnosis of dementia, in mild to moderate stages.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Grp="1"/>
          </p:cNvSpPr>
          <p:nvPr>
            <p:ph type="title"/>
          </p:nvPr>
        </p:nvSpPr>
        <p:spPr/>
        <p:txBody>
          <a:bodyPr/>
          <a:lstStyle/>
          <a:p>
            <a:pPr eaLnBrk="1" hangingPunct="1"/>
            <a:r>
              <a:rPr lang="en-GB">
                <a:latin typeface="Arial" panose="020B0604020202020204" pitchFamily="34" charset="0"/>
                <a:cs typeface="Arial" panose="020B0604020202020204" pitchFamily="34" charset="0"/>
              </a:rPr>
              <a:t>How does CST work?</a:t>
            </a:r>
            <a:endParaRPr lang="en-US">
              <a:latin typeface="Foco Age UK" panose="020B0504050202020203" pitchFamily="34" charset="0"/>
            </a:endParaRPr>
          </a:p>
        </p:txBody>
      </p:sp>
      <p:sp>
        <p:nvSpPr>
          <p:cNvPr id="4" name="Footer Placeholder 3"/>
          <p:cNvSpPr>
            <a:spLocks noGrp="1"/>
          </p:cNvSpPr>
          <p:nvPr>
            <p:ph type="ftr" sz="quarter" idx="12"/>
          </p:nvPr>
        </p:nvSpPr>
        <p:spPr>
          <a:xfrm>
            <a:off x="1991544" y="6565900"/>
            <a:ext cx="8208912" cy="292100"/>
          </a:xfrm>
        </p:spPr>
        <p:txBody>
          <a:bodyPr/>
          <a:lstStyle/>
          <a:p>
            <a:pPr fontAlgn="base">
              <a:spcBef>
                <a:spcPct val="0"/>
              </a:spcBef>
              <a:spcAft>
                <a:spcPct val="0"/>
              </a:spcAft>
              <a:buClrTx/>
              <a:defRPr/>
            </a:pPr>
            <a:r>
              <a:rPr lang="en-GB" b="1" kern="1200">
                <a:latin typeface="Foco" pitchFamily="34" charset="0"/>
              </a:rPr>
              <a:t>Registered charity 1079773                                                                                                                                               www.ageukmiltonkeynes.org.uk</a:t>
            </a:r>
          </a:p>
        </p:txBody>
      </p:sp>
      <p:sp>
        <p:nvSpPr>
          <p:cNvPr id="3" name="Content Placeholder 2">
            <a:extLst>
              <a:ext uri="{FF2B5EF4-FFF2-40B4-BE49-F238E27FC236}">
                <a16:creationId xmlns:a16="http://schemas.microsoft.com/office/drawing/2014/main" id="{EF31750E-E652-645C-3984-A839F1788949}"/>
              </a:ext>
            </a:extLst>
          </p:cNvPr>
          <p:cNvSpPr>
            <a:spLocks noGrp="1"/>
          </p:cNvSpPr>
          <p:nvPr>
            <p:ph idx="1"/>
          </p:nvPr>
        </p:nvSpPr>
        <p:spPr>
          <a:xfrm>
            <a:off x="1981200" y="1536700"/>
            <a:ext cx="7138988" cy="4268564"/>
          </a:xfrm>
        </p:spPr>
        <p:txBody>
          <a:bodyPr/>
          <a:lstStyle/>
          <a:p>
            <a:pPr>
              <a:buFont typeface="Arial" panose="020B0604020202020204" pitchFamily="34" charset="0"/>
              <a:buChar char="•"/>
            </a:pPr>
            <a:r>
              <a:rPr lang="en-GB" sz="2000">
                <a:latin typeface="Arial" panose="020B0604020202020204" pitchFamily="34" charset="0"/>
                <a:cs typeface="Arial" panose="020B0604020202020204" pitchFamily="34" charset="0"/>
              </a:rPr>
              <a:t>Small structured group activities which stimulate different cognitive domains such as memory or language</a:t>
            </a:r>
          </a:p>
          <a:p>
            <a:pPr>
              <a:buFont typeface="Arial" panose="020B0604020202020204" pitchFamily="34" charset="0"/>
              <a:buChar char="•"/>
            </a:pPr>
            <a:endParaRPr lang="en-GB" sz="2000">
              <a:latin typeface="Arial" panose="020B0604020202020204" pitchFamily="34" charset="0"/>
              <a:cs typeface="Arial" panose="020B0604020202020204" pitchFamily="34" charset="0"/>
            </a:endParaRPr>
          </a:p>
          <a:p>
            <a:pPr>
              <a:buFont typeface="Arial" panose="020B0604020202020204" pitchFamily="34" charset="0"/>
              <a:buChar char="•"/>
            </a:pPr>
            <a:r>
              <a:rPr lang="en-GB" sz="2000">
                <a:latin typeface="Arial" panose="020B0604020202020204" pitchFamily="34" charset="0"/>
                <a:cs typeface="Arial" panose="020B0604020202020204" pitchFamily="34" charset="0"/>
              </a:rPr>
              <a:t>A typical CST session lasts for an hour and may involve news discussion, music and tasks such as categorising objects, word and number games, or comparison of faces and scenes</a:t>
            </a:r>
          </a:p>
          <a:p>
            <a:pPr>
              <a:buFont typeface="Arial" panose="020B0604020202020204" pitchFamily="34" charset="0"/>
              <a:buChar char="•"/>
            </a:pPr>
            <a:endParaRPr lang="en-GB" sz="2000">
              <a:latin typeface="Arial" panose="020B0604020202020204" pitchFamily="34" charset="0"/>
              <a:cs typeface="Arial" panose="020B0604020202020204" pitchFamily="34" charset="0"/>
            </a:endParaRPr>
          </a:p>
          <a:p>
            <a:pPr>
              <a:buFont typeface="Arial" panose="020B0604020202020204" pitchFamily="34" charset="0"/>
              <a:buChar char="•"/>
            </a:pPr>
            <a:r>
              <a:rPr lang="en-GB" sz="2000">
                <a:latin typeface="Arial" panose="020B0604020202020204" pitchFamily="34" charset="0"/>
                <a:cs typeface="Arial" panose="020B0604020202020204" pitchFamily="34" charset="0"/>
              </a:rPr>
              <a:t>MCST like CST, aims to help slow down cognitive decline.  The sessions are the same as CST but generally run for longer</a:t>
            </a:r>
          </a:p>
          <a:p>
            <a:endParaRPr lang="en-GB"/>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p:cNvSpPr>
          <p:nvPr>
            <p:ph type="title"/>
          </p:nvPr>
        </p:nvSpPr>
        <p:spPr/>
        <p:txBody>
          <a:bodyPr/>
          <a:lstStyle/>
          <a:p>
            <a:pPr eaLnBrk="1" hangingPunct="1"/>
            <a:r>
              <a:rPr lang="en-GB">
                <a:latin typeface="Arial" panose="020B0604020202020204" pitchFamily="34" charset="0"/>
                <a:cs typeface="Arial" panose="020B0604020202020204" pitchFamily="34" charset="0"/>
              </a:rPr>
              <a:t>How long does CST take?</a:t>
            </a:r>
            <a:endParaRPr lang="en-US">
              <a:latin typeface="Foco Age UK" panose="020B0504050202020203" pitchFamily="34" charset="0"/>
            </a:endParaRPr>
          </a:p>
        </p:txBody>
      </p:sp>
      <p:sp>
        <p:nvSpPr>
          <p:cNvPr id="7171" name="Rectangle 3"/>
          <p:cNvSpPr>
            <a:spLocks noGrp="1" noChangeArrowheads="1"/>
          </p:cNvSpPr>
          <p:nvPr>
            <p:ph type="body" idx="1"/>
          </p:nvPr>
        </p:nvSpPr>
        <p:spPr>
          <a:xfrm>
            <a:off x="1991544" y="1618456"/>
            <a:ext cx="7138988" cy="3621088"/>
          </a:xfrm>
        </p:spPr>
        <p:txBody>
          <a:bodyPr/>
          <a:lstStyle/>
          <a:p>
            <a:pPr marL="457200" indent="-457200">
              <a:buFont typeface="Arial" panose="020B0604020202020204" pitchFamily="34" charset="0"/>
              <a:buChar char="•"/>
            </a:pPr>
            <a:r>
              <a:rPr lang="en-GB" sz="2800">
                <a:latin typeface="Arial" panose="020B0604020202020204" pitchFamily="34" charset="0"/>
                <a:cs typeface="Arial" panose="020B0604020202020204" pitchFamily="34" charset="0"/>
              </a:rPr>
              <a:t>CST usually runs for 14 sessions, generally twice a week</a:t>
            </a:r>
            <a:br>
              <a:rPr lang="en-GB" sz="1200">
                <a:latin typeface="Arial" panose="020B0604020202020204" pitchFamily="34" charset="0"/>
                <a:cs typeface="Arial" panose="020B0604020202020204" pitchFamily="34" charset="0"/>
              </a:rPr>
            </a:br>
            <a:endParaRPr lang="en-GB" sz="1200">
              <a:latin typeface="Arial" panose="020B0604020202020204" pitchFamily="34" charset="0"/>
              <a:cs typeface="Arial" panose="020B0604020202020204" pitchFamily="34" charset="0"/>
            </a:endParaRPr>
          </a:p>
          <a:p>
            <a:pPr marL="457200" indent="-457200">
              <a:buFont typeface="Arial" panose="020B0604020202020204" pitchFamily="34" charset="0"/>
              <a:buChar char="•"/>
            </a:pPr>
            <a:r>
              <a:rPr lang="en-GB" sz="2800">
                <a:latin typeface="Arial"/>
                <a:ea typeface="ＭＳ Ｐゴシック"/>
                <a:cs typeface="Arial"/>
              </a:rPr>
              <a:t>MCST follows a 24 week course, but can be offered on a longer-term basis</a:t>
            </a:r>
            <a:br>
              <a:rPr lang="en-GB" sz="2800">
                <a:latin typeface="Arial"/>
                <a:ea typeface="ＭＳ Ｐゴシック"/>
                <a:cs typeface="Arial"/>
              </a:rPr>
            </a:br>
            <a:endParaRPr lang="en-GB" sz="1200">
              <a:latin typeface="Arial"/>
              <a:ea typeface="ＭＳ Ｐゴシック"/>
              <a:cs typeface="Arial"/>
            </a:endParaRPr>
          </a:p>
          <a:p>
            <a:pPr marL="457200" indent="-457200">
              <a:buFont typeface="Arial" panose="020B0604020202020204" pitchFamily="34" charset="0"/>
              <a:buChar char="•"/>
            </a:pPr>
            <a:r>
              <a:rPr lang="en-GB" sz="2800">
                <a:latin typeface="Arial"/>
                <a:ea typeface="ＭＳ Ｐゴシック"/>
                <a:cs typeface="Arial"/>
              </a:rPr>
              <a:t>Age UK Milton Keynes offer 6 month courses of MCST</a:t>
            </a:r>
            <a:endParaRPr lang="en-GB" sz="2800">
              <a:latin typeface="Arial" panose="020B0604020202020204" pitchFamily="34" charset="0"/>
              <a:cs typeface="Arial" panose="020B0604020202020204" pitchFamily="34" charset="0"/>
            </a:endParaRPr>
          </a:p>
          <a:p>
            <a:pPr eaLnBrk="1" hangingPunct="1"/>
            <a:endParaRPr lang="en-GB" sz="2800">
              <a:latin typeface="Arial" panose="020B0604020202020204" pitchFamily="34" charset="0"/>
              <a:cs typeface="Arial" panose="020B0604020202020204" pitchFamily="34" charset="0"/>
            </a:endParaRPr>
          </a:p>
          <a:p>
            <a:pPr marL="0" indent="0"/>
            <a:endParaRPr lang="en-GB" sz="2800">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12"/>
          </p:nvPr>
        </p:nvSpPr>
        <p:spPr>
          <a:xfrm>
            <a:off x="1991544" y="6565900"/>
            <a:ext cx="8208912" cy="292100"/>
          </a:xfrm>
        </p:spPr>
        <p:txBody>
          <a:bodyPr/>
          <a:lstStyle/>
          <a:p>
            <a:pPr fontAlgn="base">
              <a:spcBef>
                <a:spcPct val="0"/>
              </a:spcBef>
              <a:spcAft>
                <a:spcPct val="0"/>
              </a:spcAft>
              <a:buClrTx/>
              <a:defRPr/>
            </a:pPr>
            <a:r>
              <a:rPr lang="en-GB" b="1" kern="1200">
                <a:latin typeface="Foco" pitchFamily="34" charset="0"/>
              </a:rPr>
              <a:t>Registered charity 1079773                                                                                                                                               www.ageukmiltonkeynes.org.uk</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8"/>
          <p:cNvSpPr>
            <a:spLocks noGrp="1"/>
          </p:cNvSpPr>
          <p:nvPr>
            <p:ph type="title"/>
          </p:nvPr>
        </p:nvSpPr>
        <p:spPr/>
        <p:txBody>
          <a:bodyPr/>
          <a:lstStyle/>
          <a:p>
            <a:pPr eaLnBrk="1" hangingPunct="1"/>
            <a:r>
              <a:rPr lang="en-GB">
                <a:latin typeface="Arial" panose="020B0604020202020204" pitchFamily="34" charset="0"/>
                <a:cs typeface="Arial" panose="020B0604020202020204" pitchFamily="34" charset="0"/>
              </a:rPr>
              <a:t>What are the benefits of CST?</a:t>
            </a:r>
            <a:endParaRPr lang="en-US">
              <a:latin typeface="Foco Age UK" panose="020B0504050202020203" pitchFamily="34" charset="0"/>
            </a:endParaRPr>
          </a:p>
        </p:txBody>
      </p:sp>
      <p:sp>
        <p:nvSpPr>
          <p:cNvPr id="3" name="Footer Placeholder 2"/>
          <p:cNvSpPr>
            <a:spLocks noGrp="1"/>
          </p:cNvSpPr>
          <p:nvPr>
            <p:ph type="ftr" sz="quarter" idx="12"/>
          </p:nvPr>
        </p:nvSpPr>
        <p:spPr>
          <a:xfrm>
            <a:off x="1991544" y="6565900"/>
            <a:ext cx="8208912" cy="292100"/>
          </a:xfrm>
        </p:spPr>
        <p:txBody>
          <a:bodyPr/>
          <a:lstStyle/>
          <a:p>
            <a:pPr fontAlgn="base">
              <a:spcBef>
                <a:spcPct val="0"/>
              </a:spcBef>
              <a:spcAft>
                <a:spcPct val="0"/>
              </a:spcAft>
              <a:buClrTx/>
              <a:defRPr/>
            </a:pPr>
            <a:r>
              <a:rPr lang="en-GB" b="1" kern="1200">
                <a:latin typeface="Foco" pitchFamily="34" charset="0"/>
              </a:rPr>
              <a:t>Registered charity 1079773                                                                                                                                               www.ageukmiltonkeynes.org.uk</a:t>
            </a:r>
          </a:p>
        </p:txBody>
      </p:sp>
      <p:sp>
        <p:nvSpPr>
          <p:cNvPr id="4" name="TextBox 3">
            <a:extLst>
              <a:ext uri="{FF2B5EF4-FFF2-40B4-BE49-F238E27FC236}">
                <a16:creationId xmlns:a16="http://schemas.microsoft.com/office/drawing/2014/main" id="{E7606A09-9620-9AF5-98F2-070FD3FD2784}"/>
              </a:ext>
            </a:extLst>
          </p:cNvPr>
          <p:cNvSpPr txBox="1"/>
          <p:nvPr/>
        </p:nvSpPr>
        <p:spPr>
          <a:xfrm>
            <a:off x="1847529" y="1556793"/>
            <a:ext cx="7416823" cy="4370427"/>
          </a:xfrm>
          <a:prstGeom prst="rect">
            <a:avLst/>
          </a:prstGeom>
          <a:noFill/>
        </p:spPr>
        <p:txBody>
          <a:bodyPr wrap="square">
            <a:spAutoFit/>
          </a:bodyPr>
          <a:lstStyle/>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Improving confidence, and the way you feel about yourself</a:t>
            </a:r>
            <a:br>
              <a:rPr lang="en-GB" sz="2000" kern="1200">
                <a:solidFill>
                  <a:srgbClr val="2D2F93"/>
                </a:solidFill>
                <a:latin typeface="Arial" panose="020B0604020202020204" pitchFamily="34" charset="0"/>
                <a:ea typeface="ＭＳ Ｐゴシック" charset="-128"/>
                <a:cs typeface="Arial" panose="020B0604020202020204" pitchFamily="34" charset="0"/>
              </a:rPr>
            </a:br>
            <a:endParaRPr lang="en-GB" sz="2000" kern="1200">
              <a:solidFill>
                <a:srgbClr val="2D2F93"/>
              </a:solidFill>
              <a:latin typeface="Arial" panose="020B0604020202020204" pitchFamily="34" charset="0"/>
              <a:ea typeface="ＭＳ Ｐゴシック" charset="-128"/>
              <a:cs typeface="Arial" panose="020B0604020202020204" pitchFamily="34" charset="0"/>
            </a:endParaRPr>
          </a:p>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Improving communication skills</a:t>
            </a:r>
            <a:br>
              <a:rPr lang="en-GB" sz="2000" kern="1200">
                <a:solidFill>
                  <a:srgbClr val="2D2F93"/>
                </a:solidFill>
                <a:latin typeface="Arial" panose="020B0604020202020204" pitchFamily="34" charset="0"/>
                <a:ea typeface="ＭＳ Ｐゴシック" charset="-128"/>
                <a:cs typeface="Arial" panose="020B0604020202020204" pitchFamily="34" charset="0"/>
              </a:rPr>
            </a:br>
            <a:endParaRPr lang="en-GB" sz="2000" kern="1200">
              <a:solidFill>
                <a:srgbClr val="2D2F93"/>
              </a:solidFill>
              <a:latin typeface="Arial" panose="020B0604020202020204" pitchFamily="34" charset="0"/>
              <a:ea typeface="ＭＳ Ｐゴシック" charset="-128"/>
              <a:cs typeface="Arial" panose="020B0604020202020204" pitchFamily="34" charset="0"/>
            </a:endParaRPr>
          </a:p>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Giving you ideas about how you can stay physically and mentally active</a:t>
            </a:r>
            <a:br>
              <a:rPr lang="en-GB" sz="2000" kern="1200">
                <a:solidFill>
                  <a:srgbClr val="2D2F93"/>
                </a:solidFill>
                <a:latin typeface="Arial" panose="020B0604020202020204" pitchFamily="34" charset="0"/>
                <a:ea typeface="ＭＳ Ｐゴシック" charset="-128"/>
                <a:cs typeface="Arial" panose="020B0604020202020204" pitchFamily="34" charset="0"/>
              </a:rPr>
            </a:br>
            <a:endParaRPr lang="en-GB" sz="2000" kern="1200">
              <a:solidFill>
                <a:srgbClr val="2D2F93"/>
              </a:solidFill>
              <a:latin typeface="Arial" panose="020B0604020202020204" pitchFamily="34" charset="0"/>
              <a:ea typeface="ＭＳ Ｐゴシック" charset="-128"/>
              <a:cs typeface="Arial" panose="020B0604020202020204" pitchFamily="34" charset="0"/>
            </a:endParaRPr>
          </a:p>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Improving cognitive functioning, including memory and language skills</a:t>
            </a:r>
            <a:br>
              <a:rPr lang="en-GB" sz="2000" kern="1200">
                <a:solidFill>
                  <a:srgbClr val="2D2F93"/>
                </a:solidFill>
                <a:latin typeface="Arial" panose="020B0604020202020204" pitchFamily="34" charset="0"/>
                <a:ea typeface="ＭＳ Ｐゴシック" charset="-128"/>
                <a:cs typeface="Arial" panose="020B0604020202020204" pitchFamily="34" charset="0"/>
              </a:rPr>
            </a:br>
            <a:endParaRPr lang="en-GB" sz="2000" kern="1200">
              <a:solidFill>
                <a:srgbClr val="2D2F93"/>
              </a:solidFill>
              <a:latin typeface="Arial" panose="020B0604020202020204" pitchFamily="34" charset="0"/>
              <a:ea typeface="ＭＳ Ｐゴシック" charset="-128"/>
              <a:cs typeface="Arial" panose="020B0604020202020204" pitchFamily="34" charset="0"/>
            </a:endParaRPr>
          </a:p>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Giving you an opportunity to socialise and share with people in a similar situation</a:t>
            </a:r>
            <a:br>
              <a:rPr lang="en-GB" sz="2000" kern="1200">
                <a:solidFill>
                  <a:srgbClr val="2D2F93"/>
                </a:solidFill>
                <a:latin typeface="Arial" panose="020B0604020202020204" pitchFamily="34" charset="0"/>
                <a:ea typeface="ＭＳ Ｐゴシック" charset="-128"/>
                <a:cs typeface="Arial" panose="020B0604020202020204" pitchFamily="34" charset="0"/>
              </a:rPr>
            </a:br>
            <a:endParaRPr lang="en-GB" sz="2000" kern="1200">
              <a:solidFill>
                <a:srgbClr val="2D2F93"/>
              </a:solidFill>
              <a:latin typeface="Arial" panose="020B0604020202020204" pitchFamily="34" charset="0"/>
              <a:ea typeface="ＭＳ Ｐゴシック" charset="-128"/>
              <a:cs typeface="Arial" panose="020B0604020202020204" pitchFamily="34" charset="0"/>
            </a:endParaRPr>
          </a:p>
          <a:p>
            <a:pPr marL="342900" indent="-342900" fontAlgn="base">
              <a:spcBef>
                <a:spcPct val="0"/>
              </a:spcBef>
              <a:spcAft>
                <a:spcPct val="0"/>
              </a:spcAft>
              <a:buClrTx/>
              <a:buFont typeface="Arial" panose="020B0604020202020204" pitchFamily="34" charset="0"/>
              <a:buChar char="•"/>
            </a:pPr>
            <a:r>
              <a:rPr lang="en-GB" sz="2000" kern="1200">
                <a:solidFill>
                  <a:srgbClr val="2D2F93"/>
                </a:solidFill>
                <a:latin typeface="Arial" panose="020B0604020202020204" pitchFamily="34" charset="0"/>
                <a:ea typeface="ＭＳ Ｐゴシック" charset="-128"/>
                <a:cs typeface="Arial" panose="020B0604020202020204" pitchFamily="34" charset="0"/>
              </a:rPr>
              <a:t>Improving your mood and quality of life</a:t>
            </a:r>
            <a:endParaRPr lang="en-GB" sz="2000" kern="1200">
              <a:solidFill>
                <a:srgbClr val="2D2F93"/>
              </a:solidFill>
              <a:latin typeface="Arial" charset="0"/>
              <a:ea typeface="ＭＳ Ｐゴシック" charset="-128"/>
              <a:cs typeface="+mn-c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59874-4B42-991B-BB2C-B1BAB9C390C0}"/>
              </a:ext>
            </a:extLst>
          </p:cNvPr>
          <p:cNvSpPr>
            <a:spLocks noGrp="1"/>
          </p:cNvSpPr>
          <p:nvPr>
            <p:ph type="title"/>
          </p:nvPr>
        </p:nvSpPr>
        <p:spPr>
          <a:xfrm>
            <a:off x="1919536" y="620688"/>
            <a:ext cx="5791200" cy="889000"/>
          </a:xfrm>
        </p:spPr>
        <p:txBody>
          <a:bodyPr/>
          <a:lstStyle/>
          <a:p>
            <a:r>
              <a:rPr lang="en-GB">
                <a:latin typeface="Arial" panose="020B0604020202020204" pitchFamily="34" charset="0"/>
                <a:cs typeface="Arial" panose="020B0604020202020204" pitchFamily="34" charset="0"/>
              </a:rPr>
              <a:t>What are the possible limitations of CST?</a:t>
            </a:r>
            <a:endParaRPr lang="en-GB"/>
          </a:p>
        </p:txBody>
      </p:sp>
      <p:sp>
        <p:nvSpPr>
          <p:cNvPr id="3" name="Footer Placeholder 2">
            <a:extLst>
              <a:ext uri="{FF2B5EF4-FFF2-40B4-BE49-F238E27FC236}">
                <a16:creationId xmlns:a16="http://schemas.microsoft.com/office/drawing/2014/main" id="{FF770402-E965-D69F-916D-05A6F6A5D639}"/>
              </a:ext>
            </a:extLst>
          </p:cNvPr>
          <p:cNvSpPr>
            <a:spLocks noGrp="1"/>
          </p:cNvSpPr>
          <p:nvPr>
            <p:ph type="ftr" sz="quarter" idx="12"/>
          </p:nvPr>
        </p:nvSpPr>
        <p:spPr>
          <a:xfrm>
            <a:off x="1993490" y="6529029"/>
            <a:ext cx="3308350" cy="292100"/>
          </a:xfrm>
        </p:spPr>
        <p:txBody>
          <a:bodyPr/>
          <a:lstStyle/>
          <a:p>
            <a:pPr fontAlgn="base">
              <a:spcBef>
                <a:spcPct val="0"/>
              </a:spcBef>
              <a:spcAft>
                <a:spcPct val="0"/>
              </a:spcAft>
              <a:buClrTx/>
              <a:defRPr/>
            </a:pPr>
            <a:r>
              <a:rPr lang="en-GB" b="1" kern="1200">
                <a:ea typeface="ＭＳ Ｐゴシック"/>
                <a:cs typeface="Arial"/>
              </a:rPr>
              <a:t>Registered charity 1079773                 </a:t>
            </a:r>
            <a:r>
              <a:rPr lang="en-GB" kern="1200">
                <a:ea typeface="ＭＳ Ｐゴシック"/>
                <a:cs typeface="Arial"/>
              </a:rPr>
              <a:t>                                                                                          </a:t>
            </a:r>
          </a:p>
        </p:txBody>
      </p:sp>
      <p:sp>
        <p:nvSpPr>
          <p:cNvPr id="5" name="TextBox 4">
            <a:extLst>
              <a:ext uri="{FF2B5EF4-FFF2-40B4-BE49-F238E27FC236}">
                <a16:creationId xmlns:a16="http://schemas.microsoft.com/office/drawing/2014/main" id="{6DACA6A2-CC6D-DE13-A8B6-70D6AE079633}"/>
              </a:ext>
            </a:extLst>
          </p:cNvPr>
          <p:cNvSpPr txBox="1"/>
          <p:nvPr/>
        </p:nvSpPr>
        <p:spPr>
          <a:xfrm>
            <a:off x="1842418" y="1988840"/>
            <a:ext cx="7205910" cy="1815882"/>
          </a:xfrm>
          <a:prstGeom prst="rect">
            <a:avLst/>
          </a:prstGeom>
          <a:noFill/>
        </p:spPr>
        <p:txBody>
          <a:bodyPr wrap="square">
            <a:spAutoFit/>
          </a:bodyPr>
          <a:lstStyle/>
          <a:p>
            <a:pPr fontAlgn="base">
              <a:spcBef>
                <a:spcPct val="0"/>
              </a:spcBef>
              <a:spcAft>
                <a:spcPct val="0"/>
              </a:spcAft>
              <a:buClrTx/>
            </a:pPr>
            <a:r>
              <a:rPr lang="en-GB" sz="2800" kern="1200">
                <a:solidFill>
                  <a:srgbClr val="2D2F93"/>
                </a:solidFill>
                <a:latin typeface="Arial" panose="020B0604020202020204" pitchFamily="34" charset="0"/>
                <a:ea typeface="ＭＳ Ｐゴシック" charset="-128"/>
                <a:cs typeface="Arial" panose="020B0604020202020204" pitchFamily="34" charset="0"/>
              </a:rPr>
              <a:t>CST is usually offered in groups and follows a set programme. While adapted to the needs of people taking part, it may not suit everyone’s taste</a:t>
            </a:r>
          </a:p>
        </p:txBody>
      </p:sp>
      <p:sp>
        <p:nvSpPr>
          <p:cNvPr id="4" name="TextBox 3">
            <a:extLst>
              <a:ext uri="{FF2B5EF4-FFF2-40B4-BE49-F238E27FC236}">
                <a16:creationId xmlns:a16="http://schemas.microsoft.com/office/drawing/2014/main" id="{72C85384-62DE-9D64-51E7-482D217BCD35}"/>
              </a:ext>
            </a:extLst>
          </p:cNvPr>
          <p:cNvSpPr txBox="1"/>
          <p:nvPr/>
        </p:nvSpPr>
        <p:spPr>
          <a:xfrm>
            <a:off x="6388686" y="6385497"/>
            <a:ext cx="4283141" cy="43088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spcBef>
                <a:spcPct val="0"/>
              </a:spcBef>
              <a:spcAft>
                <a:spcPct val="0"/>
              </a:spcAft>
              <a:buClrTx/>
            </a:pPr>
            <a:r>
              <a:rPr lang="en-GB" sz="1100" b="1" kern="1200">
                <a:solidFill>
                  <a:srgbClr val="2D2F93"/>
                </a:solidFill>
                <a:ea typeface="ＭＳ Ｐゴシック"/>
              </a:rPr>
              <a:t>                </a:t>
            </a:r>
            <a:endParaRPr lang="en-GB" sz="1800" kern="1200">
              <a:ea typeface="ＭＳ Ｐゴシック"/>
            </a:endParaRPr>
          </a:p>
          <a:p>
            <a:pPr fontAlgn="base">
              <a:spcBef>
                <a:spcPct val="0"/>
              </a:spcBef>
              <a:spcAft>
                <a:spcPct val="0"/>
              </a:spcAft>
              <a:buClrTx/>
            </a:pPr>
            <a:r>
              <a:rPr lang="en-GB" sz="1100" b="1" kern="1200">
                <a:solidFill>
                  <a:srgbClr val="2D2F93"/>
                </a:solidFill>
                <a:ea typeface="ＭＳ Ｐゴシック"/>
              </a:rPr>
              <a:t> www.ageukmiltonkeynes.org.uk</a:t>
            </a:r>
            <a:r>
              <a:rPr lang="en-GB" sz="1100" kern="1200">
                <a:solidFill>
                  <a:srgbClr val="2D2F93"/>
                </a:solidFill>
                <a:ea typeface="ＭＳ Ｐゴシック"/>
              </a:rPr>
              <a:t>​</a:t>
            </a:r>
            <a:endParaRPr lang="en-GB" sz="1800" kern="1200">
              <a:ea typeface="ＭＳ Ｐゴシック"/>
            </a:endParaRPr>
          </a:p>
        </p:txBody>
      </p:sp>
    </p:spTree>
    <p:extLst>
      <p:ext uri="{BB962C8B-B14F-4D97-AF65-F5344CB8AC3E}">
        <p14:creationId xmlns:p14="http://schemas.microsoft.com/office/powerpoint/2010/main" val="29751673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B6D4AF3B-9A40-488B-EFC7-7ED1DABD61D7}"/>
              </a:ext>
            </a:extLst>
          </p:cNvPr>
          <p:cNvSpPr>
            <a:spLocks noGrp="1"/>
          </p:cNvSpPr>
          <p:nvPr>
            <p:ph type="ftr" sz="quarter" idx="12"/>
          </p:nvPr>
        </p:nvSpPr>
        <p:spPr/>
        <p:txBody>
          <a:bodyPr/>
          <a:lstStyle/>
          <a:p>
            <a:pPr fontAlgn="base">
              <a:spcBef>
                <a:spcPct val="0"/>
              </a:spcBef>
              <a:spcAft>
                <a:spcPct val="0"/>
              </a:spcAft>
              <a:buClrTx/>
              <a:defRPr/>
            </a:pPr>
            <a:r>
              <a:rPr lang="en-GB" b="1" kern="1200">
                <a:ea typeface="ＭＳ Ｐゴシック"/>
                <a:cs typeface="Arial"/>
              </a:rPr>
              <a:t>Registered charity 1079773                </a:t>
            </a:r>
            <a:r>
              <a:rPr lang="en-GB" kern="1200">
                <a:ea typeface="ＭＳ Ｐゴシック"/>
                <a:cs typeface="Arial"/>
              </a:rPr>
              <a:t>                                                                                                       www.ageukmiltonkeynes.org.uk</a:t>
            </a:r>
          </a:p>
        </p:txBody>
      </p:sp>
      <p:sp>
        <p:nvSpPr>
          <p:cNvPr id="5" name="Title 4">
            <a:extLst>
              <a:ext uri="{FF2B5EF4-FFF2-40B4-BE49-F238E27FC236}">
                <a16:creationId xmlns:a16="http://schemas.microsoft.com/office/drawing/2014/main" id="{8D8E3CF1-B6B7-9FB6-18DB-A53761B4E272}"/>
              </a:ext>
            </a:extLst>
          </p:cNvPr>
          <p:cNvSpPr>
            <a:spLocks noGrp="1"/>
          </p:cNvSpPr>
          <p:nvPr>
            <p:ph type="title"/>
          </p:nvPr>
        </p:nvSpPr>
        <p:spPr/>
        <p:txBody>
          <a:bodyPr/>
          <a:lstStyle/>
          <a:p>
            <a:r>
              <a:rPr lang="en-GB"/>
              <a:t>SAMPLE MCST SESSION</a:t>
            </a:r>
          </a:p>
        </p:txBody>
      </p:sp>
      <p:sp>
        <p:nvSpPr>
          <p:cNvPr id="2" name="TextBox 1">
            <a:extLst>
              <a:ext uri="{FF2B5EF4-FFF2-40B4-BE49-F238E27FC236}">
                <a16:creationId xmlns:a16="http://schemas.microsoft.com/office/drawing/2014/main" id="{3FAF9DCA-05FA-6991-7292-452D8A2EE4D8}"/>
              </a:ext>
            </a:extLst>
          </p:cNvPr>
          <p:cNvSpPr txBox="1"/>
          <p:nvPr/>
        </p:nvSpPr>
        <p:spPr>
          <a:xfrm>
            <a:off x="7010402" y="6605488"/>
            <a:ext cx="3661425"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spcBef>
                <a:spcPct val="0"/>
              </a:spcBef>
              <a:spcAft>
                <a:spcPct val="0"/>
              </a:spcAft>
              <a:buClrTx/>
            </a:pPr>
            <a:r>
              <a:rPr lang="en-GB" sz="1100" b="1" kern="1200">
                <a:solidFill>
                  <a:srgbClr val="2D2F93"/>
                </a:solidFill>
                <a:ea typeface="ＭＳ Ｐゴシック"/>
              </a:rPr>
              <a:t>       www.ageukmiltonkeynes.org.uk</a:t>
            </a:r>
            <a:r>
              <a:rPr lang="en-GB" sz="1100" kern="1200">
                <a:solidFill>
                  <a:srgbClr val="2D2F93"/>
                </a:solidFill>
                <a:ea typeface="ＭＳ Ｐゴシック"/>
              </a:rPr>
              <a:t>​</a:t>
            </a:r>
            <a:endParaRPr lang="en-GB" sz="1800" kern="1200">
              <a:ea typeface="ＭＳ Ｐゴシック"/>
              <a:cs typeface="+mn-cs"/>
            </a:endParaRPr>
          </a:p>
        </p:txBody>
      </p:sp>
      <p:pic>
        <p:nvPicPr>
          <p:cNvPr id="6" name="Picture 5">
            <a:extLst>
              <a:ext uri="{FF2B5EF4-FFF2-40B4-BE49-F238E27FC236}">
                <a16:creationId xmlns:a16="http://schemas.microsoft.com/office/drawing/2014/main" id="{E96DC596-DE6E-6AA7-4A1D-ACD857C8DC58}"/>
              </a:ext>
            </a:extLst>
          </p:cNvPr>
          <p:cNvPicPr>
            <a:picLocks noChangeAspect="1"/>
          </p:cNvPicPr>
          <p:nvPr/>
        </p:nvPicPr>
        <p:blipFill>
          <a:blip r:embed="rId2"/>
          <a:stretch>
            <a:fillRect/>
          </a:stretch>
        </p:blipFill>
        <p:spPr>
          <a:xfrm>
            <a:off x="484582" y="2169281"/>
            <a:ext cx="3417282" cy="3282870"/>
          </a:xfrm>
          <a:prstGeom prst="rect">
            <a:avLst/>
          </a:prstGeom>
        </p:spPr>
      </p:pic>
      <p:pic>
        <p:nvPicPr>
          <p:cNvPr id="8" name="Picture 7">
            <a:extLst>
              <a:ext uri="{FF2B5EF4-FFF2-40B4-BE49-F238E27FC236}">
                <a16:creationId xmlns:a16="http://schemas.microsoft.com/office/drawing/2014/main" id="{C28A581C-5756-C648-F67B-39D8EB01C96A}"/>
              </a:ext>
            </a:extLst>
          </p:cNvPr>
          <p:cNvPicPr>
            <a:picLocks noChangeAspect="1"/>
          </p:cNvPicPr>
          <p:nvPr/>
        </p:nvPicPr>
        <p:blipFill>
          <a:blip r:embed="rId3"/>
          <a:stretch>
            <a:fillRect/>
          </a:stretch>
        </p:blipFill>
        <p:spPr>
          <a:xfrm>
            <a:off x="8045993" y="2169281"/>
            <a:ext cx="3661425" cy="3285822"/>
          </a:xfrm>
          <a:prstGeom prst="rect">
            <a:avLst/>
          </a:prstGeom>
        </p:spPr>
      </p:pic>
      <p:pic>
        <p:nvPicPr>
          <p:cNvPr id="10" name="Picture 9">
            <a:extLst>
              <a:ext uri="{FF2B5EF4-FFF2-40B4-BE49-F238E27FC236}">
                <a16:creationId xmlns:a16="http://schemas.microsoft.com/office/drawing/2014/main" id="{E9A0C90D-B571-F5D3-F440-D51F799146E5}"/>
              </a:ext>
            </a:extLst>
          </p:cNvPr>
          <p:cNvPicPr>
            <a:picLocks noChangeAspect="1"/>
          </p:cNvPicPr>
          <p:nvPr/>
        </p:nvPicPr>
        <p:blipFill>
          <a:blip r:embed="rId4"/>
          <a:stretch>
            <a:fillRect/>
          </a:stretch>
        </p:blipFill>
        <p:spPr>
          <a:xfrm>
            <a:off x="4405207" y="1376671"/>
            <a:ext cx="3009051" cy="2719348"/>
          </a:xfrm>
          <a:prstGeom prst="rect">
            <a:avLst/>
          </a:prstGeom>
        </p:spPr>
      </p:pic>
      <p:pic>
        <p:nvPicPr>
          <p:cNvPr id="12" name="Picture 11">
            <a:extLst>
              <a:ext uri="{FF2B5EF4-FFF2-40B4-BE49-F238E27FC236}">
                <a16:creationId xmlns:a16="http://schemas.microsoft.com/office/drawing/2014/main" id="{17FE9513-8B44-50BB-94C3-1912E9F529B8}"/>
              </a:ext>
            </a:extLst>
          </p:cNvPr>
          <p:cNvPicPr>
            <a:picLocks noChangeAspect="1"/>
          </p:cNvPicPr>
          <p:nvPr/>
        </p:nvPicPr>
        <p:blipFill>
          <a:blip r:embed="rId5"/>
          <a:stretch>
            <a:fillRect/>
          </a:stretch>
        </p:blipFill>
        <p:spPr>
          <a:xfrm>
            <a:off x="4405207" y="4152267"/>
            <a:ext cx="3009052" cy="2205731"/>
          </a:xfrm>
          <a:prstGeom prst="rect">
            <a:avLst/>
          </a:prstGeom>
        </p:spPr>
      </p:pic>
    </p:spTree>
    <p:extLst>
      <p:ext uri="{BB962C8B-B14F-4D97-AF65-F5344CB8AC3E}">
        <p14:creationId xmlns:p14="http://schemas.microsoft.com/office/powerpoint/2010/main" val="13380867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95DC066C-5216-BF60-BF05-382D814EFBE6}"/>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pic>
        <p:nvPicPr>
          <p:cNvPr id="6" name="Picture 5">
            <a:extLst>
              <a:ext uri="{FF2B5EF4-FFF2-40B4-BE49-F238E27FC236}">
                <a16:creationId xmlns:a16="http://schemas.microsoft.com/office/drawing/2014/main" id="{8800982C-B505-B5F8-0C64-C014C2CD0FAD}"/>
              </a:ext>
            </a:extLst>
          </p:cNvPr>
          <p:cNvPicPr>
            <a:picLocks noChangeAspect="1"/>
          </p:cNvPicPr>
          <p:nvPr/>
        </p:nvPicPr>
        <p:blipFill>
          <a:blip r:embed="rId2"/>
          <a:stretch>
            <a:fillRect/>
          </a:stretch>
        </p:blipFill>
        <p:spPr>
          <a:xfrm>
            <a:off x="3752981" y="1399593"/>
            <a:ext cx="4859692" cy="4668546"/>
          </a:xfrm>
          <a:prstGeom prst="rect">
            <a:avLst/>
          </a:prstGeom>
        </p:spPr>
      </p:pic>
      <p:sp>
        <p:nvSpPr>
          <p:cNvPr id="4" name="TextBox 3">
            <a:extLst>
              <a:ext uri="{FF2B5EF4-FFF2-40B4-BE49-F238E27FC236}">
                <a16:creationId xmlns:a16="http://schemas.microsoft.com/office/drawing/2014/main" id="{1BBE98D0-9D6A-2F26-73A8-B9F0C47FF912}"/>
              </a:ext>
            </a:extLst>
          </p:cNvPr>
          <p:cNvSpPr txBox="1"/>
          <p:nvPr/>
        </p:nvSpPr>
        <p:spPr>
          <a:xfrm>
            <a:off x="8742265" y="5533572"/>
            <a:ext cx="1736530" cy="600164"/>
          </a:xfrm>
          <a:prstGeom prst="rect">
            <a:avLst/>
          </a:prstGeom>
          <a:noFill/>
        </p:spPr>
        <p:txBody>
          <a:bodyPr wrap="square" rtlCol="0">
            <a:spAutoFit/>
          </a:bodyPr>
          <a:lstStyle/>
          <a:p>
            <a:pPr fontAlgn="base">
              <a:spcBef>
                <a:spcPct val="0"/>
              </a:spcBef>
              <a:spcAft>
                <a:spcPct val="0"/>
              </a:spcAft>
              <a:buClrTx/>
            </a:pPr>
            <a:r>
              <a:rPr lang="en-GB" sz="1100" kern="1200" dirty="0">
                <a:latin typeface="Arial" charset="0"/>
                <a:ea typeface="ＭＳ Ｐゴシック" charset="-128"/>
                <a:cs typeface="+mn-cs"/>
              </a:rPr>
              <a:t>Mona Lisa by</a:t>
            </a:r>
          </a:p>
          <a:p>
            <a:pPr fontAlgn="base">
              <a:spcBef>
                <a:spcPct val="0"/>
              </a:spcBef>
              <a:spcAft>
                <a:spcPct val="0"/>
              </a:spcAft>
              <a:buClrTx/>
            </a:pPr>
            <a:r>
              <a:rPr lang="en-GB" sz="1100" kern="1200" dirty="0">
                <a:latin typeface="Arial" charset="0"/>
                <a:ea typeface="ＭＳ Ｐゴシック" charset="-128"/>
                <a:cs typeface="+mn-cs"/>
              </a:rPr>
              <a:t>Leonardo da Vinci (1452-1519)</a:t>
            </a:r>
            <a:endParaRPr lang="en-US" sz="1100" kern="1200" dirty="0">
              <a:latin typeface="Arial" charset="0"/>
              <a:ea typeface="ＭＳ Ｐゴシック" charset="-128"/>
              <a:cs typeface="+mn-cs"/>
            </a:endParaRPr>
          </a:p>
        </p:txBody>
      </p:sp>
    </p:spTree>
    <p:extLst>
      <p:ext uri="{BB962C8B-B14F-4D97-AF65-F5344CB8AC3E}">
        <p14:creationId xmlns:p14="http://schemas.microsoft.com/office/powerpoint/2010/main" val="39089309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7AB6E365-DDE1-9296-2C80-9FB6E6E5F03B}"/>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pic>
        <p:nvPicPr>
          <p:cNvPr id="6" name="Picture 5">
            <a:extLst>
              <a:ext uri="{FF2B5EF4-FFF2-40B4-BE49-F238E27FC236}">
                <a16:creationId xmlns:a16="http://schemas.microsoft.com/office/drawing/2014/main" id="{B316E81F-5D7E-5D1E-B463-A9303FEDB136}"/>
              </a:ext>
            </a:extLst>
          </p:cNvPr>
          <p:cNvPicPr>
            <a:picLocks noChangeAspect="1"/>
          </p:cNvPicPr>
          <p:nvPr/>
        </p:nvPicPr>
        <p:blipFill>
          <a:blip r:embed="rId2"/>
          <a:stretch>
            <a:fillRect/>
          </a:stretch>
        </p:blipFill>
        <p:spPr>
          <a:xfrm>
            <a:off x="2288593" y="1568061"/>
            <a:ext cx="5025312" cy="4509796"/>
          </a:xfrm>
          <a:prstGeom prst="rect">
            <a:avLst/>
          </a:prstGeom>
        </p:spPr>
      </p:pic>
      <p:sp>
        <p:nvSpPr>
          <p:cNvPr id="7" name="TextBox 6">
            <a:extLst>
              <a:ext uri="{FF2B5EF4-FFF2-40B4-BE49-F238E27FC236}">
                <a16:creationId xmlns:a16="http://schemas.microsoft.com/office/drawing/2014/main" id="{7A203A84-1758-C4BC-D8E2-2BB967E77831}"/>
              </a:ext>
            </a:extLst>
          </p:cNvPr>
          <p:cNvSpPr txBox="1"/>
          <p:nvPr/>
        </p:nvSpPr>
        <p:spPr>
          <a:xfrm>
            <a:off x="5184192" y="2584579"/>
            <a:ext cx="1828800" cy="369332"/>
          </a:xfrm>
          <a:prstGeom prst="rect">
            <a:avLst/>
          </a:prstGeom>
          <a:noFill/>
        </p:spPr>
        <p:txBody>
          <a:bodyPr wrap="square" rtlCol="0">
            <a:spAutoFit/>
          </a:bodyPr>
          <a:lstStyle/>
          <a:p>
            <a:pPr fontAlgn="base">
              <a:spcBef>
                <a:spcPct val="0"/>
              </a:spcBef>
              <a:spcAft>
                <a:spcPct val="0"/>
              </a:spcAft>
              <a:buClrTx/>
            </a:pPr>
            <a:endParaRPr lang="en-US" sz="1800" kern="1200" dirty="0">
              <a:latin typeface="Arial" charset="0"/>
              <a:ea typeface="ＭＳ Ｐゴシック" charset="-128"/>
              <a:cs typeface="+mn-cs"/>
            </a:endParaRPr>
          </a:p>
        </p:txBody>
      </p:sp>
      <p:sp>
        <p:nvSpPr>
          <p:cNvPr id="8" name="TextBox 7">
            <a:extLst>
              <a:ext uri="{FF2B5EF4-FFF2-40B4-BE49-F238E27FC236}">
                <a16:creationId xmlns:a16="http://schemas.microsoft.com/office/drawing/2014/main" id="{9C0F22A5-6B78-7595-86C0-77DDFD1FFD64}"/>
              </a:ext>
            </a:extLst>
          </p:cNvPr>
          <p:cNvSpPr txBox="1"/>
          <p:nvPr/>
        </p:nvSpPr>
        <p:spPr>
          <a:xfrm>
            <a:off x="5184192" y="2584579"/>
            <a:ext cx="1828800" cy="369332"/>
          </a:xfrm>
          <a:prstGeom prst="rect">
            <a:avLst/>
          </a:prstGeom>
          <a:noFill/>
        </p:spPr>
        <p:txBody>
          <a:bodyPr wrap="square" rtlCol="0">
            <a:spAutoFit/>
          </a:bodyPr>
          <a:lstStyle/>
          <a:p>
            <a:pPr fontAlgn="base">
              <a:spcBef>
                <a:spcPct val="0"/>
              </a:spcBef>
              <a:spcAft>
                <a:spcPct val="0"/>
              </a:spcAft>
              <a:buClrTx/>
            </a:pPr>
            <a:endParaRPr lang="en-US" sz="1800" kern="1200" dirty="0">
              <a:latin typeface="Arial" charset="0"/>
              <a:ea typeface="ＭＳ Ｐゴシック" charset="-128"/>
              <a:cs typeface="+mn-cs"/>
            </a:endParaRPr>
          </a:p>
        </p:txBody>
      </p:sp>
      <p:sp>
        <p:nvSpPr>
          <p:cNvPr id="9" name="TextBox 8">
            <a:extLst>
              <a:ext uri="{FF2B5EF4-FFF2-40B4-BE49-F238E27FC236}">
                <a16:creationId xmlns:a16="http://schemas.microsoft.com/office/drawing/2014/main" id="{720E6B0F-FB9A-50B7-C980-1EEB367615A0}"/>
              </a:ext>
            </a:extLst>
          </p:cNvPr>
          <p:cNvSpPr txBox="1"/>
          <p:nvPr/>
        </p:nvSpPr>
        <p:spPr>
          <a:xfrm>
            <a:off x="7550021" y="4607767"/>
            <a:ext cx="1967869" cy="461665"/>
          </a:xfrm>
          <a:prstGeom prst="rect">
            <a:avLst/>
          </a:prstGeom>
          <a:noFill/>
        </p:spPr>
        <p:txBody>
          <a:bodyPr wrap="square" rtlCol="0">
            <a:spAutoFit/>
          </a:bodyPr>
          <a:lstStyle/>
          <a:p>
            <a:pPr fontAlgn="base">
              <a:spcBef>
                <a:spcPct val="0"/>
              </a:spcBef>
              <a:spcAft>
                <a:spcPct val="0"/>
              </a:spcAft>
              <a:buClrTx/>
            </a:pPr>
            <a:r>
              <a:rPr lang="en-GB" sz="1200" kern="1200" dirty="0">
                <a:latin typeface="Arial" charset="0"/>
                <a:ea typeface="ＭＳ Ｐゴシック" charset="-128"/>
                <a:cs typeface="+mn-cs"/>
              </a:rPr>
              <a:t>Going to the match </a:t>
            </a:r>
          </a:p>
          <a:p>
            <a:pPr fontAlgn="base">
              <a:spcBef>
                <a:spcPct val="0"/>
              </a:spcBef>
              <a:spcAft>
                <a:spcPct val="0"/>
              </a:spcAft>
              <a:buClrTx/>
            </a:pPr>
            <a:r>
              <a:rPr lang="en-GB" sz="1200" kern="1200" dirty="0">
                <a:latin typeface="Arial" charset="0"/>
                <a:ea typeface="ＭＳ Ｐゴシック" charset="-128"/>
                <a:cs typeface="+mn-cs"/>
              </a:rPr>
              <a:t>LS Lowry (1887-1976)</a:t>
            </a:r>
            <a:endParaRPr lang="en-US" sz="1200" kern="1200" dirty="0">
              <a:latin typeface="Arial" charset="0"/>
              <a:ea typeface="ＭＳ Ｐゴシック" charset="-128"/>
              <a:cs typeface="+mn-cs"/>
            </a:endParaRPr>
          </a:p>
        </p:txBody>
      </p:sp>
    </p:spTree>
    <p:extLst>
      <p:ext uri="{BB962C8B-B14F-4D97-AF65-F5344CB8AC3E}">
        <p14:creationId xmlns:p14="http://schemas.microsoft.com/office/powerpoint/2010/main" val="224172540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1BB9E24C-F577-EFDC-0964-D99D485CF801}"/>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pic>
        <p:nvPicPr>
          <p:cNvPr id="5" name="Picture 4">
            <a:extLst>
              <a:ext uri="{FF2B5EF4-FFF2-40B4-BE49-F238E27FC236}">
                <a16:creationId xmlns:a16="http://schemas.microsoft.com/office/drawing/2014/main" id="{B8E796CD-716C-86C6-F80F-773A26D7E4B1}"/>
              </a:ext>
            </a:extLst>
          </p:cNvPr>
          <p:cNvPicPr>
            <a:picLocks noChangeAspect="1"/>
          </p:cNvPicPr>
          <p:nvPr/>
        </p:nvPicPr>
        <p:blipFill>
          <a:blip r:embed="rId2"/>
          <a:stretch>
            <a:fillRect/>
          </a:stretch>
        </p:blipFill>
        <p:spPr>
          <a:xfrm>
            <a:off x="3584510" y="1670050"/>
            <a:ext cx="4733990" cy="4278215"/>
          </a:xfrm>
          <a:prstGeom prst="rect">
            <a:avLst/>
          </a:prstGeom>
        </p:spPr>
      </p:pic>
      <p:sp>
        <p:nvSpPr>
          <p:cNvPr id="2" name="TextBox 1">
            <a:extLst>
              <a:ext uri="{FF2B5EF4-FFF2-40B4-BE49-F238E27FC236}">
                <a16:creationId xmlns:a16="http://schemas.microsoft.com/office/drawing/2014/main" id="{697649BA-2F9E-0AAF-FB56-2E94F86E6EAE}"/>
              </a:ext>
            </a:extLst>
          </p:cNvPr>
          <p:cNvSpPr txBox="1"/>
          <p:nvPr/>
        </p:nvSpPr>
        <p:spPr>
          <a:xfrm>
            <a:off x="8607490" y="5326224"/>
            <a:ext cx="1310692" cy="553998"/>
          </a:xfrm>
          <a:prstGeom prst="rect">
            <a:avLst/>
          </a:prstGeom>
          <a:noFill/>
        </p:spPr>
        <p:txBody>
          <a:bodyPr wrap="square" rtlCol="0">
            <a:spAutoFit/>
          </a:bodyPr>
          <a:lstStyle/>
          <a:p>
            <a:pPr fontAlgn="base">
              <a:spcBef>
                <a:spcPct val="0"/>
              </a:spcBef>
              <a:spcAft>
                <a:spcPct val="0"/>
              </a:spcAft>
              <a:buClrTx/>
            </a:pPr>
            <a:r>
              <a:rPr lang="en-GB" sz="1000" kern="1200" dirty="0">
                <a:latin typeface="Arial" charset="0"/>
                <a:ea typeface="ＭＳ Ｐゴシック" charset="-128"/>
                <a:cs typeface="+mn-cs"/>
              </a:rPr>
              <a:t>The Starry Night </a:t>
            </a:r>
          </a:p>
          <a:p>
            <a:pPr fontAlgn="base">
              <a:spcBef>
                <a:spcPct val="0"/>
              </a:spcBef>
              <a:spcAft>
                <a:spcPct val="0"/>
              </a:spcAft>
              <a:buClrTx/>
            </a:pPr>
            <a:r>
              <a:rPr lang="en-GB" sz="1000" kern="1200" dirty="0">
                <a:latin typeface="Arial" charset="0"/>
                <a:ea typeface="ＭＳ Ｐゴシック" charset="-128"/>
                <a:cs typeface="+mn-cs"/>
              </a:rPr>
              <a:t>Vincent Van Gogh</a:t>
            </a:r>
          </a:p>
          <a:p>
            <a:pPr fontAlgn="base">
              <a:spcBef>
                <a:spcPct val="0"/>
              </a:spcBef>
              <a:spcAft>
                <a:spcPct val="0"/>
              </a:spcAft>
              <a:buClrTx/>
            </a:pPr>
            <a:r>
              <a:rPr lang="en-GB" sz="1000" kern="1200" dirty="0">
                <a:latin typeface="Arial" charset="0"/>
                <a:ea typeface="ＭＳ Ｐゴシック" charset="-128"/>
                <a:cs typeface="+mn-cs"/>
              </a:rPr>
              <a:t>(1853-1890)</a:t>
            </a:r>
            <a:endParaRPr lang="en-US" sz="1000" kern="1200" dirty="0">
              <a:latin typeface="Arial" charset="0"/>
              <a:ea typeface="ＭＳ Ｐゴシック" charset="-128"/>
              <a:cs typeface="+mn-cs"/>
            </a:endParaRPr>
          </a:p>
        </p:txBody>
      </p:sp>
    </p:spTree>
    <p:extLst>
      <p:ext uri="{BB962C8B-B14F-4D97-AF65-F5344CB8AC3E}">
        <p14:creationId xmlns:p14="http://schemas.microsoft.com/office/powerpoint/2010/main" val="140714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4" name="Google Shape;324;g2538248e7bb_0_2"/>
          <p:cNvSpPr txBox="1">
            <a:spLocks noGrp="1"/>
          </p:cNvSpPr>
          <p:nvPr>
            <p:ph type="body" idx="2"/>
          </p:nvPr>
        </p:nvSpPr>
        <p:spPr>
          <a:xfrm>
            <a:off x="413915" y="326028"/>
            <a:ext cx="10766700" cy="497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GB"/>
              <a:t>Ageing Well Public Talks</a:t>
            </a:r>
            <a:endParaRPr/>
          </a:p>
        </p:txBody>
      </p:sp>
      <p:graphicFrame>
        <p:nvGraphicFramePr>
          <p:cNvPr id="6" name="Content Placeholder 2">
            <a:extLst>
              <a:ext uri="{FF2B5EF4-FFF2-40B4-BE49-F238E27FC236}">
                <a16:creationId xmlns:a16="http://schemas.microsoft.com/office/drawing/2014/main" id="{C0A20B47-BC51-66F3-3264-A5E730A38D8D}"/>
              </a:ext>
            </a:extLst>
          </p:cNvPr>
          <p:cNvGraphicFramePr>
            <a:graphicFrameLocks/>
          </p:cNvGraphicFramePr>
          <p:nvPr>
            <p:extLst>
              <p:ext uri="{D42A27DB-BD31-4B8C-83A1-F6EECF244321}">
                <p14:modId xmlns:p14="http://schemas.microsoft.com/office/powerpoint/2010/main" val="160682997"/>
              </p:ext>
            </p:extLst>
          </p:nvPr>
        </p:nvGraphicFramePr>
        <p:xfrm>
          <a:off x="1958782" y="2145730"/>
          <a:ext cx="7874000" cy="37317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A803119C-330A-4561-447B-F86C5974F704}"/>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pic>
        <p:nvPicPr>
          <p:cNvPr id="6" name="Picture 5">
            <a:extLst>
              <a:ext uri="{FF2B5EF4-FFF2-40B4-BE49-F238E27FC236}">
                <a16:creationId xmlns:a16="http://schemas.microsoft.com/office/drawing/2014/main" id="{2B6CB953-DD7C-6DBC-4C3D-197AA042887C}"/>
              </a:ext>
            </a:extLst>
          </p:cNvPr>
          <p:cNvPicPr>
            <a:picLocks noChangeAspect="1"/>
          </p:cNvPicPr>
          <p:nvPr/>
        </p:nvPicPr>
        <p:blipFill>
          <a:blip r:embed="rId2"/>
          <a:stretch>
            <a:fillRect/>
          </a:stretch>
        </p:blipFill>
        <p:spPr>
          <a:xfrm>
            <a:off x="2832878" y="2209800"/>
            <a:ext cx="4958572" cy="3634792"/>
          </a:xfrm>
          <a:prstGeom prst="rect">
            <a:avLst/>
          </a:prstGeom>
        </p:spPr>
      </p:pic>
      <p:sp>
        <p:nvSpPr>
          <p:cNvPr id="7" name="TextBox 6">
            <a:extLst>
              <a:ext uri="{FF2B5EF4-FFF2-40B4-BE49-F238E27FC236}">
                <a16:creationId xmlns:a16="http://schemas.microsoft.com/office/drawing/2014/main" id="{BFFFC600-134B-2678-8C6C-553168214658}"/>
              </a:ext>
            </a:extLst>
          </p:cNvPr>
          <p:cNvSpPr txBox="1"/>
          <p:nvPr/>
        </p:nvSpPr>
        <p:spPr>
          <a:xfrm>
            <a:off x="8223899" y="5352142"/>
            <a:ext cx="1516223" cy="553998"/>
          </a:xfrm>
          <a:prstGeom prst="rect">
            <a:avLst/>
          </a:prstGeom>
          <a:noFill/>
        </p:spPr>
        <p:txBody>
          <a:bodyPr wrap="square" rtlCol="0">
            <a:spAutoFit/>
          </a:bodyPr>
          <a:lstStyle/>
          <a:p>
            <a:pPr fontAlgn="base">
              <a:spcBef>
                <a:spcPct val="0"/>
              </a:spcBef>
              <a:spcAft>
                <a:spcPct val="0"/>
              </a:spcAft>
              <a:buClrTx/>
            </a:pPr>
            <a:r>
              <a:rPr lang="en-GB" sz="1000" kern="1200" dirty="0">
                <a:latin typeface="Arial" charset="0"/>
                <a:ea typeface="ＭＳ Ｐゴシック" charset="-128"/>
                <a:cs typeface="+mn-cs"/>
              </a:rPr>
              <a:t>My Bed</a:t>
            </a:r>
          </a:p>
          <a:p>
            <a:pPr fontAlgn="base">
              <a:spcBef>
                <a:spcPct val="0"/>
              </a:spcBef>
              <a:spcAft>
                <a:spcPct val="0"/>
              </a:spcAft>
              <a:buClrTx/>
            </a:pPr>
            <a:r>
              <a:rPr lang="en-GB" sz="1000" kern="1200" dirty="0">
                <a:latin typeface="Arial" charset="0"/>
                <a:ea typeface="ＭＳ Ｐゴシック" charset="-128"/>
                <a:cs typeface="+mn-cs"/>
              </a:rPr>
              <a:t>Tracey </a:t>
            </a:r>
            <a:r>
              <a:rPr lang="en-GB" sz="1000" kern="1200" dirty="0" err="1">
                <a:latin typeface="Arial" charset="0"/>
                <a:ea typeface="ＭＳ Ｐゴシック" charset="-128"/>
                <a:cs typeface="+mn-cs"/>
              </a:rPr>
              <a:t>Emin</a:t>
            </a:r>
            <a:r>
              <a:rPr lang="en-GB" sz="1000" kern="1200" dirty="0">
                <a:latin typeface="Arial" charset="0"/>
                <a:ea typeface="ＭＳ Ｐゴシック" charset="-128"/>
                <a:cs typeface="+mn-cs"/>
              </a:rPr>
              <a:t> (1963-present)</a:t>
            </a:r>
            <a:endParaRPr lang="en-US" sz="1000" kern="1200" dirty="0">
              <a:latin typeface="Arial" charset="0"/>
              <a:ea typeface="ＭＳ Ｐゴシック" charset="-128"/>
              <a:cs typeface="+mn-cs"/>
            </a:endParaRPr>
          </a:p>
        </p:txBody>
      </p:sp>
    </p:spTree>
    <p:extLst>
      <p:ext uri="{BB962C8B-B14F-4D97-AF65-F5344CB8AC3E}">
        <p14:creationId xmlns:p14="http://schemas.microsoft.com/office/powerpoint/2010/main" val="240409068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6F19CD-DDAB-6163-1908-3D4D1EF2AF23}"/>
              </a:ext>
            </a:extLst>
          </p:cNvPr>
          <p:cNvSpPr>
            <a:spLocks noGrp="1"/>
          </p:cNvSpPr>
          <p:nvPr>
            <p:ph type="title"/>
          </p:nvPr>
        </p:nvSpPr>
        <p:spPr/>
        <p:txBody>
          <a:bodyPr/>
          <a:lstStyle/>
          <a:p>
            <a:r>
              <a:rPr lang="en-GB" dirty="0"/>
              <a:t>Find the Odd One Out (I)</a:t>
            </a:r>
            <a:endParaRPr lang="en-US" dirty="0"/>
          </a:p>
        </p:txBody>
      </p:sp>
      <p:sp>
        <p:nvSpPr>
          <p:cNvPr id="3" name="Footer Placeholder 2">
            <a:extLst>
              <a:ext uri="{FF2B5EF4-FFF2-40B4-BE49-F238E27FC236}">
                <a16:creationId xmlns:a16="http://schemas.microsoft.com/office/drawing/2014/main" id="{B2DAF44F-B725-FBEB-C66A-F9B7784888FE}"/>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graphicFrame>
        <p:nvGraphicFramePr>
          <p:cNvPr id="14" name="Table 13">
            <a:extLst>
              <a:ext uri="{FF2B5EF4-FFF2-40B4-BE49-F238E27FC236}">
                <a16:creationId xmlns:a16="http://schemas.microsoft.com/office/drawing/2014/main" id="{5AA5D017-4561-745E-EFDA-338212C4120B}"/>
              </a:ext>
            </a:extLst>
          </p:cNvPr>
          <p:cNvGraphicFramePr/>
          <p:nvPr/>
        </p:nvGraphicFramePr>
        <p:xfrm>
          <a:off x="2133082" y="1684695"/>
          <a:ext cx="8332756" cy="4017349"/>
        </p:xfrm>
        <a:graphic>
          <a:graphicData uri="http://schemas.openxmlformats.org/drawingml/2006/table">
            <a:tbl>
              <a:tblPr firstRow="1" bandRow="1">
                <a:tableStyleId>{5940675A-B579-460E-94D1-54222C63F5DA}</a:tableStyleId>
              </a:tblPr>
              <a:tblGrid>
                <a:gridCol w="2083189">
                  <a:extLst>
                    <a:ext uri="{9D8B030D-6E8A-4147-A177-3AD203B41FA5}">
                      <a16:colId xmlns:a16="http://schemas.microsoft.com/office/drawing/2014/main" val="2401994473"/>
                    </a:ext>
                  </a:extLst>
                </a:gridCol>
                <a:gridCol w="2083189">
                  <a:extLst>
                    <a:ext uri="{9D8B030D-6E8A-4147-A177-3AD203B41FA5}">
                      <a16:colId xmlns:a16="http://schemas.microsoft.com/office/drawing/2014/main" val="1746866346"/>
                    </a:ext>
                  </a:extLst>
                </a:gridCol>
                <a:gridCol w="2083189">
                  <a:extLst>
                    <a:ext uri="{9D8B030D-6E8A-4147-A177-3AD203B41FA5}">
                      <a16:colId xmlns:a16="http://schemas.microsoft.com/office/drawing/2014/main" val="965089582"/>
                    </a:ext>
                  </a:extLst>
                </a:gridCol>
                <a:gridCol w="2083189">
                  <a:extLst>
                    <a:ext uri="{9D8B030D-6E8A-4147-A177-3AD203B41FA5}">
                      <a16:colId xmlns:a16="http://schemas.microsoft.com/office/drawing/2014/main" val="164205434"/>
                    </a:ext>
                  </a:extLst>
                </a:gridCol>
              </a:tblGrid>
              <a:tr h="570259">
                <a:tc>
                  <a:txBody>
                    <a:bodyPr/>
                    <a:lstStyle/>
                    <a:p>
                      <a:r>
                        <a:rPr lang="en-GB" sz="2000" kern="0" dirty="0">
                          <a:effectLst/>
                        </a:rPr>
                        <a:t>VIOLIN</a:t>
                      </a:r>
                      <a:endParaRPr lang="en-GB" sz="900" b="0" kern="100" dirty="0">
                        <a:solidFill>
                          <a:schemeClr val="tx1"/>
                        </a:solidFill>
                        <a:effectLst/>
                        <a:latin typeface="Calibri" panose="020F0502020204030204" pitchFamily="34" charset="0"/>
                        <a:ea typeface="+mn-ea"/>
                        <a:cs typeface="Times New Roman" panose="02020603050405020304" pitchFamily="18" charset="0"/>
                      </a:endParaRPr>
                    </a:p>
                  </a:txBody>
                  <a:tcPr marL="77492" marR="77492" marT="38746" marB="38746"/>
                </a:tc>
                <a:tc>
                  <a:txBody>
                    <a:bodyPr/>
                    <a:lstStyle/>
                    <a:p>
                      <a:r>
                        <a:rPr lang="en-GB" sz="2000" kern="0" dirty="0">
                          <a:effectLst/>
                        </a:rPr>
                        <a:t>OBOE</a:t>
                      </a:r>
                      <a:endParaRPr lang="en-GB" sz="900" b="0" kern="100" dirty="0">
                        <a:solidFill>
                          <a:schemeClr val="tx1"/>
                        </a:solidFill>
                        <a:effectLst/>
                        <a:latin typeface="Calibri" panose="020F0502020204030204" pitchFamily="34" charset="0"/>
                        <a:ea typeface="+mn-ea"/>
                        <a:cs typeface="Times New Roman" panose="02020603050405020304" pitchFamily="18" charset="0"/>
                      </a:endParaRPr>
                    </a:p>
                  </a:txBody>
                  <a:tcPr marL="77492" marR="77492" marT="38746" marB="38746"/>
                </a:tc>
                <a:tc>
                  <a:txBody>
                    <a:bodyPr/>
                    <a:lstStyle/>
                    <a:p>
                      <a:r>
                        <a:rPr lang="en-GB" sz="2000" kern="0" dirty="0">
                          <a:effectLst/>
                        </a:rPr>
                        <a:t>GUITAR</a:t>
                      </a:r>
                      <a:endParaRPr lang="en-GB" sz="900" b="0" kern="100" dirty="0">
                        <a:solidFill>
                          <a:schemeClr val="tx1"/>
                        </a:solidFill>
                        <a:effectLst/>
                        <a:latin typeface="Calibri" panose="020F0502020204030204" pitchFamily="34" charset="0"/>
                        <a:ea typeface="+mn-ea"/>
                        <a:cs typeface="Times New Roman" panose="02020603050405020304" pitchFamily="18" charset="0"/>
                      </a:endParaRPr>
                    </a:p>
                  </a:txBody>
                  <a:tcPr marL="77492" marR="77492" marT="38746" marB="38746"/>
                </a:tc>
                <a:tc>
                  <a:txBody>
                    <a:bodyPr/>
                    <a:lstStyle/>
                    <a:p>
                      <a:r>
                        <a:rPr lang="en-GB" sz="2000" kern="0" dirty="0">
                          <a:effectLst/>
                        </a:rPr>
                        <a:t>CELLO</a:t>
                      </a:r>
                      <a:endParaRPr lang="en-GB" sz="900" b="0" kern="100" dirty="0">
                        <a:solidFill>
                          <a:schemeClr val="tx1"/>
                        </a:solidFill>
                        <a:effectLst/>
                        <a:latin typeface="Calibri" panose="020F0502020204030204" pitchFamily="34" charset="0"/>
                        <a:ea typeface="+mn-ea"/>
                        <a:cs typeface="Times New Roman" panose="02020603050405020304" pitchFamily="18" charset="0"/>
                      </a:endParaRPr>
                    </a:p>
                  </a:txBody>
                  <a:tcPr marL="77492" marR="77492" marT="38746" marB="38746"/>
                </a:tc>
                <a:extLst>
                  <a:ext uri="{0D108BD9-81ED-4DB2-BD59-A6C34878D82A}">
                    <a16:rowId xmlns:a16="http://schemas.microsoft.com/office/drawing/2014/main" val="3306186444"/>
                  </a:ext>
                </a:extLst>
              </a:tr>
              <a:tr h="689418">
                <a:tc>
                  <a:txBody>
                    <a:bodyPr/>
                    <a:lstStyle/>
                    <a:p>
                      <a:r>
                        <a:rPr lang="en-GB" sz="2000" kern="0" dirty="0">
                          <a:effectLst/>
                        </a:rPr>
                        <a:t>UNCLE</a:t>
                      </a:r>
                      <a:endParaRPr lang="en-GB" sz="9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SON</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dirty="0">
                          <a:effectLst/>
                        </a:rPr>
                        <a:t>FRIEND</a:t>
                      </a:r>
                      <a:endParaRPr lang="en-GB" sz="9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dirty="0">
                          <a:effectLst/>
                        </a:rPr>
                        <a:t>GRANDMA </a:t>
                      </a:r>
                      <a:endParaRPr lang="en-GB" sz="9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extLst>
                  <a:ext uri="{0D108BD9-81ED-4DB2-BD59-A6C34878D82A}">
                    <a16:rowId xmlns:a16="http://schemas.microsoft.com/office/drawing/2014/main" val="923096452"/>
                  </a:ext>
                </a:extLst>
              </a:tr>
              <a:tr h="689418">
                <a:tc>
                  <a:txBody>
                    <a:bodyPr/>
                    <a:lstStyle/>
                    <a:p>
                      <a:r>
                        <a:rPr lang="en-GB" sz="2000" kern="0">
                          <a:effectLst/>
                        </a:rPr>
                        <a:t>COFFEE</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JUICE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STEAK</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HORLICKS</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extLst>
                  <a:ext uri="{0D108BD9-81ED-4DB2-BD59-A6C34878D82A}">
                    <a16:rowId xmlns:a16="http://schemas.microsoft.com/office/drawing/2014/main" val="1684109955"/>
                  </a:ext>
                </a:extLst>
              </a:tr>
              <a:tr h="689418">
                <a:tc>
                  <a:txBody>
                    <a:bodyPr/>
                    <a:lstStyle/>
                    <a:p>
                      <a:r>
                        <a:rPr lang="en-GB" sz="2000" kern="0">
                          <a:effectLst/>
                        </a:rPr>
                        <a:t>WHISK</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SHAMPOO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SIEVE</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TEAPOT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extLst>
                  <a:ext uri="{0D108BD9-81ED-4DB2-BD59-A6C34878D82A}">
                    <a16:rowId xmlns:a16="http://schemas.microsoft.com/office/drawing/2014/main" val="3018070157"/>
                  </a:ext>
                </a:extLst>
              </a:tr>
              <a:tr h="689418">
                <a:tc>
                  <a:txBody>
                    <a:bodyPr/>
                    <a:lstStyle/>
                    <a:p>
                      <a:r>
                        <a:rPr lang="en-GB" sz="2000" kern="0">
                          <a:effectLst/>
                        </a:rPr>
                        <a:t>TOMATO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PEAR</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STRAWBERRY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REDCURRANT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extLst>
                  <a:ext uri="{0D108BD9-81ED-4DB2-BD59-A6C34878D82A}">
                    <a16:rowId xmlns:a16="http://schemas.microsoft.com/office/drawing/2014/main" val="353920562"/>
                  </a:ext>
                </a:extLst>
              </a:tr>
              <a:tr h="689418">
                <a:tc>
                  <a:txBody>
                    <a:bodyPr/>
                    <a:lstStyle/>
                    <a:p>
                      <a:r>
                        <a:rPr lang="en-GB" sz="2000" kern="0">
                          <a:effectLst/>
                        </a:rPr>
                        <a:t>TARTAN</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WHISKEY </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a:effectLst/>
                        </a:rPr>
                        <a:t>BAGPIPES</a:t>
                      </a:r>
                      <a:endParaRPr lang="en-GB" sz="9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tc>
                  <a:txBody>
                    <a:bodyPr/>
                    <a:lstStyle/>
                    <a:p>
                      <a:r>
                        <a:rPr lang="en-GB" sz="2000" kern="0" dirty="0">
                          <a:effectLst/>
                        </a:rPr>
                        <a:t>SCONE</a:t>
                      </a:r>
                      <a:endParaRPr lang="en-GB" sz="9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77492" marR="77492" marT="38746" marB="38746"/>
                </a:tc>
                <a:extLst>
                  <a:ext uri="{0D108BD9-81ED-4DB2-BD59-A6C34878D82A}">
                    <a16:rowId xmlns:a16="http://schemas.microsoft.com/office/drawing/2014/main" val="494926414"/>
                  </a:ext>
                </a:extLst>
              </a:tr>
            </a:tbl>
          </a:graphicData>
        </a:graphic>
      </p:graphicFrame>
    </p:spTree>
    <p:extLst>
      <p:ext uri="{BB962C8B-B14F-4D97-AF65-F5344CB8AC3E}">
        <p14:creationId xmlns:p14="http://schemas.microsoft.com/office/powerpoint/2010/main" val="29146043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alpha val="83716"/>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613634-0EEF-CD41-9E80-86814204076D}"/>
              </a:ext>
            </a:extLst>
          </p:cNvPr>
          <p:cNvSpPr>
            <a:spLocks noGrp="1"/>
          </p:cNvSpPr>
          <p:nvPr>
            <p:ph type="title"/>
          </p:nvPr>
        </p:nvSpPr>
        <p:spPr/>
        <p:txBody>
          <a:bodyPr/>
          <a:lstStyle/>
          <a:p>
            <a:r>
              <a:rPr lang="en-GB" dirty="0"/>
              <a:t>Find the Odd One Out (II)</a:t>
            </a:r>
            <a:endParaRPr lang="en-US" dirty="0"/>
          </a:p>
        </p:txBody>
      </p:sp>
      <p:sp>
        <p:nvSpPr>
          <p:cNvPr id="3" name="Footer Placeholder 2">
            <a:extLst>
              <a:ext uri="{FF2B5EF4-FFF2-40B4-BE49-F238E27FC236}">
                <a16:creationId xmlns:a16="http://schemas.microsoft.com/office/drawing/2014/main" id="{217C7473-782D-6EAC-CDF7-47B74683FE6F}"/>
              </a:ext>
            </a:extLst>
          </p:cNvPr>
          <p:cNvSpPr>
            <a:spLocks noGrp="1"/>
          </p:cNvSpPr>
          <p:nvPr>
            <p:ph type="ftr" sz="quarter" idx="12"/>
          </p:nvPr>
        </p:nvSpPr>
        <p:spPr/>
        <p:txBody>
          <a:bodyPr/>
          <a:lstStyle/>
          <a:p>
            <a:pPr fontAlgn="base">
              <a:spcBef>
                <a:spcPct val="0"/>
              </a:spcBef>
              <a:spcAft>
                <a:spcPct val="0"/>
              </a:spcAft>
              <a:buClrTx/>
              <a:defRPr/>
            </a:pPr>
            <a:r>
              <a:rPr lang="en-GB" kern="1200">
                <a:latin typeface="Arial" charset="0"/>
              </a:rPr>
              <a:t>Registered charity 1079773                                                                                                                       www.ageukmiltonkeynes.org.uk</a:t>
            </a:r>
          </a:p>
        </p:txBody>
      </p:sp>
      <p:graphicFrame>
        <p:nvGraphicFramePr>
          <p:cNvPr id="7" name="Table 6">
            <a:extLst>
              <a:ext uri="{FF2B5EF4-FFF2-40B4-BE49-F238E27FC236}">
                <a16:creationId xmlns:a16="http://schemas.microsoft.com/office/drawing/2014/main" id="{219F80A8-0EF0-AAD4-A8E1-8F47B52F388D}"/>
              </a:ext>
            </a:extLst>
          </p:cNvPr>
          <p:cNvGraphicFramePr/>
          <p:nvPr/>
        </p:nvGraphicFramePr>
        <p:xfrm>
          <a:off x="1981200" y="2164184"/>
          <a:ext cx="7603412" cy="3306564"/>
        </p:xfrm>
        <a:graphic>
          <a:graphicData uri="http://schemas.openxmlformats.org/drawingml/2006/table">
            <a:tbl>
              <a:tblPr firstRow="1" bandRow="1">
                <a:tableStyleId>{5940675A-B579-460E-94D1-54222C63F5DA}</a:tableStyleId>
              </a:tblPr>
              <a:tblGrid>
                <a:gridCol w="1900853">
                  <a:extLst>
                    <a:ext uri="{9D8B030D-6E8A-4147-A177-3AD203B41FA5}">
                      <a16:colId xmlns:a16="http://schemas.microsoft.com/office/drawing/2014/main" val="119975919"/>
                    </a:ext>
                  </a:extLst>
                </a:gridCol>
                <a:gridCol w="1900853">
                  <a:extLst>
                    <a:ext uri="{9D8B030D-6E8A-4147-A177-3AD203B41FA5}">
                      <a16:colId xmlns:a16="http://schemas.microsoft.com/office/drawing/2014/main" val="2030414339"/>
                    </a:ext>
                  </a:extLst>
                </a:gridCol>
                <a:gridCol w="1900853">
                  <a:extLst>
                    <a:ext uri="{9D8B030D-6E8A-4147-A177-3AD203B41FA5}">
                      <a16:colId xmlns:a16="http://schemas.microsoft.com/office/drawing/2014/main" val="3008203612"/>
                    </a:ext>
                  </a:extLst>
                </a:gridCol>
                <a:gridCol w="1900853">
                  <a:extLst>
                    <a:ext uri="{9D8B030D-6E8A-4147-A177-3AD203B41FA5}">
                      <a16:colId xmlns:a16="http://schemas.microsoft.com/office/drawing/2014/main" val="719101220"/>
                    </a:ext>
                  </a:extLst>
                </a:gridCol>
              </a:tblGrid>
              <a:tr h="826641">
                <a:tc>
                  <a:txBody>
                    <a:bodyPr/>
                    <a:lstStyle/>
                    <a:p>
                      <a:r>
                        <a:rPr lang="en-GB" sz="2000" kern="0">
                          <a:effectLst/>
                        </a:rPr>
                        <a:t>France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Germany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Japan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Spain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3834683843"/>
                  </a:ext>
                </a:extLst>
              </a:tr>
              <a:tr h="826641">
                <a:tc>
                  <a:txBody>
                    <a:bodyPr/>
                    <a:lstStyle/>
                    <a:p>
                      <a:r>
                        <a:rPr lang="en-GB" sz="2000" kern="0">
                          <a:effectLst/>
                        </a:rPr>
                        <a:t>Canoe</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Car</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Ship</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Yacht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679043553"/>
                  </a:ext>
                </a:extLst>
              </a:tr>
              <a:tr h="826641">
                <a:tc>
                  <a:txBody>
                    <a:bodyPr/>
                    <a:lstStyle/>
                    <a:p>
                      <a:r>
                        <a:rPr lang="en-GB" sz="2000" kern="0">
                          <a:effectLst/>
                        </a:rPr>
                        <a:t>Pasta</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Stilton</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Pizza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Lasagne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11624606"/>
                  </a:ext>
                </a:extLst>
              </a:tr>
              <a:tr h="826641">
                <a:tc>
                  <a:txBody>
                    <a:bodyPr/>
                    <a:lstStyle/>
                    <a:p>
                      <a:r>
                        <a:rPr lang="en-GB" sz="2000" kern="0">
                          <a:effectLst/>
                        </a:rPr>
                        <a:t>London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Lincoln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a:effectLst/>
                        </a:rPr>
                        <a:t>Leicester </a:t>
                      </a:r>
                      <a:endParaRPr lang="en-GB" sz="1100" kern="100">
                        <a:effectLst/>
                        <a:latin typeface="Calibri" panose="020F0502020204030204" pitchFamily="34" charset="0"/>
                        <a:ea typeface="Times New Roman" panose="02020603050405020304" pitchFamily="18" charset="0"/>
                        <a:cs typeface="Times New Roman" panose="02020603050405020304" pitchFamily="18" charset="0"/>
                      </a:endParaRPr>
                    </a:p>
                  </a:txBody>
                  <a:tcPr/>
                </a:tc>
                <a:tc>
                  <a:txBody>
                    <a:bodyPr/>
                    <a:lstStyle/>
                    <a:p>
                      <a:r>
                        <a:rPr lang="en-GB" sz="2000" kern="0" dirty="0">
                          <a:effectLst/>
                        </a:rPr>
                        <a:t>Oxford</a:t>
                      </a:r>
                      <a:endParaRPr lang="en-GB" sz="1100" kern="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4168131137"/>
                  </a:ext>
                </a:extLst>
              </a:tr>
            </a:tbl>
          </a:graphicData>
        </a:graphic>
      </p:graphicFrame>
    </p:spTree>
    <p:extLst>
      <p:ext uri="{BB962C8B-B14F-4D97-AF65-F5344CB8AC3E}">
        <p14:creationId xmlns:p14="http://schemas.microsoft.com/office/powerpoint/2010/main" val="231846114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589C7E-5D97-1C5F-F6ED-D316D7C10979}"/>
              </a:ext>
            </a:extLst>
          </p:cNvPr>
          <p:cNvSpPr>
            <a:spLocks noGrp="1"/>
          </p:cNvSpPr>
          <p:nvPr>
            <p:ph type="title"/>
          </p:nvPr>
        </p:nvSpPr>
        <p:spPr/>
        <p:txBody>
          <a:bodyPr/>
          <a:lstStyle/>
          <a:p>
            <a:r>
              <a:rPr lang="en-GB"/>
              <a:t>ANY QUESTIONS?</a:t>
            </a:r>
          </a:p>
        </p:txBody>
      </p:sp>
      <p:sp>
        <p:nvSpPr>
          <p:cNvPr id="3" name="Footer Placeholder 2">
            <a:extLst>
              <a:ext uri="{FF2B5EF4-FFF2-40B4-BE49-F238E27FC236}">
                <a16:creationId xmlns:a16="http://schemas.microsoft.com/office/drawing/2014/main" id="{8CFEEF20-560C-3005-BE2F-BC9047203681}"/>
              </a:ext>
            </a:extLst>
          </p:cNvPr>
          <p:cNvSpPr>
            <a:spLocks noGrp="1"/>
          </p:cNvSpPr>
          <p:nvPr>
            <p:ph type="ftr" sz="quarter" idx="12"/>
          </p:nvPr>
        </p:nvSpPr>
        <p:spPr>
          <a:xfrm>
            <a:off x="1984273" y="6565900"/>
            <a:ext cx="3308350" cy="292100"/>
          </a:xfrm>
        </p:spPr>
        <p:txBody>
          <a:bodyPr/>
          <a:lstStyle/>
          <a:p>
            <a:pPr fontAlgn="base">
              <a:spcBef>
                <a:spcPct val="0"/>
              </a:spcBef>
              <a:spcAft>
                <a:spcPct val="0"/>
              </a:spcAft>
              <a:buClrTx/>
              <a:defRPr/>
            </a:pPr>
            <a:r>
              <a:rPr lang="en-GB" b="1" kern="1200">
                <a:ea typeface="ＭＳ Ｐゴシック"/>
                <a:cs typeface="Arial"/>
              </a:rPr>
              <a:t>Registered charity 1079773                                  </a:t>
            </a:r>
            <a:r>
              <a:rPr lang="en-GB" kern="1200">
                <a:ea typeface="ＭＳ Ｐゴシック"/>
                <a:cs typeface="Arial"/>
              </a:rPr>
              <a:t>                                                                                     www.ageukmiltonkeynes.org.uk</a:t>
            </a:r>
          </a:p>
        </p:txBody>
      </p:sp>
      <p:sp>
        <p:nvSpPr>
          <p:cNvPr id="5" name="TextBox 4">
            <a:extLst>
              <a:ext uri="{FF2B5EF4-FFF2-40B4-BE49-F238E27FC236}">
                <a16:creationId xmlns:a16="http://schemas.microsoft.com/office/drawing/2014/main" id="{F18B926A-DD04-D52F-AC20-2D4C7A68C7CE}"/>
              </a:ext>
            </a:extLst>
          </p:cNvPr>
          <p:cNvSpPr txBox="1"/>
          <p:nvPr/>
        </p:nvSpPr>
        <p:spPr>
          <a:xfrm flipH="1">
            <a:off x="2279576" y="4820450"/>
            <a:ext cx="7488832" cy="1200329"/>
          </a:xfrm>
          <a:prstGeom prst="rect">
            <a:avLst/>
          </a:prstGeom>
          <a:noFill/>
        </p:spPr>
        <p:txBody>
          <a:bodyPr wrap="square" rtlCol="0">
            <a:spAutoFit/>
          </a:bodyPr>
          <a:lstStyle/>
          <a:p>
            <a:pPr fontAlgn="base">
              <a:spcBef>
                <a:spcPct val="0"/>
              </a:spcBef>
              <a:spcAft>
                <a:spcPct val="0"/>
              </a:spcAft>
              <a:buClrTx/>
            </a:pPr>
            <a:r>
              <a:rPr lang="en-GB" sz="1800" kern="1200">
                <a:latin typeface="Arial" charset="0"/>
                <a:ea typeface="ＭＳ Ｐゴシック" charset="-128"/>
                <a:cs typeface="+mn-cs"/>
              </a:rPr>
              <a:t>* Sections of text taken from a contribution by Prof Aimee Spector, Professor of Old Age Clinical Psychology, University College London in A guide to psychosocial interventions in early stages of dementia (second edition)</a:t>
            </a:r>
          </a:p>
        </p:txBody>
      </p:sp>
      <p:sp>
        <p:nvSpPr>
          <p:cNvPr id="7" name="TextBox 6">
            <a:extLst>
              <a:ext uri="{FF2B5EF4-FFF2-40B4-BE49-F238E27FC236}">
                <a16:creationId xmlns:a16="http://schemas.microsoft.com/office/drawing/2014/main" id="{1457A425-E734-2961-B3C3-8C9D4D67E8C3}"/>
              </a:ext>
            </a:extLst>
          </p:cNvPr>
          <p:cNvSpPr txBox="1"/>
          <p:nvPr/>
        </p:nvSpPr>
        <p:spPr>
          <a:xfrm>
            <a:off x="2647951" y="2552131"/>
            <a:ext cx="6760269" cy="1754326"/>
          </a:xfrm>
          <a:prstGeom prst="rect">
            <a:avLst/>
          </a:prstGeom>
          <a:noFill/>
        </p:spPr>
        <p:txBody>
          <a:bodyPr wrap="square" rtlCol="0">
            <a:spAutoFit/>
          </a:bodyPr>
          <a:lstStyle/>
          <a:p>
            <a:pPr fontAlgn="base">
              <a:spcBef>
                <a:spcPct val="0"/>
              </a:spcBef>
              <a:spcAft>
                <a:spcPct val="0"/>
              </a:spcAft>
              <a:buClrTx/>
            </a:pPr>
            <a:r>
              <a:rPr lang="en-GB" sz="1800" u="sng" kern="100">
                <a:solidFill>
                  <a:srgbClr val="0563C1"/>
                </a:solidFill>
                <a:latin typeface="Calibri" panose="020F0502020204030204" pitchFamily="34" charset="0"/>
                <a:ea typeface="Calibri" panose="020F0502020204030204" pitchFamily="34" charset="0"/>
                <a:cs typeface="Times New Roman" panose="02020603050405020304" pitchFamily="18" charset="0"/>
                <a:hlinkClick r:id="rId2"/>
              </a:rPr>
              <a:t>https://www.ageuk.org.uk/our-impact/programmes/maintenance-cognitive-stimulation-therapy-mcst/</a:t>
            </a:r>
            <a:endParaRPr lang="en-GB" sz="1800" kern="100">
              <a:latin typeface="Calibri" panose="020F0502020204030204" pitchFamily="34" charset="0"/>
              <a:ea typeface="Calibri" panose="020F0502020204030204" pitchFamily="34" charset="0"/>
              <a:cs typeface="Times New Roman" panose="02020603050405020304" pitchFamily="18" charset="0"/>
            </a:endParaRPr>
          </a:p>
          <a:p>
            <a:pPr fontAlgn="base">
              <a:spcBef>
                <a:spcPct val="0"/>
              </a:spcBef>
              <a:spcAft>
                <a:spcPct val="0"/>
              </a:spcAft>
              <a:buClrTx/>
            </a:pPr>
            <a:r>
              <a:rPr lang="en-GB" sz="1800">
                <a:latin typeface="Calibri" panose="020F0502020204030204" pitchFamily="34" charset="0"/>
                <a:ea typeface="Calibri" panose="020F0502020204030204" pitchFamily="34" charset="0"/>
                <a:cs typeface="Calibri" panose="020F0502020204030204" pitchFamily="34" charset="0"/>
              </a:rPr>
              <a:t> </a:t>
            </a:r>
            <a:endParaRPr lang="en-GB" sz="1800" kern="100">
              <a:latin typeface="Calibri" panose="020F0502020204030204" pitchFamily="34" charset="0"/>
              <a:ea typeface="Calibri" panose="020F0502020204030204" pitchFamily="34" charset="0"/>
              <a:cs typeface="Times New Roman" panose="02020603050405020304" pitchFamily="18" charset="0"/>
            </a:endParaRPr>
          </a:p>
          <a:p>
            <a:pPr fontAlgn="base">
              <a:spcBef>
                <a:spcPct val="0"/>
              </a:spcBef>
              <a:spcAft>
                <a:spcPct val="0"/>
              </a:spcAft>
              <a:buClrTx/>
            </a:pPr>
            <a:r>
              <a:rPr lang="en-GB" sz="1800" u="sng">
                <a:solidFill>
                  <a:srgbClr val="0563C1"/>
                </a:solidFill>
                <a:latin typeface="Calibri" panose="020F0502020204030204" pitchFamily="34" charset="0"/>
                <a:ea typeface="Calibri" panose="020F0502020204030204" pitchFamily="34" charset="0"/>
                <a:cs typeface="Calibri" panose="020F0502020204030204" pitchFamily="34" charset="0"/>
                <a:hlinkClick r:id="rId3"/>
              </a:rPr>
              <a:t>Cognitive stimulation therapy (CST) and maintenance cognitive stimulation therapy (MCST) | BPS - British Psychological Society</a:t>
            </a:r>
            <a:endParaRPr lang="en-GB" sz="1800" kern="100">
              <a:latin typeface="Calibri" panose="020F0502020204030204" pitchFamily="34" charset="0"/>
              <a:ea typeface="Calibri" panose="020F0502020204030204" pitchFamily="34" charset="0"/>
              <a:cs typeface="Times New Roman" panose="02020603050405020304" pitchFamily="18" charset="0"/>
            </a:endParaRPr>
          </a:p>
          <a:p>
            <a:pPr fontAlgn="base">
              <a:spcBef>
                <a:spcPct val="0"/>
              </a:spcBef>
              <a:spcAft>
                <a:spcPct val="0"/>
              </a:spcAft>
              <a:buClrTx/>
            </a:pPr>
            <a:r>
              <a:rPr lang="en-GB" sz="1800" kern="100">
                <a:latin typeface="Calibri" panose="020F0502020204030204" pitchFamily="34" charset="0"/>
                <a:ea typeface="Calibri" panose="020F0502020204030204" pitchFamily="34" charset="0"/>
                <a:cs typeface="Times New Roman" panose="02020603050405020304" pitchFamily="18" charset="0"/>
              </a:rPr>
              <a:t> </a:t>
            </a:r>
          </a:p>
        </p:txBody>
      </p:sp>
      <p:sp>
        <p:nvSpPr>
          <p:cNvPr id="8" name="TextBox 7">
            <a:extLst>
              <a:ext uri="{FF2B5EF4-FFF2-40B4-BE49-F238E27FC236}">
                <a16:creationId xmlns:a16="http://schemas.microsoft.com/office/drawing/2014/main" id="{6D5F0E06-57B7-90E8-31EF-3FACD018E242}"/>
              </a:ext>
            </a:extLst>
          </p:cNvPr>
          <p:cNvSpPr txBox="1"/>
          <p:nvPr/>
        </p:nvSpPr>
        <p:spPr>
          <a:xfrm>
            <a:off x="2682280" y="1813535"/>
            <a:ext cx="5544616" cy="369332"/>
          </a:xfrm>
          <a:prstGeom prst="rect">
            <a:avLst/>
          </a:prstGeom>
          <a:noFill/>
        </p:spPr>
        <p:txBody>
          <a:bodyPr wrap="square" rtlCol="0">
            <a:spAutoFit/>
          </a:bodyPr>
          <a:lstStyle/>
          <a:p>
            <a:pPr fontAlgn="base">
              <a:spcBef>
                <a:spcPct val="0"/>
              </a:spcBef>
              <a:spcAft>
                <a:spcPct val="0"/>
              </a:spcAft>
              <a:buClrTx/>
            </a:pPr>
            <a:r>
              <a:rPr lang="en-GB" sz="1800" kern="1200">
                <a:latin typeface="Arial" charset="0"/>
                <a:ea typeface="ＭＳ Ｐゴシック" charset="-128"/>
                <a:cs typeface="+mn-cs"/>
              </a:rPr>
              <a:t>For further information go to:-</a:t>
            </a:r>
          </a:p>
        </p:txBody>
      </p:sp>
      <p:sp>
        <p:nvSpPr>
          <p:cNvPr id="4" name="TextBox 3">
            <a:extLst>
              <a:ext uri="{FF2B5EF4-FFF2-40B4-BE49-F238E27FC236}">
                <a16:creationId xmlns:a16="http://schemas.microsoft.com/office/drawing/2014/main" id="{D79BB408-4E34-0E21-7D29-E550F638BF90}"/>
              </a:ext>
            </a:extLst>
          </p:cNvPr>
          <p:cNvSpPr txBox="1"/>
          <p:nvPr/>
        </p:nvSpPr>
        <p:spPr>
          <a:xfrm>
            <a:off x="6669891" y="6599749"/>
            <a:ext cx="3510301"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fontAlgn="base">
              <a:spcBef>
                <a:spcPct val="0"/>
              </a:spcBef>
              <a:spcAft>
                <a:spcPct val="0"/>
              </a:spcAft>
              <a:buClrTx/>
            </a:pPr>
            <a:r>
              <a:rPr lang="en-GB" sz="1100" b="1" kern="1200">
                <a:solidFill>
                  <a:srgbClr val="2D2F93"/>
                </a:solidFill>
                <a:ea typeface="ＭＳ Ｐゴシック"/>
              </a:rPr>
              <a:t>                              www.ageukmiltonkeynes.org.uk</a:t>
            </a:r>
            <a:endParaRPr lang="en-US" sz="1800" kern="1200">
              <a:ea typeface="ＭＳ Ｐゴシック"/>
              <a:cs typeface="+mn-cs"/>
            </a:endParaRPr>
          </a:p>
        </p:txBody>
      </p:sp>
    </p:spTree>
    <p:extLst>
      <p:ext uri="{BB962C8B-B14F-4D97-AF65-F5344CB8AC3E}">
        <p14:creationId xmlns:p14="http://schemas.microsoft.com/office/powerpoint/2010/main" val="2784949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E3014-2065-4986-ACF9-67B84E49A812}"/>
              </a:ext>
            </a:extLst>
          </p:cNvPr>
          <p:cNvSpPr txBox="1">
            <a:spLocks noGrp="1"/>
          </p:cNvSpPr>
          <p:nvPr>
            <p:ph type="title"/>
          </p:nvPr>
        </p:nvSpPr>
        <p:spPr>
          <a:xfrm>
            <a:off x="224284" y="655606"/>
            <a:ext cx="11697416" cy="1000573"/>
          </a:xfrm>
        </p:spPr>
        <p:txBody>
          <a:bodyPr>
            <a:normAutofit fontScale="90000"/>
          </a:bodyPr>
          <a:lstStyle/>
          <a:p>
            <a:pPr lvl="0"/>
            <a:br>
              <a:rPr lang="en-GB" sz="2300" b="1" dirty="0"/>
            </a:br>
            <a:br>
              <a:rPr lang="en-GB" sz="3200" dirty="0"/>
            </a:br>
            <a:endParaRPr lang="en-GB" sz="3200" dirty="0"/>
          </a:p>
        </p:txBody>
      </p:sp>
      <p:graphicFrame>
        <p:nvGraphicFramePr>
          <p:cNvPr id="3" name="Content Placeholder 3">
            <a:extLst>
              <a:ext uri="{FF2B5EF4-FFF2-40B4-BE49-F238E27FC236}">
                <a16:creationId xmlns:a16="http://schemas.microsoft.com/office/drawing/2014/main" id="{599EC5FF-1BB9-416E-AE33-4BFD65F6829F}"/>
              </a:ext>
            </a:extLst>
          </p:cNvPr>
          <p:cNvGraphicFramePr>
            <a:graphicFrameLocks noGrp="1"/>
          </p:cNvGraphicFramePr>
          <p:nvPr>
            <p:ph idx="1"/>
            <p:extLst>
              <p:ext uri="{D42A27DB-BD31-4B8C-83A1-F6EECF244321}">
                <p14:modId xmlns:p14="http://schemas.microsoft.com/office/powerpoint/2010/main" val="2669575424"/>
              </p:ext>
            </p:extLst>
          </p:nvPr>
        </p:nvGraphicFramePr>
        <p:xfrm>
          <a:off x="-238125" y="1"/>
          <a:ext cx="12636500" cy="6857999"/>
        </p:xfrm>
        <a:graphic>
          <a:graphicData uri="http://schemas.openxmlformats.org/drawingml/2006/table">
            <a:tbl>
              <a:tblPr firstRow="1" bandRow="1">
                <a:effectLst/>
                <a:tableStyleId>{5C22544A-7EE6-4342-B048-85BDC9FD1C3A}</a:tableStyleId>
              </a:tblPr>
              <a:tblGrid>
                <a:gridCol w="6355179">
                  <a:extLst>
                    <a:ext uri="{9D8B030D-6E8A-4147-A177-3AD203B41FA5}">
                      <a16:colId xmlns:a16="http://schemas.microsoft.com/office/drawing/2014/main" val="1647849261"/>
                    </a:ext>
                  </a:extLst>
                </a:gridCol>
                <a:gridCol w="6281321">
                  <a:extLst>
                    <a:ext uri="{9D8B030D-6E8A-4147-A177-3AD203B41FA5}">
                      <a16:colId xmlns:a16="http://schemas.microsoft.com/office/drawing/2014/main" val="420413289"/>
                    </a:ext>
                  </a:extLst>
                </a:gridCol>
              </a:tblGrid>
              <a:tr h="1016004">
                <a:tc>
                  <a:txBody>
                    <a:bodyPr/>
                    <a:lstStyle/>
                    <a:p>
                      <a:pPr lvl="0"/>
                      <a:r>
                        <a:rPr lang="en-GB" sz="2400" b="1" kern="1200" dirty="0">
                          <a:solidFill>
                            <a:srgbClr val="FFFFFF"/>
                          </a:solidFill>
                          <a:latin typeface="Calibri"/>
                        </a:rPr>
                        <a:t>Recommendation</a:t>
                      </a:r>
                      <a:endParaRPr lang="en-GB" sz="2400" dirty="0"/>
                    </a:p>
                  </a:txBody>
                  <a:tcPr/>
                </a:tc>
                <a:tc>
                  <a:txBody>
                    <a:bodyPr/>
                    <a:lstStyle/>
                    <a:p>
                      <a:pPr lvl="0"/>
                      <a:r>
                        <a:rPr lang="en-GB" sz="2400" b="1" kern="1200">
                          <a:solidFill>
                            <a:srgbClr val="FFFFFF"/>
                          </a:solidFill>
                          <a:latin typeface="Calibri"/>
                        </a:rPr>
                        <a:t>Rationale </a:t>
                      </a:r>
                      <a:endParaRPr lang="en-GB" sz="2400"/>
                    </a:p>
                  </a:txBody>
                  <a:tcPr/>
                </a:tc>
                <a:extLst>
                  <a:ext uri="{0D108BD9-81ED-4DB2-BD59-A6C34878D82A}">
                    <a16:rowId xmlns:a16="http://schemas.microsoft.com/office/drawing/2014/main" val="703114508"/>
                  </a:ext>
                </a:extLst>
              </a:tr>
              <a:tr h="3301994">
                <a:tc>
                  <a:txBody>
                    <a:bodyPr/>
                    <a:lstStyle/>
                    <a:p>
                      <a:pPr lvl="0"/>
                      <a:r>
                        <a:rPr lang="en-GB" sz="2400" kern="1200">
                          <a:solidFill>
                            <a:srgbClr val="000000"/>
                          </a:solidFill>
                          <a:latin typeface="Calibri"/>
                        </a:rPr>
                        <a:t>Make time for cognitively stimulating</a:t>
                      </a:r>
                    </a:p>
                    <a:p>
                      <a:pPr lvl="0"/>
                      <a:r>
                        <a:rPr lang="en-GB" sz="2400" kern="1200">
                          <a:solidFill>
                            <a:srgbClr val="000000"/>
                          </a:solidFill>
                          <a:latin typeface="Calibri"/>
                        </a:rPr>
                        <a:t>activities that you’ve always enjoyed.</a:t>
                      </a:r>
                      <a:endParaRPr lang="en-GB" sz="2400"/>
                    </a:p>
                  </a:txBody>
                  <a:tcPr/>
                </a:tc>
                <a:tc>
                  <a:txBody>
                    <a:bodyPr/>
                    <a:lstStyle/>
                    <a:p>
                      <a:pPr lvl="0"/>
                      <a:r>
                        <a:rPr lang="en-GB" sz="2400" kern="1200">
                          <a:solidFill>
                            <a:srgbClr val="000000"/>
                          </a:solidFill>
                          <a:latin typeface="Calibri"/>
                        </a:rPr>
                        <a:t>Continuing favourite activities can ensure</a:t>
                      </a:r>
                    </a:p>
                    <a:p>
                      <a:pPr lvl="0"/>
                      <a:r>
                        <a:rPr lang="en-GB" sz="2400" kern="1200">
                          <a:solidFill>
                            <a:srgbClr val="000000"/>
                          </a:solidFill>
                          <a:latin typeface="Calibri"/>
                        </a:rPr>
                        <a:t>sustainability of cognitive stimulation. Long-term exposure to cognitive stimulation may be needed for practical functional benefits.</a:t>
                      </a:r>
                      <a:endParaRPr lang="en-GB" sz="2400"/>
                    </a:p>
                  </a:txBody>
                  <a:tcPr/>
                </a:tc>
                <a:extLst>
                  <a:ext uri="{0D108BD9-81ED-4DB2-BD59-A6C34878D82A}">
                    <a16:rowId xmlns:a16="http://schemas.microsoft.com/office/drawing/2014/main" val="633722802"/>
                  </a:ext>
                </a:extLst>
              </a:tr>
              <a:tr h="2540001">
                <a:tc>
                  <a:txBody>
                    <a:bodyPr/>
                    <a:lstStyle/>
                    <a:p>
                      <a:pPr lvl="0"/>
                      <a:r>
                        <a:rPr lang="en-GB" sz="2400" kern="1200">
                          <a:solidFill>
                            <a:srgbClr val="000000"/>
                          </a:solidFill>
                          <a:latin typeface="Calibri"/>
                        </a:rPr>
                        <a:t>Add some new cognitive challenges, as your</a:t>
                      </a:r>
                    </a:p>
                    <a:p>
                      <a:pPr lvl="0"/>
                      <a:r>
                        <a:rPr lang="en-GB" sz="2400" kern="1200">
                          <a:solidFill>
                            <a:srgbClr val="000000"/>
                          </a:solidFill>
                          <a:latin typeface="Calibri"/>
                        </a:rPr>
                        <a:t>time and enjoyment permit</a:t>
                      </a:r>
                      <a:endParaRPr lang="en-GB" sz="2400"/>
                    </a:p>
                  </a:txBody>
                  <a:tcPr/>
                </a:tc>
                <a:tc>
                  <a:txBody>
                    <a:bodyPr/>
                    <a:lstStyle/>
                    <a:p>
                      <a:pPr lvl="0"/>
                      <a:r>
                        <a:rPr lang="en-GB" sz="2400" kern="1200" dirty="0">
                          <a:solidFill>
                            <a:srgbClr val="000000"/>
                          </a:solidFill>
                          <a:latin typeface="Calibri"/>
                        </a:rPr>
                        <a:t>Trying new activities may enhance brain</a:t>
                      </a:r>
                    </a:p>
                    <a:p>
                      <a:pPr lvl="0"/>
                      <a:r>
                        <a:rPr lang="en-GB" sz="2400" kern="1200" dirty="0">
                          <a:solidFill>
                            <a:srgbClr val="000000"/>
                          </a:solidFill>
                          <a:latin typeface="Calibri"/>
                        </a:rPr>
                        <a:t>plasticity by requiring new learning or</a:t>
                      </a:r>
                    </a:p>
                    <a:p>
                      <a:pPr lvl="0"/>
                      <a:r>
                        <a:rPr lang="en-GB" sz="2400" kern="1200" dirty="0">
                          <a:solidFill>
                            <a:srgbClr val="000000"/>
                          </a:solidFill>
                          <a:latin typeface="Calibri"/>
                        </a:rPr>
                        <a:t>development of new cognitive strategies  </a:t>
                      </a:r>
                      <a:r>
                        <a:rPr lang="en-GB" sz="2000" b="1" kern="1200" dirty="0">
                          <a:solidFill>
                            <a:srgbClr val="203864"/>
                          </a:solidFill>
                          <a:latin typeface="Calibri"/>
                        </a:rPr>
                        <a:t>MUSIC LESSONS, LEARNING NEW LANGUAGE, AQUA</a:t>
                      </a:r>
                      <a:endParaRPr lang="en-GB" sz="2000" b="1" dirty="0">
                        <a:solidFill>
                          <a:srgbClr val="203864"/>
                        </a:solidFill>
                      </a:endParaRPr>
                    </a:p>
                  </a:txBody>
                  <a:tcPr/>
                </a:tc>
                <a:extLst>
                  <a:ext uri="{0D108BD9-81ED-4DB2-BD59-A6C34878D82A}">
                    <a16:rowId xmlns:a16="http://schemas.microsoft.com/office/drawing/2014/main" val="57151647"/>
                  </a:ext>
                </a:extLst>
              </a:tr>
            </a:tbl>
          </a:graphicData>
        </a:graphic>
      </p:graphicFrame>
    </p:spTree>
    <p:extLst>
      <p:ext uri="{BB962C8B-B14F-4D97-AF65-F5344CB8AC3E}">
        <p14:creationId xmlns:p14="http://schemas.microsoft.com/office/powerpoint/2010/main" val="171296271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8BC19-FF0A-6268-57EE-D57839A659D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F907172-60E0-387D-EA26-C7C574D67D3F}"/>
              </a:ext>
            </a:extLst>
          </p:cNvPr>
          <p:cNvSpPr>
            <a:spLocks noGrp="1"/>
          </p:cNvSpPr>
          <p:nvPr>
            <p:ph idx="1"/>
          </p:nvPr>
        </p:nvSpPr>
        <p:spPr/>
        <p:txBody>
          <a:bodyPr/>
          <a:lstStyle/>
          <a:p>
            <a:endParaRPr lang="en-US"/>
          </a:p>
        </p:txBody>
      </p:sp>
      <p:graphicFrame>
        <p:nvGraphicFramePr>
          <p:cNvPr id="5" name="Content Placeholder 3">
            <a:extLst>
              <a:ext uri="{FF2B5EF4-FFF2-40B4-BE49-F238E27FC236}">
                <a16:creationId xmlns:a16="http://schemas.microsoft.com/office/drawing/2014/main" id="{9953CC18-E585-D3D9-C04E-90C8406D7617}"/>
              </a:ext>
            </a:extLst>
          </p:cNvPr>
          <p:cNvGraphicFramePr>
            <a:graphicFrameLocks/>
          </p:cNvGraphicFramePr>
          <p:nvPr/>
        </p:nvGraphicFramePr>
        <p:xfrm>
          <a:off x="-120773" y="0"/>
          <a:ext cx="12312770" cy="6857999"/>
        </p:xfrm>
        <a:graphic>
          <a:graphicData uri="http://schemas.openxmlformats.org/drawingml/2006/table">
            <a:tbl>
              <a:tblPr firstRow="1" bandRow="1">
                <a:effectLst/>
                <a:tableStyleId>{5C22544A-7EE6-4342-B048-85BDC9FD1C3A}</a:tableStyleId>
              </a:tblPr>
              <a:tblGrid>
                <a:gridCol w="6090882">
                  <a:extLst>
                    <a:ext uri="{9D8B030D-6E8A-4147-A177-3AD203B41FA5}">
                      <a16:colId xmlns:a16="http://schemas.microsoft.com/office/drawing/2014/main" val="3002153703"/>
                    </a:ext>
                  </a:extLst>
                </a:gridCol>
                <a:gridCol w="6221888">
                  <a:extLst>
                    <a:ext uri="{9D8B030D-6E8A-4147-A177-3AD203B41FA5}">
                      <a16:colId xmlns:a16="http://schemas.microsoft.com/office/drawing/2014/main" val="3366379978"/>
                    </a:ext>
                  </a:extLst>
                </a:gridCol>
              </a:tblGrid>
              <a:tr h="863120">
                <a:tc>
                  <a:txBody>
                    <a:bodyPr/>
                    <a:lstStyle/>
                    <a:p>
                      <a:pPr marL="0" marR="0" lvl="0" indent="0" algn="l" defTabSz="914400" rtl="0" fontAlgn="auto" hangingPunct="1">
                        <a:lnSpc>
                          <a:spcPct val="100000"/>
                        </a:lnSpc>
                        <a:spcBef>
                          <a:spcPts val="0"/>
                        </a:spcBef>
                        <a:spcAft>
                          <a:spcPts val="0"/>
                        </a:spcAft>
                        <a:buNone/>
                        <a:tabLst/>
                      </a:pPr>
                      <a:r>
                        <a:rPr lang="en-GB" sz="2400" b="1" kern="1200">
                          <a:solidFill>
                            <a:srgbClr val="FFFFFF"/>
                          </a:solidFill>
                          <a:latin typeface="Calibri"/>
                        </a:rPr>
                        <a:t>Recommendation</a:t>
                      </a:r>
                      <a:endParaRPr lang="en-GB" sz="2400"/>
                    </a:p>
                    <a:p>
                      <a:pPr lvl="0"/>
                      <a:endParaRPr lang="en-GB" sz="2400"/>
                    </a:p>
                  </a:txBody>
                  <a:tcPr/>
                </a:tc>
                <a:tc>
                  <a:txBody>
                    <a:bodyPr/>
                    <a:lstStyle/>
                    <a:p>
                      <a:pPr marL="0" marR="0" lvl="0" indent="0" algn="l" defTabSz="914400" rtl="0" fontAlgn="auto" hangingPunct="1">
                        <a:lnSpc>
                          <a:spcPct val="100000"/>
                        </a:lnSpc>
                        <a:spcBef>
                          <a:spcPts val="0"/>
                        </a:spcBef>
                        <a:spcAft>
                          <a:spcPts val="0"/>
                        </a:spcAft>
                        <a:buNone/>
                        <a:tabLst/>
                      </a:pPr>
                      <a:r>
                        <a:rPr lang="en-GB" sz="2400" b="1" kern="1200">
                          <a:solidFill>
                            <a:srgbClr val="FFFFFF"/>
                          </a:solidFill>
                          <a:latin typeface="Calibri"/>
                        </a:rPr>
                        <a:t>Rationale </a:t>
                      </a:r>
                      <a:endParaRPr lang="en-GB" sz="2400"/>
                    </a:p>
                    <a:p>
                      <a:pPr lvl="0"/>
                      <a:endParaRPr lang="en-GB" sz="2400"/>
                    </a:p>
                  </a:txBody>
                  <a:tcPr/>
                </a:tc>
                <a:extLst>
                  <a:ext uri="{0D108BD9-81ED-4DB2-BD59-A6C34878D82A}">
                    <a16:rowId xmlns:a16="http://schemas.microsoft.com/office/drawing/2014/main" val="756313145"/>
                  </a:ext>
                </a:extLst>
              </a:tr>
              <a:tr h="2378921">
                <a:tc>
                  <a:txBody>
                    <a:bodyPr/>
                    <a:lstStyle/>
                    <a:p>
                      <a:pPr lvl="0"/>
                      <a:r>
                        <a:rPr lang="en-GB" sz="2400" kern="1200">
                          <a:solidFill>
                            <a:srgbClr val="000000"/>
                          </a:solidFill>
                          <a:latin typeface="Calibri"/>
                        </a:rPr>
                        <a:t>Aim to engage in cognitively stimulating</a:t>
                      </a:r>
                    </a:p>
                    <a:p>
                      <a:pPr lvl="0"/>
                      <a:r>
                        <a:rPr lang="en-GB" sz="2400" kern="1200">
                          <a:solidFill>
                            <a:srgbClr val="000000"/>
                          </a:solidFill>
                          <a:latin typeface="Calibri"/>
                        </a:rPr>
                        <a:t>activities several times a week or</a:t>
                      </a:r>
                    </a:p>
                    <a:p>
                      <a:pPr lvl="0"/>
                      <a:r>
                        <a:rPr lang="en-GB" sz="2400" kern="1200">
                          <a:solidFill>
                            <a:srgbClr val="000000"/>
                          </a:solidFill>
                          <a:latin typeface="Calibri"/>
                        </a:rPr>
                        <a:t>more…generate some “</a:t>
                      </a:r>
                      <a:r>
                        <a:rPr lang="en-GB" sz="2400" i="1" kern="1200">
                          <a:solidFill>
                            <a:srgbClr val="000000"/>
                          </a:solidFill>
                          <a:latin typeface="Calibri"/>
                        </a:rPr>
                        <a:t>mental sweat</a:t>
                      </a:r>
                      <a:r>
                        <a:rPr lang="en-GB" sz="2400" kern="1200">
                          <a:solidFill>
                            <a:srgbClr val="000000"/>
                          </a:solidFill>
                          <a:latin typeface="Calibri"/>
                        </a:rPr>
                        <a:t>.”</a:t>
                      </a:r>
                      <a:endParaRPr lang="en-GB" sz="2400"/>
                    </a:p>
                  </a:txBody>
                  <a:tcPr/>
                </a:tc>
                <a:tc>
                  <a:txBody>
                    <a:bodyPr/>
                    <a:lstStyle/>
                    <a:p>
                      <a:pPr lvl="0"/>
                      <a:r>
                        <a:rPr lang="en-GB" sz="2400" kern="1200">
                          <a:solidFill>
                            <a:srgbClr val="000000"/>
                          </a:solidFill>
                          <a:latin typeface="Calibri"/>
                        </a:rPr>
                        <a:t>Current knowledge does not permit a prescription for how often or how long individuals should engage in cognitively stimulating activities. However, epidemiologic studies suggest that more is better, within clinically reasonable limits.</a:t>
                      </a:r>
                      <a:endParaRPr lang="en-GB" sz="2400"/>
                    </a:p>
                  </a:txBody>
                  <a:tcPr/>
                </a:tc>
                <a:extLst>
                  <a:ext uri="{0D108BD9-81ED-4DB2-BD59-A6C34878D82A}">
                    <a16:rowId xmlns:a16="http://schemas.microsoft.com/office/drawing/2014/main" val="2135027817"/>
                  </a:ext>
                </a:extLst>
              </a:tr>
              <a:tr h="1998293">
                <a:tc>
                  <a:txBody>
                    <a:bodyPr/>
                    <a:lstStyle/>
                    <a:p>
                      <a:pPr lvl="0"/>
                      <a:r>
                        <a:rPr lang="en-GB" sz="2400" kern="1200">
                          <a:solidFill>
                            <a:srgbClr val="000000"/>
                          </a:solidFill>
                          <a:latin typeface="Calibri"/>
                        </a:rPr>
                        <a:t>Be aware that there is no one cognitive</a:t>
                      </a:r>
                    </a:p>
                    <a:p>
                      <a:pPr lvl="0"/>
                      <a:r>
                        <a:rPr lang="en-GB" sz="2400" kern="1200">
                          <a:solidFill>
                            <a:srgbClr val="000000"/>
                          </a:solidFill>
                          <a:latin typeface="Calibri"/>
                        </a:rPr>
                        <a:t>activity, or combination of activities, that is</a:t>
                      </a:r>
                    </a:p>
                    <a:p>
                      <a:pPr lvl="0"/>
                      <a:r>
                        <a:rPr lang="en-GB" sz="2400" kern="1200">
                          <a:solidFill>
                            <a:srgbClr val="000000"/>
                          </a:solidFill>
                          <a:latin typeface="Calibri"/>
                        </a:rPr>
                        <a:t>uniquely good for reducing AD risk.</a:t>
                      </a:r>
                      <a:endParaRPr lang="en-GB" sz="2400"/>
                    </a:p>
                  </a:txBody>
                  <a:tcPr/>
                </a:tc>
                <a:tc>
                  <a:txBody>
                    <a:bodyPr/>
                    <a:lstStyle/>
                    <a:p>
                      <a:pPr lvl="0"/>
                      <a:r>
                        <a:rPr lang="en-GB" sz="2400" kern="1200">
                          <a:solidFill>
                            <a:srgbClr val="000000"/>
                          </a:solidFill>
                          <a:latin typeface="Calibri"/>
                        </a:rPr>
                        <a:t>Many different types of cognitively stimulating activities have been associated with preserved cognitive skill. There are no data yet to show that cognitive activities prevent or delay AD.</a:t>
                      </a:r>
                      <a:endParaRPr lang="en-GB" sz="2400"/>
                    </a:p>
                  </a:txBody>
                  <a:tcPr/>
                </a:tc>
                <a:extLst>
                  <a:ext uri="{0D108BD9-81ED-4DB2-BD59-A6C34878D82A}">
                    <a16:rowId xmlns:a16="http://schemas.microsoft.com/office/drawing/2014/main" val="1107866284"/>
                  </a:ext>
                </a:extLst>
              </a:tr>
              <a:tr h="1617665">
                <a:tc>
                  <a:txBody>
                    <a:bodyPr/>
                    <a:lstStyle/>
                    <a:p>
                      <a:pPr lvl="0"/>
                      <a:r>
                        <a:rPr lang="en-GB" sz="2400" kern="1200">
                          <a:solidFill>
                            <a:srgbClr val="000000"/>
                          </a:solidFill>
                          <a:latin typeface="Calibri"/>
                        </a:rPr>
                        <a:t>Social interactions are a great way to</a:t>
                      </a:r>
                    </a:p>
                    <a:p>
                      <a:pPr lvl="0"/>
                      <a:r>
                        <a:rPr lang="en-GB" sz="2400" kern="1200">
                          <a:solidFill>
                            <a:srgbClr val="000000"/>
                          </a:solidFill>
                          <a:latin typeface="Calibri"/>
                        </a:rPr>
                        <a:t>stimulate the mind.</a:t>
                      </a:r>
                      <a:endParaRPr lang="en-GB" sz="2400"/>
                    </a:p>
                  </a:txBody>
                  <a:tcPr/>
                </a:tc>
                <a:tc>
                  <a:txBody>
                    <a:bodyPr/>
                    <a:lstStyle/>
                    <a:p>
                      <a:pPr lvl="0"/>
                      <a:r>
                        <a:rPr lang="en-GB" sz="2400" kern="1200">
                          <a:solidFill>
                            <a:srgbClr val="000000"/>
                          </a:solidFill>
                          <a:latin typeface="Calibri"/>
                        </a:rPr>
                        <a:t>Group training of cognitive skills has been shown to be effective in sharpening specific cognitive skills, and broader social networks have been associated with reduced AD risk.</a:t>
                      </a:r>
                      <a:endParaRPr lang="en-GB" sz="2400"/>
                    </a:p>
                  </a:txBody>
                  <a:tcPr/>
                </a:tc>
                <a:extLst>
                  <a:ext uri="{0D108BD9-81ED-4DB2-BD59-A6C34878D82A}">
                    <a16:rowId xmlns:a16="http://schemas.microsoft.com/office/drawing/2014/main" val="3925594228"/>
                  </a:ext>
                </a:extLst>
              </a:tr>
            </a:tbl>
          </a:graphicData>
        </a:graphic>
      </p:graphicFrame>
    </p:spTree>
    <p:extLst>
      <p:ext uri="{BB962C8B-B14F-4D97-AF65-F5344CB8AC3E}">
        <p14:creationId xmlns:p14="http://schemas.microsoft.com/office/powerpoint/2010/main" val="20785421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31F45-0226-4456-9A3E-8737E4B20CD8}"/>
              </a:ext>
            </a:extLst>
          </p:cNvPr>
          <p:cNvSpPr txBox="1">
            <a:spLocks noGrp="1"/>
          </p:cNvSpPr>
          <p:nvPr>
            <p:ph type="title"/>
          </p:nvPr>
        </p:nvSpPr>
        <p:spPr>
          <a:xfrm>
            <a:off x="264691" y="84216"/>
            <a:ext cx="11020924" cy="949147"/>
          </a:xfrm>
        </p:spPr>
        <p:txBody>
          <a:bodyPr/>
          <a:lstStyle/>
          <a:p>
            <a:pPr lvl="0"/>
            <a:r>
              <a:rPr lang="en-GB" sz="2999" b="1">
                <a:solidFill>
                  <a:srgbClr val="203864"/>
                </a:solidFill>
                <a:latin typeface="Poppins" panose="020B0604020202020204" pitchFamily="34" charset="0"/>
                <a:cs typeface="Poppins" panose="020B0604020202020204" pitchFamily="34" charset="0"/>
              </a:rPr>
              <a:t>Summary of related resources to The Ageing Well Public Talk Series</a:t>
            </a:r>
          </a:p>
        </p:txBody>
      </p:sp>
      <p:sp>
        <p:nvSpPr>
          <p:cNvPr id="3" name="Content Placeholder 2">
            <a:extLst>
              <a:ext uri="{FF2B5EF4-FFF2-40B4-BE49-F238E27FC236}">
                <a16:creationId xmlns:a16="http://schemas.microsoft.com/office/drawing/2014/main" id="{F867B83E-FE61-4B01-9355-83A0FE4106E0}"/>
              </a:ext>
            </a:extLst>
          </p:cNvPr>
          <p:cNvSpPr txBox="1">
            <a:spLocks noGrp="1"/>
          </p:cNvSpPr>
          <p:nvPr>
            <p:ph idx="1"/>
          </p:nvPr>
        </p:nvSpPr>
        <p:spPr>
          <a:xfrm>
            <a:off x="264691" y="887489"/>
            <a:ext cx="11538283" cy="5886294"/>
          </a:xfrm>
        </p:spPr>
        <p:txBody>
          <a:bodyPr/>
          <a:lstStyle/>
          <a:p>
            <a:pPr marL="0" lvl="0" indent="0">
              <a:lnSpc>
                <a:spcPct val="50000"/>
              </a:lnSpc>
              <a:buNone/>
            </a:pPr>
            <a:endParaRPr lang="en-US" sz="1600" b="1" i="1" u="sng" dirty="0">
              <a:solidFill>
                <a:srgbClr val="203864"/>
              </a:solidFill>
              <a:latin typeface="Poppins" panose="020B0604020202020204" pitchFamily="34" charset="0"/>
              <a:cs typeface="Poppins" panose="020B0604020202020204" pitchFamily="34" charset="0"/>
            </a:endParaRPr>
          </a:p>
          <a:p>
            <a:pPr marL="0" lvl="0" indent="0">
              <a:buNone/>
            </a:pPr>
            <a:endParaRPr lang="en-US" sz="2900" b="1" i="1" u="sng" dirty="0">
              <a:solidFill>
                <a:srgbClr val="203864"/>
              </a:solidFill>
              <a:latin typeface="Poppins" panose="020B0604020202020204" pitchFamily="34" charset="0"/>
              <a:cs typeface="Poppins" panose="020B0604020202020204" pitchFamily="34" charset="0"/>
            </a:endParaRPr>
          </a:p>
          <a:p>
            <a:pPr marL="0" lvl="0" indent="0">
              <a:buNone/>
            </a:pPr>
            <a:endParaRPr lang="en-US" sz="2900" b="1" i="1" u="sng" dirty="0">
              <a:solidFill>
                <a:srgbClr val="203864"/>
              </a:solidFill>
              <a:latin typeface="Poppins" panose="020B0604020202020204" pitchFamily="34" charset="0"/>
              <a:cs typeface="Poppins" panose="020B0604020202020204" pitchFamily="34" charset="0"/>
            </a:endParaRPr>
          </a:p>
          <a:p>
            <a:pPr marL="0" lvl="0" indent="0">
              <a:buNone/>
            </a:pPr>
            <a:r>
              <a:rPr lang="en-US" sz="2900" b="1" i="1" u="sng" dirty="0">
                <a:solidFill>
                  <a:srgbClr val="203864"/>
                </a:solidFill>
                <a:latin typeface="Poppins" panose="020B0604020202020204" pitchFamily="34" charset="0"/>
                <a:cs typeface="Poppins" panose="020B0604020202020204" pitchFamily="34" charset="0"/>
              </a:rPr>
              <a:t>Podcasts</a:t>
            </a:r>
          </a:p>
          <a:p>
            <a:pPr marL="0" lvl="0" indent="0">
              <a:buNone/>
            </a:pPr>
            <a:endParaRPr lang="en-US" sz="1900" b="1" i="1" u="sng" dirty="0">
              <a:solidFill>
                <a:srgbClr val="203864"/>
              </a:solidFill>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&amp; King J (2020) COVID-19 Interview podcast for The Retirement Café: ‘</a:t>
            </a:r>
            <a:r>
              <a:rPr lang="en-US" sz="1800" b="1" dirty="0">
                <a:latin typeface="Poppins" panose="020B0604020202020204" pitchFamily="34" charset="0"/>
                <a:cs typeface="Poppins" panose="020B0604020202020204" pitchFamily="34" charset="0"/>
                <a:hlinkClick r:id="rId2"/>
              </a:rPr>
              <a:t>Ageing Well Under Lockdown</a:t>
            </a:r>
            <a:r>
              <a:rPr lang="en-US" sz="1800" dirty="0">
                <a:latin typeface="Poppins" panose="020B0604020202020204" pitchFamily="34" charset="0"/>
                <a:cs typeface="Poppins" panose="020B0604020202020204" pitchFamily="34" charset="0"/>
              </a:rPr>
              <a:t>’  </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&amp; Broad E  (2020) Podcast – Open University &amp; The Parks Trust </a:t>
            </a:r>
            <a:r>
              <a:rPr lang="en-US" sz="1800" b="1" dirty="0">
                <a:latin typeface="Poppins" panose="020B0604020202020204" pitchFamily="34" charset="0"/>
                <a:cs typeface="Poppins" panose="020B0604020202020204" pitchFamily="34" charset="0"/>
                <a:hlinkClick r:id="rId3"/>
              </a:rPr>
              <a:t>Keep Me Walking - researching with people living with dementia and their carers </a:t>
            </a:r>
            <a:r>
              <a:rPr lang="en-US" sz="1800" dirty="0">
                <a:latin typeface="Poppins" panose="020B0604020202020204" pitchFamily="34" charset="0"/>
                <a:cs typeface="Poppins" panose="020B0604020202020204" pitchFamily="34" charset="0"/>
              </a:rPr>
              <a:t>–</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(2020)  Podcast - </a:t>
            </a:r>
            <a:r>
              <a:rPr lang="en-US" sz="1800" b="1" dirty="0">
                <a:latin typeface="Poppins" panose="020B0604020202020204" pitchFamily="34" charset="0"/>
                <a:cs typeface="Poppins" panose="020B0604020202020204" pitchFamily="34" charset="0"/>
                <a:hlinkClick r:id="rId4"/>
              </a:rPr>
              <a:t>Areas of research with The Open University </a:t>
            </a:r>
            <a:endParaRPr lang="en-US" sz="1800" b="1" dirty="0">
              <a:latin typeface="Poppins" panose="020B0604020202020204" pitchFamily="34" charset="0"/>
              <a:cs typeface="Poppins" panose="020B0604020202020204" pitchFamily="34" charset="0"/>
            </a:endParaRPr>
          </a:p>
          <a:p>
            <a:pPr lvl="0"/>
            <a:endParaRPr lang="en-US" sz="1800" b="1"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Broad E, Methley A &amp; Vseteckova J (2021) Podcast OU &amp; The Parks Trust &amp; Northamptonshire Healthcare NHS Foundation Trust - </a:t>
            </a:r>
            <a:r>
              <a:rPr lang="en-US" sz="1800" b="1" dirty="0">
                <a:latin typeface="Poppins" panose="020B0604020202020204" pitchFamily="34" charset="0"/>
                <a:cs typeface="Poppins" panose="020B0604020202020204" pitchFamily="34" charset="0"/>
                <a:hlinkClick r:id="rId5"/>
              </a:rPr>
              <a:t>Spotter sheet and mindful walking</a:t>
            </a:r>
            <a:r>
              <a:rPr lang="en-US" sz="1800" dirty="0">
                <a:latin typeface="Poppins" panose="020B0604020202020204" pitchFamily="34" charset="0"/>
                <a:cs typeface="Poppins" panose="020B0604020202020204" pitchFamily="34" charset="0"/>
              </a:rPr>
              <a:t>. </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Methley A, Broad E (2021) Podcast OU &amp; The Parks Trust &amp; Northamptonshire Healthcare NHS Foundation Trust  </a:t>
            </a:r>
            <a:r>
              <a:rPr lang="en-US" sz="1800" b="1" dirty="0">
                <a:latin typeface="Poppins" panose="020B0604020202020204" pitchFamily="34" charset="0"/>
                <a:cs typeface="Poppins" panose="020B0604020202020204" pitchFamily="34" charset="0"/>
                <a:hlinkClick r:id="rId6"/>
              </a:rPr>
              <a:t>Preventing brain decline while ageing </a:t>
            </a:r>
            <a:endParaRPr lang="en-US" sz="1800" b="1" dirty="0">
              <a:latin typeface="Poppins" panose="020B0604020202020204" pitchFamily="34" charset="0"/>
              <a:cs typeface="Poppins" panose="020B0604020202020204" pitchFamily="34" charset="0"/>
            </a:endParaRPr>
          </a:p>
          <a:p>
            <a:pPr lvl="0"/>
            <a:endParaRPr lang="en-US" sz="1800" dirty="0">
              <a:latin typeface="Poppins" panose="020B0604020202020204" pitchFamily="34" charset="0"/>
              <a:cs typeface="Poppins" panose="020B0604020202020204" pitchFamily="34" charset="0"/>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785C91-173A-7F58-DC57-EBAF8249A3FD}"/>
              </a:ext>
            </a:extLst>
          </p:cNvPr>
          <p:cNvSpPr txBox="1">
            <a:spLocks/>
          </p:cNvSpPr>
          <p:nvPr/>
        </p:nvSpPr>
        <p:spPr>
          <a:xfrm>
            <a:off x="250371" y="947053"/>
            <a:ext cx="11604174" cy="564968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lang="en-GB" sz="1800" kern="0" dirty="0"/>
          </a:p>
          <a:p>
            <a:endParaRPr lang="en-GB" sz="1800" kern="0" dirty="0"/>
          </a:p>
          <a:p>
            <a:endParaRPr lang="en-GB" sz="1800" kern="0" dirty="0"/>
          </a:p>
          <a:p>
            <a:r>
              <a:rPr lang="en-GB" sz="1800" kern="0" dirty="0"/>
              <a:t>Methley A, Broad E, Vseteckova J (2021) Podcast OU &amp; The Parks Trust &amp; Northamptonshire Healthcare NHS Foundation Trust  </a:t>
            </a:r>
            <a:r>
              <a:rPr lang="en-GB" sz="1800" b="1" kern="0" dirty="0">
                <a:hlinkClick r:id="rId2"/>
              </a:rPr>
              <a:t>Walking therapy </a:t>
            </a:r>
            <a:endParaRPr lang="en-GB" sz="1800" b="1" kern="0" dirty="0"/>
          </a:p>
          <a:p>
            <a:endParaRPr lang="en-GB" sz="1800" kern="0" dirty="0"/>
          </a:p>
          <a:p>
            <a:r>
              <a:rPr lang="en-GB" sz="1800" kern="0" dirty="0"/>
              <a:t>Vseteckova J, Methley A, Broad (2021) Podcast OU &amp; The Parks Trust &amp; Northamptonshire Healthcare NHS Foundation Trust  </a:t>
            </a:r>
            <a:r>
              <a:rPr lang="en-GB" sz="1800" b="1" kern="0" dirty="0">
                <a:hlinkClick r:id="rId3"/>
              </a:rPr>
              <a:t>Understanding our memory </a:t>
            </a:r>
            <a:endParaRPr lang="en-GB" sz="1800" b="1" kern="0" dirty="0"/>
          </a:p>
          <a:p>
            <a:endParaRPr lang="en-GB" sz="1800" kern="0" dirty="0"/>
          </a:p>
          <a:p>
            <a:r>
              <a:rPr lang="en-GB" sz="1800" kern="0" dirty="0"/>
              <a:t>Araya Y , Broad E, Vseteckova J (2022) </a:t>
            </a:r>
            <a:r>
              <a:rPr lang="en-GB" sz="1800" b="1" kern="0" dirty="0">
                <a:hlinkClick r:id="rId4"/>
              </a:rPr>
              <a:t>Engaging with our environment</a:t>
            </a:r>
            <a:endParaRPr lang="en-GB" sz="1800" b="1" kern="0" dirty="0"/>
          </a:p>
          <a:p>
            <a:endParaRPr lang="en-GB" sz="1800" kern="0" dirty="0"/>
          </a:p>
          <a:p>
            <a:r>
              <a:rPr lang="en-GB" sz="1800" kern="0" dirty="0"/>
              <a:t>Joannidi H, Araya Y, Broad E &amp; Vseteckova J (2022) </a:t>
            </a:r>
            <a:r>
              <a:rPr lang="en-GB" sz="1800" b="1" kern="0" dirty="0">
                <a:hlinkClick r:id="rId5"/>
              </a:rPr>
              <a:t>Sense of self during aging: how mindfulness and nature can help</a:t>
            </a:r>
            <a:endParaRPr lang="en-GB" sz="1800" b="1" kern="0" dirty="0"/>
          </a:p>
          <a:p>
            <a:endParaRPr lang="en-GB" sz="1800" kern="0" dirty="0"/>
          </a:p>
          <a:p>
            <a:r>
              <a:rPr lang="en-GB" sz="1800" kern="0" dirty="0"/>
              <a:t>The above podcasts can be also seen on </a:t>
            </a:r>
            <a:r>
              <a:rPr lang="en-GB" sz="1800" b="1" kern="0" dirty="0">
                <a:hlinkClick r:id="rId6"/>
              </a:rPr>
              <a:t>The Parks Trust YouTube Channel </a:t>
            </a:r>
            <a:endParaRPr lang="en-GB" sz="1800" b="1" kern="0" dirty="0"/>
          </a:p>
          <a:p>
            <a:endParaRPr lang="en-GB" sz="1800" kern="0" dirty="0"/>
          </a:p>
        </p:txBody>
      </p:sp>
      <p:pic>
        <p:nvPicPr>
          <p:cNvPr id="10" name="Picture 9">
            <a:extLst>
              <a:ext uri="{FF2B5EF4-FFF2-40B4-BE49-F238E27FC236}">
                <a16:creationId xmlns:a16="http://schemas.microsoft.com/office/drawing/2014/main" id="{4638D138-3268-0F04-99AF-4C1E174008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635001" y="-127000"/>
            <a:ext cx="3127374" cy="952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2031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BF3E02-728D-4D4A-F03F-60E888BEAA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5001" y="0"/>
            <a:ext cx="3127374" cy="825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D10AC1C-1394-AAC2-455B-E5F2DEEF91D8}"/>
              </a:ext>
            </a:extLst>
          </p:cNvPr>
          <p:cNvSpPr txBox="1"/>
          <p:nvPr/>
        </p:nvSpPr>
        <p:spPr>
          <a:xfrm>
            <a:off x="476250" y="1605233"/>
            <a:ext cx="11239499" cy="5743111"/>
          </a:xfrm>
          <a:prstGeom prst="rect">
            <a:avLst/>
          </a:prstGeom>
          <a:noFill/>
        </p:spPr>
        <p:txBody>
          <a:bodyPr wrap="square">
            <a:spAutoFit/>
          </a:bodyPr>
          <a:lstStyle/>
          <a:p>
            <a:endPar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endParaRPr>
          </a:p>
          <a:p>
            <a:endParaRPr lang="en-GB" sz="1800" kern="100" dirty="0">
              <a:latin typeface="Poppins" panose="020B0604020202020204" pitchFamily="34" charset="0"/>
              <a:ea typeface="Times New Roman" panose="02020603050405020304" pitchFamily="18" charset="0"/>
              <a:cs typeface="Poppins" panose="020B0604020202020204" pitchFamily="34" charset="0"/>
            </a:endParaRPr>
          </a:p>
          <a:p>
            <a:endParaRPr lang="en-GB" sz="1800" kern="100" dirty="0">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Vseteckova J (2020)</a:t>
            </a:r>
            <a:r>
              <a:rPr lang="en-GB" sz="1800" b="1" u="sng"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hlinkClick r:id="rId3"/>
              </a:rPr>
              <a:t>Ageing Well Public Talks Series </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5 reasons why exercising outdoors is great for people who have dementia</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u="sng" kern="0" dirty="0">
                <a:solidFill>
                  <a:srgbClr val="0000FF"/>
                </a:solidFill>
                <a:effectLst/>
                <a:latin typeface="Poppins" panose="020B0604020202020204" pitchFamily="34" charset="0"/>
                <a:ea typeface="Arial" panose="020B0604020202020204" pitchFamily="34" charset="0"/>
                <a:cs typeface="Poppins" panose="020B0604020202020204" pitchFamily="34" charset="0"/>
                <a:hlinkClick r:id="rId3"/>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 </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Depression, mood and exercise</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GB" sz="1800" kern="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 </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Five Pillars for </a:t>
            </a:r>
            <a:r>
              <a:rPr lang="en-US" sz="1800" b="1" u="sng"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Ageing</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 Well</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(2020) </a:t>
            </a:r>
            <a:r>
              <a:rPr lang="en-US" sz="1800" b="1" u="sng"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Ageing</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 Brain</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US" sz="1800" kern="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p:txBody>
      </p:sp>
    </p:spTree>
    <p:extLst>
      <p:ext uri="{BB962C8B-B14F-4D97-AF65-F5344CB8AC3E}">
        <p14:creationId xmlns:p14="http://schemas.microsoft.com/office/powerpoint/2010/main" val="9520680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83986F7-A4F1-3637-1169-42B20FF321CE}"/>
              </a:ext>
            </a:extLst>
          </p:cNvPr>
          <p:cNvSpPr>
            <a:spLocks noGrp="1"/>
          </p:cNvSpPr>
          <p:nvPr/>
        </p:nvSpPr>
        <p:spPr>
          <a:xfrm>
            <a:off x="572135" y="851535"/>
            <a:ext cx="11047730" cy="5154930"/>
          </a:xfrm>
          <a:prstGeom prst="rect">
            <a:avLst/>
          </a:prstGeom>
          <a:noFill/>
          <a:ln>
            <a:noFill/>
          </a:ln>
        </p:spPr>
        <p:txBody>
          <a:bodyPr spcFirstLastPara="1" wrap="square" lIns="91425" tIns="45700" rIns="91425" bIns="45700" anchor="t" anchorCtr="0">
            <a:noAutofit/>
          </a:bodyPr>
          <a:lstStyle/>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Vseteckova J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2"/>
              </a:rPr>
              <a:t>Pharmacotherapy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u="none" strike="noStrike"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Joannidi H, Araya Y, Broad E &amp; Vseteckova J (2022</a:t>
            </a:r>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3"/>
              </a:rPr>
              <a:t>Sense of Self during ageing – how mindfulness and nature can help</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Mehta S (2022) </a:t>
            </a:r>
            <a:r>
              <a:rPr lang="en-GB" sz="1800"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4"/>
              </a:rPr>
              <a:t>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4"/>
              </a:rPr>
              <a:t>Medicines and personalisation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Gale B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5"/>
              </a:rPr>
              <a:t>How can we prepare for death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Gale B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6"/>
              </a:rPr>
              <a:t>Valuing death at home: making preparations</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110000"/>
              </a:lnSpc>
            </a:pPr>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p:txBody>
      </p:sp>
      <p:pic>
        <p:nvPicPr>
          <p:cNvPr id="5" name="Picture 4">
            <a:extLst>
              <a:ext uri="{FF2B5EF4-FFF2-40B4-BE49-F238E27FC236}">
                <a16:creationId xmlns:a16="http://schemas.microsoft.com/office/drawing/2014/main" id="{BAFDF09C-CBBB-77FB-6A56-625B671D01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705700" y="0"/>
            <a:ext cx="2779600" cy="85153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232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6" name="Content Placeholder 2">
            <a:extLst>
              <a:ext uri="{FF2B5EF4-FFF2-40B4-BE49-F238E27FC236}">
                <a16:creationId xmlns:a16="http://schemas.microsoft.com/office/drawing/2014/main" id="{8410ED97-AF90-D759-ACCB-C4FDED1BDDC8}"/>
              </a:ext>
            </a:extLst>
          </p:cNvPr>
          <p:cNvSpPr txBox="1">
            <a:spLocks noGrp="1"/>
          </p:cNvSpPr>
          <p:nvPr>
            <p:ph type="body" idx="1"/>
          </p:nvPr>
        </p:nvSpPr>
        <p:spPr>
          <a:xfrm>
            <a:off x="414338" y="1481138"/>
            <a:ext cx="6457950" cy="436086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Font typeface="Arial" panose="020B0604020202020204" pitchFamily="34" charset="0"/>
              <a:buChar char="•"/>
            </a:pPr>
            <a:r>
              <a:rPr lang="en-GB" sz="2400" kern="0" dirty="0">
                <a:latin typeface="Calibri" panose="020F0502020204030204" pitchFamily="34" charset="0"/>
                <a:ea typeface="Times New Roman" panose="02020603050405020304" pitchFamily="18" charset="0"/>
                <a:cs typeface="Calibri" panose="020F0502020204030204" pitchFamily="34" charset="0"/>
              </a:rPr>
              <a:t>Educational intervention that &amp; facilitated learning and addresses and involves ageing populations as well as practitioners, clinicians, professionals who support ageing populations in their professional roles. </a:t>
            </a:r>
          </a:p>
          <a:p>
            <a:pPr marL="571500" indent="-342900">
              <a:buFont typeface="Arial" panose="020B0604020202020204" pitchFamily="34" charset="0"/>
              <a:buChar char="•"/>
            </a:pPr>
            <a:r>
              <a:rPr lang="en-GB" sz="2400" kern="0" dirty="0">
                <a:latin typeface="Calibri" panose="020F0502020204030204" pitchFamily="34" charset="0"/>
                <a:ea typeface="Times New Roman" panose="02020603050405020304" pitchFamily="18" charset="0"/>
                <a:cs typeface="Calibri" panose="020F0502020204030204" pitchFamily="34" charset="0"/>
              </a:rPr>
              <a:t>As part of the AWPT Series we are exploring what ageing brings about naturally to us all</a:t>
            </a:r>
          </a:p>
          <a:p>
            <a:pPr marL="571500" indent="-342900">
              <a:buFont typeface="Arial" panose="020B0604020202020204" pitchFamily="34" charset="0"/>
              <a:buChar char="•"/>
            </a:pPr>
            <a:r>
              <a:rPr lang="en-GB" sz="2400" u="sng" dirty="0">
                <a:solidFill>
                  <a:schemeClr val="tx1">
                    <a:lumMod val="50000"/>
                    <a:lumOff val="50000"/>
                  </a:schemeClr>
                </a:solidFill>
                <a:latin typeface="Calibri" panose="020F0502020204030204" pitchFamily="34" charset="0"/>
                <a:ea typeface="Calibri" panose="020F0502020204030204" pitchFamily="34" charset="0"/>
                <a:cs typeface="Calibri" panose="020F0502020204030204" pitchFamily="34" charset="0"/>
              </a:rPr>
              <a:t>Nutrition, Hydration, Physical Activity, Social and Cognitive Stimulation </a:t>
            </a:r>
          </a:p>
          <a:p>
            <a:pPr marL="571500" indent="-342900">
              <a:buFont typeface="Arial" panose="020B0604020202020204" pitchFamily="34" charset="0"/>
              <a:buChar char="•"/>
            </a:pP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571500" indent="-342900">
              <a:buFont typeface="Arial" panose="020B0604020202020204" pitchFamily="34" charset="0"/>
              <a:buChar char="•"/>
            </a:pPr>
            <a:endParaRPr lang="en-GB" sz="2400" dirty="0">
              <a:latin typeface="Poppins" panose="020B0604020202020204" pitchFamily="34" charset="0"/>
              <a:cs typeface="Poppins" panose="020B0604020202020204" pitchFamily="34" charset="0"/>
            </a:endParaRPr>
          </a:p>
        </p:txBody>
      </p:sp>
      <p:pic>
        <p:nvPicPr>
          <p:cNvPr id="3" name="Picture 2" descr="Sphere of mesh and nodes">
            <a:extLst>
              <a:ext uri="{FF2B5EF4-FFF2-40B4-BE49-F238E27FC236}">
                <a16:creationId xmlns:a16="http://schemas.microsoft.com/office/drawing/2014/main" id="{FA2B7B2C-9B61-A4B6-AE93-7E42D7E6A3DF}"/>
              </a:ext>
            </a:extLst>
          </p:cNvPr>
          <p:cNvPicPr>
            <a:picLocks noChangeAspect="1"/>
          </p:cNvPicPr>
          <p:nvPr/>
        </p:nvPicPr>
        <p:blipFill rotWithShape="1">
          <a:blip r:embed="rId3"/>
          <a:srcRect l="38195" r="7206"/>
          <a:stretch/>
        </p:blipFill>
        <p:spPr>
          <a:xfrm>
            <a:off x="7445217" y="314191"/>
            <a:ext cx="4437369" cy="6337434"/>
          </a:xfrm>
          <a:prstGeom prst="rect">
            <a:avLst/>
          </a:prstGeom>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5187A3D-3273-7ABD-82DE-775B4B4F5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96875" y="0"/>
            <a:ext cx="2779600" cy="798709"/>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F886AB3C-EB3F-6223-2A34-9B878C683B46}"/>
              </a:ext>
            </a:extLst>
          </p:cNvPr>
          <p:cNvSpPr txBox="1">
            <a:spLocks/>
          </p:cNvSpPr>
          <p:nvPr/>
        </p:nvSpPr>
        <p:spPr>
          <a:xfrm>
            <a:off x="714376" y="1819593"/>
            <a:ext cx="10525124" cy="4355782"/>
          </a:xfrm>
          <a:prstGeom prst="rect">
            <a:avLst/>
          </a:prstGeom>
          <a:noFill/>
          <a:ln>
            <a:noFill/>
          </a:ln>
        </p:spPr>
        <p:txBody>
          <a:bodyPr spcFirstLastPara="1" wrap="square" lIns="91425" tIns="45700" rIns="91425" bIns="45700" anchor="t" anchorCtr="0">
            <a:noAutofit/>
          </a:bodyPr>
          <a:lstStyle/>
          <a:p>
            <a:pPr>
              <a:lnSpc>
                <a:spcPct val="60000"/>
              </a:lnSpc>
            </a:pP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Methley</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&amp; Jones K (2020)</a:t>
            </a:r>
            <a:r>
              <a:rPr lang="en-GB" sz="1800" kern="100" dirty="0">
                <a:latin typeface="Poppins" panose="020B0604020202020204" pitchFamily="34" charset="0"/>
                <a:ea typeface="Arial" panose="020B0604020202020204" pitchFamily="34" charset="0"/>
                <a:cs typeface="Poppins" panose="020B0604020202020204" pitchFamily="34" charset="0"/>
              </a:rPr>
              <a:t> </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Green &amp; Blue &amp; Outdoor spaces</a:t>
            </a:r>
            <a:endPar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6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60000"/>
              </a:lnSpc>
            </a:pP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60000"/>
              </a:lnSpc>
            </a:pPr>
            <a:r>
              <a:rPr lang="en-GB"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t>
            </a: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Borgstrom</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E,  Whitehouse A, Kent A, Hart A (2021)</a:t>
            </a:r>
            <a:r>
              <a:rPr lang="en-GB" sz="1800" kern="100" dirty="0">
                <a:latin typeface="Poppins" panose="020B0604020202020204" pitchFamily="34" charset="0"/>
                <a:ea typeface="Arial" panose="020B0604020202020204" pitchFamily="34" charset="0"/>
                <a:cs typeface="Poppins" panose="020B0604020202020204" pitchFamily="34" charset="0"/>
              </a:rPr>
              <a:t>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Advance Care Planning (ACP )</a:t>
            </a: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(2020)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Walking the Parks with The OU and The Parks Trust</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t>
            </a: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Methley</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 Broad E (2021)</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Understanding our memory</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 Broad E,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(2022)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7"/>
              </a:rPr>
              <a:t>Engaging with our environment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p:txBody>
      </p:sp>
    </p:spTree>
    <p:extLst>
      <p:ext uri="{BB962C8B-B14F-4D97-AF65-F5344CB8AC3E}">
        <p14:creationId xmlns:p14="http://schemas.microsoft.com/office/powerpoint/2010/main" val="25595395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A3F5AD-0864-3910-8CD6-1FA9EA966C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69B57D7D-603F-3E4F-751A-62AEE8AE4C55}"/>
              </a:ext>
            </a:extLst>
          </p:cNvPr>
          <p:cNvSpPr txBox="1"/>
          <p:nvPr/>
        </p:nvSpPr>
        <p:spPr>
          <a:xfrm>
            <a:off x="530888" y="1574730"/>
            <a:ext cx="9542125" cy="4054187"/>
          </a:xfrm>
          <a:prstGeom prst="rect">
            <a:avLst/>
          </a:prstGeom>
          <a:noFill/>
        </p:spPr>
        <p:txBody>
          <a:bodyPr wrap="square">
            <a:spAutoFit/>
          </a:bodyPr>
          <a:lstStyle/>
          <a:p>
            <a:pPr marL="457200" indent="-228600">
              <a:lnSpc>
                <a:spcPct val="70000"/>
              </a:lnSpc>
            </a:pPr>
            <a:endParaRPr lang="en-GB" sz="16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chemeClr val="tx1">
                  <a:lumMod val="50000"/>
                  <a:lumOff val="50000"/>
                </a:schemeClr>
              </a:solidFill>
              <a:latin typeface="Poppins" panose="020B0604020202020204" pitchFamily="34" charset="0"/>
              <a:ea typeface="PMingLiU-ExtB" panose="020B0400000000000000" pitchFamily="34" charset="-120"/>
              <a:cs typeface="Poppins" panose="020B0604020202020204" pitchFamily="34" charset="0"/>
            </a:endParaRPr>
          </a:p>
          <a:p>
            <a:pPr marL="457200" indent="-228600"/>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Vseteckova J (2022)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3">
                  <a:extLst>
                    <a:ext uri="{A12FA001-AC4F-418D-AE19-62706E023703}">
                      <ahyp:hlinkClr xmlns:ahyp="http://schemas.microsoft.com/office/drawing/2018/hyperlinkcolor" val="tx"/>
                    </a:ext>
                  </a:extLst>
                </a:hlinkClick>
              </a:rPr>
              <a:t>Pharmacotherapy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Joannidi</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H, </a:t>
            </a:r>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Araya</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Y, Broad E &amp; </a:t>
            </a:r>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Vseteckova</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J (2022</a:t>
            </a:r>
            <a:r>
              <a:rPr lang="en-GB" sz="1800" b="1"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a:t>
            </a:r>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4">
                  <a:extLst>
                    <a:ext uri="{A12FA001-AC4F-418D-AE19-62706E023703}">
                      <ahyp:hlinkClr xmlns:ahyp="http://schemas.microsoft.com/office/drawing/2018/hyperlinkcolor" val="tx"/>
                    </a:ext>
                  </a:extLst>
                </a:hlinkClick>
              </a:rPr>
              <a:t>Sense of Self during ageing – how mindfulness and nature can help</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Mehta S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u="sng" kern="100" dirty="0">
                <a:solidFill>
                  <a:srgbClr val="FF8A77"/>
                </a:solidFill>
                <a:effectLst/>
                <a:latin typeface="Poppins" panose="020B0604020202020204" pitchFamily="34" charset="0"/>
                <a:ea typeface="PMingLiU-ExtB" panose="020B0400000000000000" pitchFamily="34" charset="-120"/>
                <a:cs typeface="Poppins" panose="020B0604020202020204" pitchFamily="34" charset="0"/>
                <a:hlinkClick r:id="rId5">
                  <a:extLst>
                    <a:ext uri="{A12FA001-AC4F-418D-AE19-62706E023703}">
                      <ahyp:hlinkClr xmlns:ahyp="http://schemas.microsoft.com/office/drawing/2018/hyperlinkcolor" val="tx"/>
                    </a:ext>
                  </a:extLst>
                </a:hlinkClick>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5">
                  <a:extLst>
                    <a:ext uri="{A12FA001-AC4F-418D-AE19-62706E023703}">
                      <ahyp:hlinkClr xmlns:ahyp="http://schemas.microsoft.com/office/drawing/2018/hyperlinkcolor" val="tx"/>
                    </a:ext>
                  </a:extLst>
                </a:hlinkClick>
              </a:rPr>
              <a:t>Medicines and personalisation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Gale B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6">
                  <a:extLst>
                    <a:ext uri="{A12FA001-AC4F-418D-AE19-62706E023703}">
                      <ahyp:hlinkClr xmlns:ahyp="http://schemas.microsoft.com/office/drawing/2018/hyperlinkcolor" val="tx"/>
                    </a:ext>
                  </a:extLst>
                </a:hlinkClick>
              </a:rPr>
              <a:t>How can we prepare for death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Gale B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7">
                  <a:extLst>
                    <a:ext uri="{A12FA001-AC4F-418D-AE19-62706E023703}">
                      <ahyp:hlinkClr xmlns:ahyp="http://schemas.microsoft.com/office/drawing/2018/hyperlinkcolor" val="tx"/>
                    </a:ext>
                  </a:extLst>
                </a:hlinkClick>
              </a:rPr>
              <a:t>Valuing death at home: making preparations</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a:p>
            <a:pPr marL="457200" indent="-228600">
              <a:lnSpc>
                <a:spcPct val="110000"/>
              </a:lnSpc>
            </a:pP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p:txBody>
      </p:sp>
    </p:spTree>
    <p:extLst>
      <p:ext uri="{BB962C8B-B14F-4D97-AF65-F5344CB8AC3E}">
        <p14:creationId xmlns:p14="http://schemas.microsoft.com/office/powerpoint/2010/main" val="787910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A4A3E8-F227-9168-F716-B28CEF7A14CA}"/>
              </a:ext>
            </a:extLst>
          </p:cNvPr>
          <p:cNvSpPr txBox="1"/>
          <p:nvPr/>
        </p:nvSpPr>
        <p:spPr>
          <a:xfrm>
            <a:off x="608904" y="1126808"/>
            <a:ext cx="10525343" cy="5302567"/>
          </a:xfrm>
          <a:prstGeom prst="rect">
            <a:avLst/>
          </a:prstGeom>
          <a:noFill/>
        </p:spPr>
        <p:txBody>
          <a:bodyPr wrap="square">
            <a:noAutofit/>
          </a:bodyPr>
          <a:lstStyle/>
          <a:p>
            <a:endPar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600" kern="100" dirty="0">
              <a:latin typeface="Poppins" panose="020B0604020202020204" pitchFamily="34" charset="0"/>
              <a:ea typeface="Arial" panose="020B0604020202020204" pitchFamily="34" charset="0"/>
              <a:cs typeface="Poppins" panose="020B0604020202020204" pitchFamily="34" charset="0"/>
            </a:endParaRPr>
          </a:p>
          <a:p>
            <a:endPar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600" kern="100" dirty="0">
              <a:latin typeface="Poppins" panose="020B0604020202020204" pitchFamily="34" charset="0"/>
              <a:ea typeface="Arial" panose="020B0604020202020204" pitchFamily="34"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Hedges V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2"/>
              </a:rPr>
              <a:t>What should I expect when I am nearing the end of my life?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Joannidi</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H,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Broad E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(2022)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Sense of self during aging: how mindfulness and nature can help</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Mehta S,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Ageing, health inequalities and person centred care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Mehta S,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Ageing, health inequalities and integrated approach to care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Broad E,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Ageing well by connecting and learning about nature outdoors</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600" kern="100" dirty="0">
              <a:effectLst/>
              <a:latin typeface="Poppins" panose="020B0604020202020204" pitchFamily="34" charset="0"/>
              <a:ea typeface="Times New Roman" panose="02020603050405020304" pitchFamily="18" charset="0"/>
              <a:cs typeface="Poppins" panose="020B0604020202020204" pitchFamily="34" charset="0"/>
            </a:endParaRPr>
          </a:p>
        </p:txBody>
      </p:sp>
      <p:pic>
        <p:nvPicPr>
          <p:cNvPr id="4" name="Picture 3">
            <a:extLst>
              <a:ext uri="{FF2B5EF4-FFF2-40B4-BE49-F238E27FC236}">
                <a16:creationId xmlns:a16="http://schemas.microsoft.com/office/drawing/2014/main" id="{12CB600D-C9B6-1A12-230F-44421BF6DB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43343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496DB9-39D9-8F0D-3326-97C1DC8392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8EA66CD1-5FB2-445E-43D1-8F7C76FE6FF2}"/>
              </a:ext>
            </a:extLst>
          </p:cNvPr>
          <p:cNvSpPr txBox="1">
            <a:spLocks noGrp="1"/>
          </p:cNvSpPr>
          <p:nvPr/>
        </p:nvSpPr>
        <p:spPr>
          <a:xfrm>
            <a:off x="552838" y="1666554"/>
            <a:ext cx="9273210" cy="4505242"/>
          </a:xfrm>
          <a:prstGeom prst="rect">
            <a:avLst/>
          </a:prstGeom>
          <a:noFill/>
          <a:ln>
            <a:noFill/>
          </a:ln>
        </p:spPr>
        <p:txBody>
          <a:bodyPr spcFirstLastPara="1" wrap="square" lIns="91425" tIns="45700" rIns="91425" bIns="45700" anchor="t" anchorCtr="0">
            <a:noAutofit/>
          </a:bodyPr>
          <a:lstStyle/>
          <a:p>
            <a:pPr>
              <a:lnSpc>
                <a:spcPct val="40000"/>
              </a:lnSpc>
            </a:pPr>
            <a:r>
              <a:rPr lang="en-US" sz="2400" b="1" i="1" u="sng" kern="100" dirty="0">
                <a:solidFill>
                  <a:schemeClr val="bg2"/>
                </a:solidFill>
                <a:effectLst/>
                <a:latin typeface="Poppins" pitchFamily="2" charset="77"/>
                <a:ea typeface="Poppins" pitchFamily="2" charset="77"/>
                <a:cs typeface="Poppins" pitchFamily="2" charset="77"/>
              </a:rPr>
              <a:t>Care and caring related</a:t>
            </a:r>
            <a:endParaRPr lang="en-GB" sz="2400" kern="100" dirty="0">
              <a:solidFill>
                <a:schemeClr val="bg2"/>
              </a:solidFill>
              <a:effectLst/>
              <a:latin typeface="Poppins" pitchFamily="2" charset="77"/>
              <a:ea typeface="Times New Roman" panose="02020603050405020304" pitchFamily="18" charset="0"/>
              <a:cs typeface="Poppins" pitchFamily="2" charset="77"/>
            </a:endParaRPr>
          </a:p>
          <a:p>
            <a:pPr marL="457200" indent="-228600"/>
            <a:r>
              <a:rPr lang="en-GB" sz="16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6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6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6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3">
                  <a:extLst>
                    <a:ext uri="{A12FA001-AC4F-418D-AE19-62706E023703}">
                      <ahyp:hlinkClr xmlns:ahyp="http://schemas.microsoft.com/office/drawing/2018/hyperlinkcolor" val="tx"/>
                    </a:ext>
                  </a:extLst>
                </a:hlinkClick>
              </a:rPr>
              <a:t>How to age well, while self-isolating</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4">
                  <a:extLst>
                    <a:ext uri="{A12FA001-AC4F-418D-AE19-62706E023703}">
                      <ahyp:hlinkClr xmlns:ahyp="http://schemas.microsoft.com/office/drawing/2018/hyperlinkcolor" val="tx"/>
                    </a:ext>
                  </a:extLst>
                </a:hlinkClick>
              </a:rPr>
              <a:t>SHORT FILM - Ageing Well in Self-Isolation</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5">
                  <a:extLst>
                    <a:ext uri="{A12FA001-AC4F-418D-AE19-62706E023703}">
                      <ahyp:hlinkClr xmlns:ahyp="http://schemas.microsoft.com/office/drawing/2018/hyperlinkcolor" val="tx"/>
                    </a:ext>
                  </a:extLst>
                </a:hlinkClick>
              </a:rPr>
              <a:t>ANIMATION - Keeping healthy in Self-Isolation</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b="1"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et al (2020)</a:t>
            </a:r>
            <a:endParaRPr lang="en-GB" sz="1800" kern="100" dirty="0">
              <a:solidFill>
                <a:schemeClr val="bg2"/>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6">
                  <a:extLst>
                    <a:ext uri="{A12FA001-AC4F-418D-AE19-62706E023703}">
                      <ahyp:hlinkClr xmlns:ahyp="http://schemas.microsoft.com/office/drawing/2018/hyperlinkcolor" val="tx"/>
                    </a:ext>
                  </a:extLst>
                </a:hlinkClick>
              </a:rPr>
              <a:t>COVID-19 The effects of self-isolation and lack of physical activity on carers</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b="1"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bg2"/>
                </a:solidFill>
                <a:effectLst/>
                <a:latin typeface="Poppins" pitchFamily="2" charset="77"/>
                <a:ea typeface="Poppins" pitchFamily="2" charset="77"/>
                <a:cs typeface="Poppins" pitchFamily="2" charset="77"/>
              </a:rPr>
              <a:t>Taverner P, Larkin M, Vseteckova J, et al.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7">
                  <a:extLst>
                    <a:ext uri="{A12FA001-AC4F-418D-AE19-62706E023703}">
                      <ahyp:hlinkClr xmlns:ahyp="http://schemas.microsoft.com/office/drawing/2018/hyperlinkcolor" val="tx"/>
                    </a:ext>
                  </a:extLst>
                </a:hlinkClick>
              </a:rPr>
              <a:t>Supporting adult carers during COVID-19 pandemic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6C88B19-3917-9EB7-C821-ED829E1C24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11" name="Content Placeholder 2">
            <a:extLst>
              <a:ext uri="{FF2B5EF4-FFF2-40B4-BE49-F238E27FC236}">
                <a16:creationId xmlns:a16="http://schemas.microsoft.com/office/drawing/2014/main" id="{D296F628-86DD-8732-8777-7AA9E5303064}"/>
              </a:ext>
            </a:extLst>
          </p:cNvPr>
          <p:cNvSpPr txBox="1">
            <a:spLocks noGrp="1"/>
          </p:cNvSpPr>
          <p:nvPr/>
        </p:nvSpPr>
        <p:spPr>
          <a:xfrm>
            <a:off x="591507" y="1391782"/>
            <a:ext cx="10073013" cy="4766848"/>
          </a:xfrm>
          <a:prstGeom prst="rect">
            <a:avLst/>
          </a:prstGeom>
          <a:noFill/>
          <a:ln>
            <a:noFill/>
          </a:ln>
        </p:spPr>
        <p:txBody>
          <a:bodyPr spcFirstLastPara="1" wrap="square" lIns="91425" tIns="45700" rIns="91425" bIns="45700" anchor="t" anchorCtr="0">
            <a:noAutofit/>
          </a:bodyPr>
          <a:lstStyle/>
          <a:p>
            <a:pPr marL="457200" indent="-228600"/>
            <a:r>
              <a:rPr lang="en-GB" sz="16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1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endParaRPr lang="en-GB" sz="1800" kern="100" dirty="0">
              <a:solidFill>
                <a:schemeClr val="bg2"/>
              </a:solidFill>
              <a:effectLst/>
              <a:latin typeface="Poppins" pitchFamily="2" charset="77"/>
              <a:ea typeface="Poppins" pitchFamily="2" charset="77"/>
              <a:cs typeface="Calibri Light" panose="020F0302020204030204" pitchFamily="34" charset="0"/>
            </a:endParaRPr>
          </a:p>
          <a:p>
            <a:pPr marL="457200" indent="-228600"/>
            <a:endParaRPr lang="en-GB" sz="1800" kern="100" dirty="0">
              <a:solidFill>
                <a:schemeClr val="bg2"/>
              </a:solidFill>
              <a:effectLst/>
              <a:latin typeface="Poppins" pitchFamily="2" charset="77"/>
              <a:ea typeface="Poppins" pitchFamily="2" charset="77"/>
              <a:cs typeface="Calibri Light" panose="020F0302020204030204" pitchFamily="34" charset="0"/>
            </a:endParaRPr>
          </a:p>
          <a:p>
            <a:pPr marL="457200" indent="-228600"/>
            <a:endParaRPr lang="en-GB" sz="1800" kern="100" dirty="0">
              <a:solidFill>
                <a:schemeClr val="bg2"/>
              </a:solidFill>
              <a:latin typeface="Poppins" pitchFamily="2" charset="77"/>
              <a:ea typeface="Poppins" pitchFamily="2" charset="77"/>
              <a:cs typeface="Calibri Light" panose="020F0302020204030204" pitchFamily="34" charset="0"/>
            </a:endParaRPr>
          </a:p>
          <a:p>
            <a:pPr marL="457200" indent="-228600"/>
            <a:r>
              <a:rPr lang="en-GB" sz="1800" kern="100" dirty="0">
                <a:solidFill>
                  <a:schemeClr val="bg2"/>
                </a:solidFill>
                <a:effectLst/>
                <a:latin typeface="Poppins" pitchFamily="2" charset="77"/>
                <a:ea typeface="Poppins" pitchFamily="2" charset="77"/>
                <a:cs typeface="Calibri Light" panose="020F0302020204030204" pitchFamily="34" charset="0"/>
              </a:rPr>
              <a:t>Robb M, Penson M, Vseteckova J, et al.  (2020)</a:t>
            </a:r>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3">
                  <a:extLst>
                    <a:ext uri="{A12FA001-AC4F-418D-AE19-62706E023703}">
                      <ahyp:hlinkClr xmlns:ahyp="http://schemas.microsoft.com/office/drawing/2018/hyperlinkcolor" val="tx"/>
                    </a:ext>
                  </a:extLst>
                </a:hlinkClick>
              </a:rPr>
              <a:t>Young carers, COVID-19 and physical activity</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kern="100" dirty="0" err="1">
                <a:solidFill>
                  <a:schemeClr val="bg2"/>
                </a:solidFill>
                <a:effectLst/>
                <a:latin typeface="Poppins" pitchFamily="2" charset="77"/>
                <a:ea typeface="Poppins" pitchFamily="2" charset="77"/>
                <a:cs typeface="Calibri Light" panose="020F0302020204030204" pitchFamily="34" charset="0"/>
              </a:rPr>
              <a:t>Penson</a:t>
            </a:r>
            <a:r>
              <a:rPr lang="en-GB" sz="1800" kern="100" dirty="0">
                <a:solidFill>
                  <a:schemeClr val="bg2"/>
                </a:solidFill>
                <a:effectLst/>
                <a:latin typeface="Poppins" pitchFamily="2" charset="77"/>
                <a:ea typeface="Poppins" pitchFamily="2" charset="77"/>
                <a:cs typeface="Calibri Light" panose="020F0302020204030204" pitchFamily="34" charset="0"/>
              </a:rPr>
              <a:t> M, Vseteckova J et al. (2020)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4">
                  <a:extLst>
                    <a:ext uri="{A12FA001-AC4F-418D-AE19-62706E023703}">
                      <ahyp:hlinkClr xmlns:ahyp="http://schemas.microsoft.com/office/drawing/2018/hyperlinkcolor" val="tx"/>
                    </a:ext>
                  </a:extLst>
                </a:hlinkClick>
              </a:rPr>
              <a:t>Older Carers, COVID-19 and Physical Activity</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kern="100" dirty="0">
                <a:solidFill>
                  <a:schemeClr val="bg2"/>
                </a:solidFill>
                <a:effectLst/>
                <a:latin typeface="Poppins" pitchFamily="2" charset="77"/>
                <a:ea typeface="Poppins" pitchFamily="2" charset="77"/>
                <a:cs typeface="Calibri Light" panose="020F0302020204030204" pitchFamily="34" charset="0"/>
              </a:rPr>
              <a:t>Vseteckova J </a:t>
            </a:r>
            <a:r>
              <a:rPr lang="en-GB" sz="1800" b="1" kern="100" dirty="0">
                <a:solidFill>
                  <a:schemeClr val="bg2"/>
                </a:solidFill>
                <a:effectLst/>
                <a:latin typeface="Poppins" pitchFamily="2" charset="77"/>
                <a:ea typeface="Poppins" pitchFamily="2" charset="77"/>
                <a:cs typeface="Calibri Light" panose="020F0302020204030204" pitchFamily="34" charset="0"/>
              </a:rPr>
              <a:t> </a:t>
            </a:r>
            <a:r>
              <a:rPr lang="en-GB" sz="1800" kern="100" dirty="0">
                <a:solidFill>
                  <a:schemeClr val="bg2"/>
                </a:solidFill>
                <a:effectLst/>
                <a:latin typeface="Poppins" pitchFamily="2" charset="77"/>
                <a:ea typeface="Poppins" pitchFamily="2" charset="77"/>
                <a:cs typeface="Calibri Light" panose="020F0302020204030204" pitchFamily="34" charset="0"/>
              </a:rPr>
              <a:t>&amp; Methley A  (2020)</a:t>
            </a:r>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5">
                  <a:extLst>
                    <a:ext uri="{A12FA001-AC4F-418D-AE19-62706E023703}">
                      <ahyp:hlinkClr xmlns:ahyp="http://schemas.microsoft.com/office/drawing/2018/hyperlinkcolor" val="tx"/>
                    </a:ext>
                  </a:extLst>
                </a:hlinkClick>
              </a:rPr>
              <a:t>Acceptance Commitment Therapy (ACT) to help carers in challenging COVID-19 times</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083690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7F414A-6310-4208-2018-69A1A2AB61D5}"/>
              </a:ext>
            </a:extLst>
          </p:cNvPr>
          <p:cNvSpPr txBox="1">
            <a:spLocks/>
          </p:cNvSpPr>
          <p:nvPr/>
        </p:nvSpPr>
        <p:spPr>
          <a:xfrm>
            <a:off x="206832" y="825500"/>
            <a:ext cx="11985168" cy="584200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lnSpc>
                <a:spcPct val="70000"/>
              </a:lnSpc>
            </a:pPr>
            <a:endParaRPr lang="en-GB" sz="2000" dirty="0"/>
          </a:p>
          <a:p>
            <a:pPr marL="0" indent="0">
              <a:lnSpc>
                <a:spcPct val="70000"/>
              </a:lnSpc>
            </a:pPr>
            <a:endParaRPr lang="en-GB" sz="2000" kern="0" dirty="0"/>
          </a:p>
          <a:p>
            <a:pPr marL="0" indent="0">
              <a:lnSpc>
                <a:spcPct val="70000"/>
              </a:lnSpc>
            </a:pPr>
            <a:endParaRPr lang="en-GB" sz="2000" dirty="0"/>
          </a:p>
          <a:p>
            <a:pPr marL="0" indent="0">
              <a:lnSpc>
                <a:spcPct val="70000"/>
              </a:lnSpc>
            </a:pPr>
            <a:endParaRPr lang="en-GB" sz="2000" kern="0" dirty="0"/>
          </a:p>
          <a:p>
            <a:pPr marL="0" indent="0">
              <a:lnSpc>
                <a:spcPct val="70000"/>
              </a:lnSpc>
            </a:pPr>
            <a:endParaRPr lang="en-GB" sz="2000" b="1" kern="0" dirty="0"/>
          </a:p>
          <a:p>
            <a:pPr marL="0" indent="0">
              <a:lnSpc>
                <a:spcPct val="70000"/>
              </a:lnSpc>
            </a:pPr>
            <a:r>
              <a:rPr lang="en-GB" sz="2000" b="1" kern="0" dirty="0">
                <a:hlinkClick r:id="" action="ppaction://hlinkfile"/>
              </a:rPr>
              <a:t>AGEING WELL PUBLIC TALK SERIES </a:t>
            </a:r>
            <a:r>
              <a:rPr lang="en-GB" sz="2000" b="1" kern="0" dirty="0"/>
              <a:t>WEBSITE </a:t>
            </a:r>
          </a:p>
          <a:p>
            <a:pPr marL="0" indent="0">
              <a:lnSpc>
                <a:spcPct val="70000"/>
              </a:lnSpc>
            </a:pPr>
            <a:endParaRPr lang="en-GB" sz="2000" b="1" dirty="0"/>
          </a:p>
          <a:p>
            <a:pPr marL="0" indent="0">
              <a:lnSpc>
                <a:spcPct val="70000"/>
              </a:lnSpc>
            </a:pPr>
            <a:endParaRPr lang="en-GB" sz="2000" b="1" kern="0" dirty="0"/>
          </a:p>
          <a:p>
            <a:pPr marL="0" indent="0">
              <a:lnSpc>
                <a:spcPct val="70000"/>
              </a:lnSpc>
            </a:pPr>
            <a:endParaRPr lang="en-GB" sz="2000" b="1" kern="0" dirty="0"/>
          </a:p>
          <a:p>
            <a:pPr marL="0" indent="0">
              <a:lnSpc>
                <a:spcPct val="70000"/>
              </a:lnSpc>
            </a:pPr>
            <a:r>
              <a:rPr lang="en-GB" sz="2000" b="1" i="1" kern="0" dirty="0">
                <a:highlight>
                  <a:srgbClr val="FFFF00"/>
                </a:highlight>
                <a:hlinkClick r:id="rId2"/>
              </a:rPr>
              <a:t>Ageing Well Public Talks</a:t>
            </a:r>
            <a:r>
              <a:rPr lang="en-GB" sz="2000" b="1" kern="0" dirty="0">
                <a:highlight>
                  <a:srgbClr val="FFFF00"/>
                </a:highlight>
                <a:hlinkClick r:id="rId2"/>
              </a:rPr>
              <a:t>’ Series </a:t>
            </a:r>
            <a:r>
              <a:rPr lang="en-GB" sz="2000" b="1" u="sng" kern="0" dirty="0">
                <a:highlight>
                  <a:srgbClr val="FFFF00"/>
                </a:highlight>
                <a:hlinkClick r:id="rId2"/>
              </a:rPr>
              <a:t>2023/2024</a:t>
            </a:r>
            <a:r>
              <a:rPr lang="en-GB" sz="2000" b="1" kern="0" dirty="0">
                <a:highlight>
                  <a:srgbClr val="FFFF00"/>
                </a:highlight>
                <a:hlinkClick r:id="rId2"/>
              </a:rPr>
              <a:t> </a:t>
            </a:r>
            <a:r>
              <a:rPr lang="en-GB" sz="2000" b="1" kern="0" dirty="0">
                <a:highlight>
                  <a:srgbClr val="FFFF00"/>
                </a:highlight>
              </a:rPr>
              <a:t>repository on ORDO Collections</a:t>
            </a:r>
          </a:p>
          <a:p>
            <a:pPr marL="0" indent="0">
              <a:lnSpc>
                <a:spcPct val="70000"/>
              </a:lnSpc>
            </a:pPr>
            <a:endParaRPr lang="en-GB" sz="2000" b="1" kern="0" dirty="0"/>
          </a:p>
          <a:p>
            <a:pPr marL="0" indent="0">
              <a:lnSpc>
                <a:spcPct val="70000"/>
              </a:lnSpc>
            </a:pPr>
            <a:r>
              <a:rPr lang="en-GB" sz="2000" b="1" kern="0" dirty="0">
                <a:hlinkClick r:id="rId2"/>
              </a:rPr>
              <a:t>‘</a:t>
            </a:r>
            <a:r>
              <a:rPr lang="en-GB" sz="2000" b="1" i="1" kern="0" dirty="0">
                <a:hlinkClick r:id="rId2"/>
              </a:rPr>
              <a:t>Ageing Well Public Talks</a:t>
            </a:r>
            <a:r>
              <a:rPr lang="en-GB" sz="2000" b="1" kern="0" dirty="0">
                <a:hlinkClick r:id="rId2"/>
              </a:rPr>
              <a:t>’ Series </a:t>
            </a:r>
            <a:r>
              <a:rPr lang="en-GB" sz="2000" b="1" u="sng" kern="0" dirty="0">
                <a:hlinkClick r:id="rId2"/>
              </a:rPr>
              <a:t>2022/2023</a:t>
            </a:r>
            <a:r>
              <a:rPr lang="en-GB" sz="2000" b="1" kern="0" dirty="0">
                <a:hlinkClick r:id="rId2"/>
              </a:rPr>
              <a:t> </a:t>
            </a:r>
            <a:r>
              <a:rPr lang="en-GB" sz="2000" b="1" kern="0" dirty="0"/>
              <a:t>repository on ORDO Collections</a:t>
            </a:r>
          </a:p>
          <a:p>
            <a:pPr marL="0" indent="0">
              <a:lnSpc>
                <a:spcPct val="70000"/>
              </a:lnSpc>
            </a:pPr>
            <a:endParaRPr lang="en-GB" sz="2000" b="1" kern="0" dirty="0"/>
          </a:p>
          <a:p>
            <a:pPr marL="0" indent="0">
              <a:lnSpc>
                <a:spcPct val="70000"/>
              </a:lnSpc>
            </a:pPr>
            <a:r>
              <a:rPr lang="en-GB" sz="2000" b="1" kern="0" dirty="0">
                <a:hlinkClick r:id="rId3"/>
              </a:rPr>
              <a:t>‘</a:t>
            </a:r>
            <a:r>
              <a:rPr lang="en-GB" sz="2000" b="1" i="1" kern="0" dirty="0">
                <a:hlinkClick r:id="rId3"/>
              </a:rPr>
              <a:t>Ageing Well Public Talks</a:t>
            </a:r>
            <a:r>
              <a:rPr lang="en-GB" sz="2000" b="1" kern="0" dirty="0">
                <a:hlinkClick r:id="rId3"/>
              </a:rPr>
              <a:t>’ Series </a:t>
            </a:r>
            <a:r>
              <a:rPr lang="en-GB" sz="2000" b="1" u="sng" kern="0" dirty="0">
                <a:hlinkClick r:id="rId3"/>
              </a:rPr>
              <a:t>2021/2022</a:t>
            </a:r>
            <a:r>
              <a:rPr lang="en-GB" sz="2000" b="1" kern="0" dirty="0">
                <a:hlinkClick r:id="rId3"/>
              </a:rPr>
              <a:t> </a:t>
            </a:r>
            <a:r>
              <a:rPr lang="en-GB" sz="2000" b="1" kern="0" dirty="0"/>
              <a:t>repository on ORDO Collections</a:t>
            </a:r>
          </a:p>
          <a:p>
            <a:pPr marL="0" indent="0">
              <a:lnSpc>
                <a:spcPct val="70000"/>
              </a:lnSpc>
            </a:pPr>
            <a:endParaRPr lang="en-GB" sz="2000" b="1" kern="0" dirty="0"/>
          </a:p>
          <a:p>
            <a:pPr marL="0" indent="0">
              <a:lnSpc>
                <a:spcPct val="70000"/>
              </a:lnSpc>
            </a:pPr>
            <a:r>
              <a:rPr lang="en-GB" sz="2000" b="1" kern="0" dirty="0"/>
              <a:t>‘</a:t>
            </a:r>
            <a:r>
              <a:rPr lang="en-GB" sz="2000" b="1" i="1" kern="0" dirty="0">
                <a:hlinkClick r:id="rId4"/>
              </a:rPr>
              <a:t>Ageing Well Public Talks</a:t>
            </a:r>
            <a:r>
              <a:rPr lang="en-GB" sz="2000" b="1" kern="0" dirty="0">
                <a:hlinkClick r:id="rId4"/>
              </a:rPr>
              <a:t>’ Series </a:t>
            </a:r>
            <a:r>
              <a:rPr lang="en-GB" sz="2000" b="1" u="sng" kern="0" dirty="0">
                <a:hlinkClick r:id="rId4"/>
              </a:rPr>
              <a:t>2020/2021</a:t>
            </a:r>
            <a:r>
              <a:rPr lang="en-GB" sz="2000" b="1" kern="0" dirty="0">
                <a:hlinkClick r:id="rId4"/>
              </a:rPr>
              <a:t> </a:t>
            </a:r>
            <a:r>
              <a:rPr lang="en-GB" sz="2000" b="1" kern="0" dirty="0"/>
              <a:t>repository on ORDO Collections</a:t>
            </a:r>
          </a:p>
          <a:p>
            <a:pPr marL="0" indent="0">
              <a:lnSpc>
                <a:spcPct val="70000"/>
              </a:lnSpc>
            </a:pPr>
            <a:r>
              <a:rPr lang="en-GB" sz="2000" kern="0" dirty="0"/>
              <a:t> </a:t>
            </a:r>
          </a:p>
          <a:p>
            <a:pPr marL="0" indent="0">
              <a:lnSpc>
                <a:spcPct val="70000"/>
              </a:lnSpc>
            </a:pPr>
            <a:r>
              <a:rPr lang="en-GB" sz="2000" b="1" kern="0" dirty="0"/>
              <a:t>‘</a:t>
            </a:r>
            <a:r>
              <a:rPr lang="en-GB" sz="2000" b="1" i="1" kern="0" dirty="0">
                <a:hlinkClick r:id="rId5"/>
              </a:rPr>
              <a:t>Ageing Well Public Talks</a:t>
            </a:r>
            <a:r>
              <a:rPr lang="en-GB" sz="2000" b="1" kern="0" dirty="0">
                <a:hlinkClick r:id="rId5"/>
              </a:rPr>
              <a:t>’ Series 2019/2020 </a:t>
            </a:r>
            <a:r>
              <a:rPr lang="en-GB" sz="2000" b="1" kern="0" dirty="0"/>
              <a:t>repository on ORDO Collections</a:t>
            </a:r>
          </a:p>
          <a:p>
            <a:pPr marL="0" indent="0">
              <a:lnSpc>
                <a:spcPct val="70000"/>
              </a:lnSpc>
            </a:pPr>
            <a:r>
              <a:rPr lang="en-GB" sz="2000" kern="0" dirty="0"/>
              <a:t> </a:t>
            </a:r>
          </a:p>
          <a:p>
            <a:pPr marL="0" indent="0">
              <a:lnSpc>
                <a:spcPct val="70000"/>
              </a:lnSpc>
            </a:pPr>
            <a:endParaRPr lang="en-GB" sz="2000" kern="0" dirty="0"/>
          </a:p>
          <a:p>
            <a:pPr marL="0" indent="0">
              <a:lnSpc>
                <a:spcPct val="70000"/>
              </a:lnSpc>
            </a:pPr>
            <a:r>
              <a:rPr lang="en-GB" sz="2000" b="1" kern="0" dirty="0">
                <a:solidFill>
                  <a:srgbClr val="4D4D4D"/>
                </a:solidFill>
                <a:hlinkClick r:id="rId6"/>
              </a:rPr>
              <a:t>Midlife MOT OpenLearn Course</a:t>
            </a:r>
            <a:endParaRPr lang="en-GB" sz="2000" u="sng" kern="0" dirty="0">
              <a:solidFill>
                <a:srgbClr val="0E56A7"/>
              </a:solidFill>
            </a:endParaRPr>
          </a:p>
          <a:p>
            <a:pPr marL="0" indent="0">
              <a:lnSpc>
                <a:spcPct val="70000"/>
              </a:lnSpc>
            </a:pPr>
            <a:endParaRPr lang="en-GB" sz="2000" kern="0" dirty="0"/>
          </a:p>
          <a:p>
            <a:pPr marL="0" indent="0">
              <a:lnSpc>
                <a:spcPct val="70000"/>
              </a:lnSpc>
            </a:pPr>
            <a:r>
              <a:rPr lang="en-GB" sz="2000" b="1" kern="0" dirty="0"/>
              <a:t>OpenLearnCreate Course on ‘</a:t>
            </a:r>
            <a:r>
              <a:rPr lang="en-GB" sz="2000" b="1" i="1" kern="0" dirty="0">
                <a:hlinkClick r:id="rId7"/>
              </a:rPr>
              <a:t>Ageing Well’ 2019/2020</a:t>
            </a:r>
            <a:endParaRPr lang="en-GB" sz="2000" b="1" i="1" kern="0" dirty="0"/>
          </a:p>
          <a:p>
            <a:pPr marL="0" indent="0">
              <a:lnSpc>
                <a:spcPct val="70000"/>
              </a:lnSpc>
            </a:pPr>
            <a:r>
              <a:rPr lang="en-GB" sz="2000" b="1" i="1" kern="0" dirty="0"/>
              <a:t> </a:t>
            </a:r>
            <a:endParaRPr lang="en-GB" sz="2000" kern="0" dirty="0"/>
          </a:p>
          <a:p>
            <a:pPr marL="0" indent="0">
              <a:lnSpc>
                <a:spcPct val="70000"/>
              </a:lnSpc>
            </a:pPr>
            <a:r>
              <a:rPr lang="en-GB" sz="2000" b="1" kern="0" dirty="0">
                <a:hlinkClick r:id="rId8"/>
              </a:rPr>
              <a:t>Home exercise no equipment – no problem </a:t>
            </a:r>
            <a:r>
              <a:rPr lang="en-GB" sz="2000" i="1" kern="0" dirty="0"/>
              <a:t>Blog</a:t>
            </a:r>
          </a:p>
        </p:txBody>
      </p:sp>
      <p:pic>
        <p:nvPicPr>
          <p:cNvPr id="6" name="Picture 5">
            <a:extLst>
              <a:ext uri="{FF2B5EF4-FFF2-40B4-BE49-F238E27FC236}">
                <a16:creationId xmlns:a16="http://schemas.microsoft.com/office/drawing/2014/main" id="{4EBD38DB-E8CA-2856-9C3A-4DD89C8088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619126" y="0"/>
            <a:ext cx="3079750" cy="825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893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18FCF91-18AF-3594-A174-3D14FF7B54E7}"/>
              </a:ext>
            </a:extLst>
          </p:cNvPr>
          <p:cNvSpPr txBox="1">
            <a:spLocks/>
          </p:cNvSpPr>
          <p:nvPr/>
        </p:nvSpPr>
        <p:spPr>
          <a:xfrm>
            <a:off x="763816" y="51892"/>
            <a:ext cx="8535988" cy="10763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sz="2400" b="1" spc="162" dirty="0">
              <a:solidFill>
                <a:srgbClr val="002060"/>
              </a:solidFill>
              <a:latin typeface="Arial" pitchFamily="34"/>
              <a:cs typeface="Arial" pitchFamily="34"/>
            </a:endParaRPr>
          </a:p>
          <a:p>
            <a:pPr algn="ctr"/>
            <a:r>
              <a:rPr lang="en-US" sz="2400" b="1" spc="162" dirty="0">
                <a:solidFill>
                  <a:srgbClr val="002060"/>
                </a:solidFill>
                <a:latin typeface="Arial" pitchFamily="34"/>
                <a:cs typeface="Arial" pitchFamily="34"/>
              </a:rPr>
              <a:t>Ageing Well series of Public Talks 202</a:t>
            </a:r>
            <a:r>
              <a:rPr lang="en-GB" sz="2400" b="1" spc="162" dirty="0">
                <a:solidFill>
                  <a:srgbClr val="002060"/>
                </a:solidFill>
                <a:latin typeface="Arial" pitchFamily="34"/>
                <a:cs typeface="Arial" pitchFamily="34"/>
              </a:rPr>
              <a:t>3/24 -</a:t>
            </a:r>
            <a:r>
              <a:rPr lang="en-US" sz="2400" b="1" spc="162" dirty="0">
                <a:solidFill>
                  <a:srgbClr val="002060"/>
                </a:solidFill>
                <a:latin typeface="Arial" pitchFamily="34"/>
                <a:cs typeface="Arial" pitchFamily="34"/>
              </a:rPr>
              <a:t> topics</a:t>
            </a:r>
            <a:endParaRPr lang="en-GB" sz="2400" b="1" spc="162" dirty="0">
              <a:latin typeface="Arial" pitchFamily="34"/>
              <a:cs typeface="Arial" pitchFamily="34"/>
            </a:endParaRPr>
          </a:p>
        </p:txBody>
      </p:sp>
      <p:sp>
        <p:nvSpPr>
          <p:cNvPr id="3" name="TextBox 2">
            <a:extLst>
              <a:ext uri="{FF2B5EF4-FFF2-40B4-BE49-F238E27FC236}">
                <a16:creationId xmlns:a16="http://schemas.microsoft.com/office/drawing/2014/main" id="{A6C12F1E-45E1-F4C2-83B2-D4F9DE5D4554}"/>
              </a:ext>
            </a:extLst>
          </p:cNvPr>
          <p:cNvSpPr txBox="1"/>
          <p:nvPr/>
        </p:nvSpPr>
        <p:spPr>
          <a:xfrm>
            <a:off x="5181600" y="2538412"/>
            <a:ext cx="1828800" cy="1828800"/>
          </a:xfrm>
          <a:prstGeom prst="rect">
            <a:avLst/>
          </a:prstGeom>
          <a:noFill/>
        </p:spPr>
        <p:txBody>
          <a:bodyPr wrap="square" rtlCol="0">
            <a:spAutoFit/>
          </a:bodyPr>
          <a:lstStyle/>
          <a:p>
            <a:pPr algn="l"/>
            <a:endParaRPr lang="en-US" dirty="0"/>
          </a:p>
        </p:txBody>
      </p:sp>
      <p:sp>
        <p:nvSpPr>
          <p:cNvPr id="5" name="Rectangle 12">
            <a:hlinkClick r:id="rId2" invalidUrl="https://wels.open.ac.uk"/>
            <a:extLst>
              <a:ext uri="{FF2B5EF4-FFF2-40B4-BE49-F238E27FC236}">
                <a16:creationId xmlns:a16="http://schemas.microsoft.com/office/drawing/2014/main" id="{ED4C86B1-ABFD-1C0A-F0EA-B8BA23503A50}"/>
              </a:ext>
            </a:extLst>
          </p:cNvPr>
          <p:cNvSpPr/>
          <p:nvPr/>
        </p:nvSpPr>
        <p:spPr>
          <a:xfrm>
            <a:off x="342900" y="6209964"/>
            <a:ext cx="11506196" cy="686467"/>
          </a:xfrm>
          <a:prstGeom prst="rect">
            <a:avLst/>
          </a:prstGeom>
          <a:noFill/>
          <a:ln cap="flat">
            <a:solidFill>
              <a:schemeClr val="accent1"/>
            </a:solidFill>
            <a:prstDash val="solid"/>
          </a:ln>
        </p:spPr>
        <p:txBody>
          <a:bodyPr vert="horz" wrap="square" lIns="91440" tIns="45720" rIns="91440" bIns="45720" anchor="t" anchorCtr="1" compatLnSpc="1">
            <a:spAutoFit/>
          </a:bodyPr>
          <a:lstStyle/>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r>
              <a:rPr kumimoji="0" lang="en-GB" sz="1800" b="1" i="0" u="none" strike="noStrike" kern="1200" cap="none" spc="0" normalizeH="0" baseline="0" noProof="0" dirty="0">
                <a:ln>
                  <a:noFill/>
                </a:ln>
                <a:solidFill>
                  <a:srgbClr val="203864"/>
                </a:solidFill>
                <a:effectLst/>
                <a:uLnTx/>
                <a:uFillTx/>
                <a:latin typeface="Calibri"/>
                <a:ea typeface="+mn-ea"/>
                <a:cs typeface="+mn-cs"/>
              </a:rPr>
              <a:t>More information on our website: </a:t>
            </a:r>
          </a:p>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1" i="0" u="none" strike="noStrike" kern="0" cap="none" spc="0" normalizeH="0" baseline="0" noProof="0" dirty="0">
              <a:ln>
                <a:noFill/>
              </a:ln>
              <a:solidFill>
                <a:srgbClr val="000000"/>
              </a:solidFill>
              <a:effectLst/>
              <a:uLnTx/>
              <a:uFillTx/>
              <a:latin typeface="Calibri"/>
              <a:ea typeface="+mn-ea"/>
              <a:cs typeface="+mn-cs"/>
            </a:endParaRPr>
          </a:p>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r>
              <a:rPr kumimoji="0" lang="en-GB" sz="1800" i="0" u="none" strike="noStrike" kern="0" cap="none" spc="0" normalizeH="0" baseline="0" noProof="0" dirty="0">
                <a:ln>
                  <a:noFill/>
                </a:ln>
                <a:solidFill>
                  <a:schemeClr val="accent1"/>
                </a:solidFill>
                <a:effectLst/>
                <a:uLnTx/>
                <a:uFillTx/>
                <a:latin typeface="Calibri"/>
                <a:ea typeface="+mn-ea"/>
                <a:cs typeface="+mn-cs"/>
              </a:rPr>
              <a:t>https://</a:t>
            </a:r>
            <a:r>
              <a:rPr kumimoji="0" lang="en-GB" sz="1800" i="0" u="none" strike="noStrike" kern="0" cap="none" spc="0" normalizeH="0" baseline="0" noProof="0" dirty="0" err="1">
                <a:ln>
                  <a:noFill/>
                </a:ln>
                <a:solidFill>
                  <a:schemeClr val="accent1"/>
                </a:solidFill>
                <a:effectLst/>
                <a:uLnTx/>
                <a:uFillTx/>
                <a:latin typeface="Calibri"/>
                <a:ea typeface="+mn-ea"/>
                <a:cs typeface="+mn-cs"/>
              </a:rPr>
              <a:t>wels.open.ac.uk</a:t>
            </a:r>
            <a:r>
              <a:rPr kumimoji="0" lang="en-GB" sz="1800" i="0" u="none" strike="noStrike" kern="0" cap="none" spc="0" normalizeH="0" baseline="0" noProof="0">
                <a:ln>
                  <a:noFill/>
                </a:ln>
                <a:solidFill>
                  <a:schemeClr val="accent1"/>
                </a:solidFill>
                <a:effectLst/>
                <a:uLnTx/>
                <a:uFillTx/>
                <a:latin typeface="Calibri"/>
                <a:ea typeface="+mn-ea"/>
                <a:cs typeface="+mn-cs"/>
              </a:rPr>
              <a:t>/research/projects/ageing-well-public-talks</a:t>
            </a:r>
            <a:endParaRPr kumimoji="0" lang="en-GB" sz="1800" i="0" u="none" strike="noStrike" kern="0" cap="none" spc="0" normalizeH="0" baseline="0" noProof="0" dirty="0">
              <a:ln>
                <a:noFill/>
              </a:ln>
              <a:solidFill>
                <a:schemeClr val="accent1"/>
              </a:solidFill>
              <a:effectLst/>
              <a:uLnTx/>
              <a:uFillTx/>
              <a:latin typeface="Calibri"/>
              <a:ea typeface="+mn-ea"/>
              <a:cs typeface="+mn-cs"/>
            </a:endParaRPr>
          </a:p>
        </p:txBody>
      </p:sp>
      <p:sp>
        <p:nvSpPr>
          <p:cNvPr id="4" name="Content Placeholder 2">
            <a:extLst>
              <a:ext uri="{FF2B5EF4-FFF2-40B4-BE49-F238E27FC236}">
                <a16:creationId xmlns:a16="http://schemas.microsoft.com/office/drawing/2014/main" id="{83482475-144A-066B-4DF1-ABC441D6FD83}"/>
              </a:ext>
            </a:extLst>
          </p:cNvPr>
          <p:cNvSpPr txBox="1">
            <a:spLocks/>
          </p:cNvSpPr>
          <p:nvPr/>
        </p:nvSpPr>
        <p:spPr>
          <a:xfrm>
            <a:off x="342900" y="904874"/>
            <a:ext cx="6008915" cy="574675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sz="1800" b="1" i="1" kern="0" dirty="0">
                <a:solidFill>
                  <a:srgbClr val="203864"/>
                </a:solidFill>
              </a:rPr>
              <a:t>Are we prepared to live longer? </a:t>
            </a:r>
            <a:r>
              <a:rPr lang="en-GB" sz="1800" i="1" kern="0" dirty="0">
                <a:solidFill>
                  <a:srgbClr val="203864"/>
                </a:solidFill>
              </a:rPr>
              <a:t>(Jitka </a:t>
            </a:r>
            <a:r>
              <a:rPr lang="en-GB" sz="1800" i="1" kern="0" dirty="0" err="1">
                <a:solidFill>
                  <a:srgbClr val="203864"/>
                </a:solidFill>
              </a:rPr>
              <a:t>Vseteckova</a:t>
            </a:r>
            <a:r>
              <a:rPr lang="en-GB" sz="1800" i="1" kern="0" dirty="0">
                <a:solidFill>
                  <a:srgbClr val="203864"/>
                </a:solidFill>
              </a:rPr>
              <a:t> &amp; Rachel Turner) </a:t>
            </a:r>
            <a:r>
              <a:rPr lang="en-GB" sz="1800" b="1" i="1" kern="0" dirty="0">
                <a:solidFill>
                  <a:srgbClr val="203864"/>
                </a:solidFill>
              </a:rPr>
              <a:t>September 13</a:t>
            </a:r>
            <a:r>
              <a:rPr lang="en-GB" sz="1800" b="1" i="1" kern="0" baseline="30000" dirty="0">
                <a:solidFill>
                  <a:srgbClr val="203864"/>
                </a:solidFill>
              </a:rPr>
              <a:t>th</a:t>
            </a:r>
            <a:r>
              <a:rPr lang="en-GB" sz="1800" b="1" i="1" kern="0" dirty="0">
                <a:solidFill>
                  <a:srgbClr val="203864"/>
                </a:solidFill>
              </a:rPr>
              <a:t> 2023 </a:t>
            </a:r>
          </a:p>
          <a:p>
            <a:r>
              <a:rPr lang="en-GB" sz="1800" b="1" i="1" kern="0" dirty="0">
                <a:solidFill>
                  <a:srgbClr val="203864"/>
                </a:solidFill>
              </a:rPr>
              <a:t>MENOPAUSE and changing attitudes to what people want from this stage of life </a:t>
            </a:r>
            <a:r>
              <a:rPr lang="en-GB" sz="1800" i="1" kern="0" dirty="0">
                <a:solidFill>
                  <a:srgbClr val="203864"/>
                </a:solidFill>
              </a:rPr>
              <a:t>(Catherine </a:t>
            </a:r>
            <a:r>
              <a:rPr lang="en-GB" sz="1800" i="1" kern="0" dirty="0" err="1">
                <a:solidFill>
                  <a:srgbClr val="203864"/>
                </a:solidFill>
              </a:rPr>
              <a:t>Pestano</a:t>
            </a:r>
            <a:r>
              <a:rPr lang="en-GB" sz="1800" i="1" kern="0" dirty="0">
                <a:solidFill>
                  <a:srgbClr val="203864"/>
                </a:solidFill>
              </a:rPr>
              <a:t> &amp; Lyndsey Simpson) </a:t>
            </a:r>
            <a:r>
              <a:rPr lang="en-GB" sz="1800" b="1" i="1" kern="0" dirty="0">
                <a:solidFill>
                  <a:srgbClr val="203864"/>
                </a:solidFill>
              </a:rPr>
              <a:t>October 18</a:t>
            </a:r>
            <a:r>
              <a:rPr lang="en-GB" sz="1800" b="1" i="1" kern="0" baseline="30000" dirty="0">
                <a:solidFill>
                  <a:srgbClr val="203864"/>
                </a:solidFill>
              </a:rPr>
              <a:t>th</a:t>
            </a:r>
            <a:r>
              <a:rPr lang="en-GB" sz="1800" b="1" i="1" kern="0" dirty="0">
                <a:solidFill>
                  <a:srgbClr val="203864"/>
                </a:solidFill>
              </a:rPr>
              <a:t> 2023</a:t>
            </a:r>
          </a:p>
          <a:p>
            <a:r>
              <a:rPr lang="en-GB" sz="1800" b="1" i="1" kern="0" dirty="0">
                <a:solidFill>
                  <a:srgbClr val="203864"/>
                </a:solidFill>
              </a:rPr>
              <a:t>Taking Control of Dying </a:t>
            </a:r>
            <a:r>
              <a:rPr lang="en-GB" sz="1800" i="1" kern="0" dirty="0">
                <a:solidFill>
                  <a:srgbClr val="203864"/>
                </a:solidFill>
              </a:rPr>
              <a:t>(Barbara Gale &amp; Victoria Hedges) </a:t>
            </a:r>
            <a:r>
              <a:rPr lang="en-GB" sz="1800" b="1" i="1" kern="0" dirty="0">
                <a:solidFill>
                  <a:srgbClr val="203864"/>
                </a:solidFill>
              </a:rPr>
              <a:t>November 22</a:t>
            </a:r>
            <a:r>
              <a:rPr lang="en-GB" sz="1800" b="1" i="1" kern="0" baseline="30000" dirty="0">
                <a:solidFill>
                  <a:srgbClr val="203864"/>
                </a:solidFill>
              </a:rPr>
              <a:t>nd</a:t>
            </a:r>
            <a:r>
              <a:rPr lang="en-GB" sz="1800" b="1" i="1" kern="0" dirty="0">
                <a:solidFill>
                  <a:srgbClr val="203864"/>
                </a:solidFill>
              </a:rPr>
              <a:t> 2023</a:t>
            </a:r>
          </a:p>
          <a:p>
            <a:r>
              <a:rPr lang="en-GB" sz="1800" b="1" i="1" kern="0" dirty="0">
                <a:solidFill>
                  <a:srgbClr val="203864"/>
                </a:solidFill>
              </a:rPr>
              <a:t>Learning to the top and enjoying every minute </a:t>
            </a:r>
            <a:r>
              <a:rPr lang="en-GB" sz="1800" i="1" kern="0" dirty="0">
                <a:solidFill>
                  <a:srgbClr val="203864"/>
                </a:solidFill>
              </a:rPr>
              <a:t>(</a:t>
            </a:r>
            <a:r>
              <a:rPr lang="en-GB" sz="1800" i="1" kern="0" dirty="0" err="1">
                <a:solidFill>
                  <a:srgbClr val="203864"/>
                </a:solidFill>
              </a:rPr>
              <a:t>Inma</a:t>
            </a:r>
            <a:r>
              <a:rPr lang="en-GB" sz="1800" i="1" kern="0" dirty="0">
                <a:solidFill>
                  <a:srgbClr val="203864"/>
                </a:solidFill>
              </a:rPr>
              <a:t> Alvarez) </a:t>
            </a:r>
            <a:r>
              <a:rPr lang="en-GB" sz="1800" b="1" i="1" kern="0" dirty="0">
                <a:solidFill>
                  <a:srgbClr val="203864"/>
                </a:solidFill>
              </a:rPr>
              <a:t>December 13</a:t>
            </a:r>
            <a:r>
              <a:rPr lang="en-GB" sz="1800" b="1" i="1" kern="0" baseline="30000" dirty="0">
                <a:solidFill>
                  <a:srgbClr val="203864"/>
                </a:solidFill>
              </a:rPr>
              <a:t>th</a:t>
            </a:r>
            <a:r>
              <a:rPr lang="en-GB" sz="1800" b="1" i="1" kern="0" dirty="0">
                <a:solidFill>
                  <a:srgbClr val="203864"/>
                </a:solidFill>
              </a:rPr>
              <a:t> 2023 </a:t>
            </a:r>
          </a:p>
          <a:p>
            <a:r>
              <a:rPr lang="en-GB" sz="1800" b="1" i="1" kern="0" dirty="0">
                <a:solidFill>
                  <a:srgbClr val="203864"/>
                </a:solidFill>
              </a:rPr>
              <a:t>Memory and spending time outdoors </a:t>
            </a:r>
            <a:r>
              <a:rPr lang="en-GB" sz="1800" i="1" kern="0" dirty="0">
                <a:solidFill>
                  <a:srgbClr val="203864"/>
                </a:solidFill>
              </a:rPr>
              <a:t>(Jitka </a:t>
            </a:r>
            <a:r>
              <a:rPr lang="en-GB" sz="1800" i="1" kern="0" dirty="0" err="1">
                <a:solidFill>
                  <a:srgbClr val="203864"/>
                </a:solidFill>
              </a:rPr>
              <a:t>Vseteckova</a:t>
            </a:r>
            <a:r>
              <a:rPr lang="en-GB" sz="1800" i="1" kern="0" dirty="0">
                <a:solidFill>
                  <a:srgbClr val="203864"/>
                </a:solidFill>
              </a:rPr>
              <a:t> &amp; Ellie Broad) </a:t>
            </a:r>
            <a:r>
              <a:rPr lang="en-GB" sz="1800" b="1" i="1" kern="0" dirty="0">
                <a:solidFill>
                  <a:srgbClr val="203864"/>
                </a:solidFill>
              </a:rPr>
              <a:t>January 24</a:t>
            </a:r>
            <a:r>
              <a:rPr lang="en-GB" sz="1800" b="1" i="1" kern="0" baseline="30000" dirty="0">
                <a:solidFill>
                  <a:srgbClr val="203864"/>
                </a:solidFill>
              </a:rPr>
              <a:t>th</a:t>
            </a:r>
            <a:r>
              <a:rPr lang="en-GB" sz="1800" b="1" i="1" kern="0" dirty="0">
                <a:solidFill>
                  <a:srgbClr val="203864"/>
                </a:solidFill>
              </a:rPr>
              <a:t> 2024</a:t>
            </a:r>
          </a:p>
          <a:p>
            <a:pPr>
              <a:lnSpc>
                <a:spcPct val="70000"/>
              </a:lnSpc>
            </a:pPr>
            <a:endParaRPr lang="en-GB" sz="1800" b="1" i="1" kern="0" dirty="0">
              <a:solidFill>
                <a:srgbClr val="203864"/>
              </a:solidFill>
            </a:endParaRPr>
          </a:p>
          <a:p>
            <a:pPr>
              <a:lnSpc>
                <a:spcPct val="70000"/>
              </a:lnSpc>
            </a:pPr>
            <a:r>
              <a:rPr lang="en-GB" sz="1800" b="1" i="1" kern="0" dirty="0">
                <a:solidFill>
                  <a:srgbClr val="203864"/>
                </a:solidFill>
              </a:rPr>
              <a:t>Anything but being sedentary </a:t>
            </a:r>
            <a:r>
              <a:rPr lang="en-GB" sz="1800" i="1" kern="0" dirty="0">
                <a:solidFill>
                  <a:srgbClr val="203864"/>
                </a:solidFill>
              </a:rPr>
              <a:t>(Declan Ryan) </a:t>
            </a:r>
            <a:r>
              <a:rPr lang="en-GB" sz="1800" b="1" i="1" kern="0" dirty="0">
                <a:solidFill>
                  <a:srgbClr val="203864"/>
                </a:solidFill>
              </a:rPr>
              <a:t>February 21</a:t>
            </a:r>
            <a:r>
              <a:rPr lang="en-GB" sz="1800" b="1" i="1" kern="0" baseline="30000" dirty="0">
                <a:solidFill>
                  <a:srgbClr val="203864"/>
                </a:solidFill>
              </a:rPr>
              <a:t>st</a:t>
            </a:r>
            <a:r>
              <a:rPr lang="en-GB" sz="1800" b="1" i="1" kern="0" dirty="0">
                <a:solidFill>
                  <a:srgbClr val="203864"/>
                </a:solidFill>
              </a:rPr>
              <a:t>  2024</a:t>
            </a:r>
          </a:p>
          <a:p>
            <a:pPr>
              <a:lnSpc>
                <a:spcPct val="70000"/>
              </a:lnSpc>
            </a:pPr>
            <a:endParaRPr lang="en-GB" sz="1800" kern="0" dirty="0">
              <a:latin typeface="Arial" pitchFamily="34"/>
              <a:cs typeface="Arial" pitchFamily="34"/>
            </a:endParaRPr>
          </a:p>
        </p:txBody>
      </p:sp>
      <p:sp>
        <p:nvSpPr>
          <p:cNvPr id="6" name="Content Placeholder 2">
            <a:extLst>
              <a:ext uri="{FF2B5EF4-FFF2-40B4-BE49-F238E27FC236}">
                <a16:creationId xmlns:a16="http://schemas.microsoft.com/office/drawing/2014/main" id="{F3A69968-C4C3-486A-002C-712752F309F7}"/>
              </a:ext>
            </a:extLst>
          </p:cNvPr>
          <p:cNvSpPr txBox="1"/>
          <p:nvPr/>
        </p:nvSpPr>
        <p:spPr>
          <a:xfrm>
            <a:off x="6095998" y="660068"/>
            <a:ext cx="4654552" cy="4721557"/>
          </a:xfrm>
          <a:prstGeom prst="rect">
            <a:avLst/>
          </a:prstGeom>
          <a:noFill/>
          <a:ln cap="flat">
            <a:noFill/>
          </a:ln>
        </p:spPr>
        <p:txBody>
          <a:bodyPr vert="horz" wrap="square" lIns="91440" tIns="45720" rIns="91440" bIns="45720" anchor="t" anchorCtr="0" compatLnSpc="1">
            <a:noAutofit/>
          </a:bodyPr>
          <a:lstStyle/>
          <a:p>
            <a:pPr marL="228600" marR="0" lvl="0" indent="-228600" algn="l" defTabSz="914400" rtl="0" eaLnBrk="1" fontAlgn="auto" latinLnBrk="0" hangingPunct="0">
              <a:lnSpc>
                <a:spcPct val="9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Life, thriving, not just surviving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(Sarah Mander &amp; Lynne Watson)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March 13</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Ways to eat well and stay well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(Sinead Eccles)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April 17</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Making friends in blue and green spaces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(Grainne O’Connor &amp;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Yoseph</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Araya</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May 22</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nd</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Culture in language learning for older adults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(Natalia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Balyasnikova</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June 19</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Delivering inclusive health services for ethnic minority older people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Rohini</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Sharma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Joshi</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July </a:t>
            </a: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10</a:t>
            </a:r>
            <a:r>
              <a:rPr kumimoji="0" lang="en-GB" sz="2000" b="1" i="1" u="none" strike="noStrike" kern="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2024 </a:t>
            </a:r>
          </a:p>
          <a:p>
            <a:pPr marL="228600" marR="0" lvl="0" indent="-228600" algn="l" defTabSz="914400" rtl="0" eaLnBrk="1" fontAlgn="auto" latinLnBrk="0" hangingPunct="0">
              <a:lnSpc>
                <a:spcPct val="9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a:p>
            <a:pPr marL="228600" marR="0" lvl="0" indent="-228600" algn="l" defTabSz="914400" rtl="0" eaLnBrk="1" fontAlgn="auto" latinLnBrk="0" hangingPunct="1">
              <a:lnSpc>
                <a:spcPct val="7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0" i="0"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p:txBody>
      </p:sp>
    </p:spTree>
    <p:extLst>
      <p:ext uri="{BB962C8B-B14F-4D97-AF65-F5344CB8AC3E}">
        <p14:creationId xmlns:p14="http://schemas.microsoft.com/office/powerpoint/2010/main" val="39713613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10;&#10;Description automatically generated">
            <a:extLst>
              <a:ext uri="{FF2B5EF4-FFF2-40B4-BE49-F238E27FC236}">
                <a16:creationId xmlns:a16="http://schemas.microsoft.com/office/drawing/2014/main" id="{5274CFAD-552D-E30F-2C31-95A3A5B31B62}"/>
              </a:ext>
            </a:extLst>
          </p:cNvPr>
          <p:cNvPicPr>
            <a:picLocks noChangeAspect="1"/>
          </p:cNvPicPr>
          <p:nvPr/>
        </p:nvPicPr>
        <p:blipFill>
          <a:blip r:embed="rId2"/>
          <a:stretch>
            <a:fillRect/>
          </a:stretch>
        </p:blipFill>
        <p:spPr>
          <a:xfrm>
            <a:off x="2" y="0"/>
            <a:ext cx="12191996" cy="6858000"/>
          </a:xfrm>
          <a:prstGeom prst="rect">
            <a:avLst/>
          </a:prstGeom>
          <a:noFill/>
          <a:ln cap="flat">
            <a:noFill/>
          </a:ln>
        </p:spPr>
      </p:pic>
    </p:spTree>
    <p:extLst>
      <p:ext uri="{BB962C8B-B14F-4D97-AF65-F5344CB8AC3E}">
        <p14:creationId xmlns:p14="http://schemas.microsoft.com/office/powerpoint/2010/main" val="12752510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30">
            <a:extLst>
              <a:ext uri="{FF2B5EF4-FFF2-40B4-BE49-F238E27FC236}">
                <a16:creationId xmlns:a16="http://schemas.microsoft.com/office/drawing/2014/main" id="{A2431DF9-C049-3DC7-A784-B64CD9D7C696}"/>
              </a:ext>
            </a:extLst>
          </p:cNvPr>
          <p:cNvSpPr>
            <a:spLocks noMove="1" noResize="1"/>
          </p:cNvSpPr>
          <p:nvPr/>
        </p:nvSpPr>
        <p:spPr>
          <a:xfrm>
            <a:off x="0" y="0"/>
            <a:ext cx="12191996" cy="685800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pic>
        <p:nvPicPr>
          <p:cNvPr id="4" name="Picture 4" descr="Home | Integrated Care Northamptonshire">
            <a:extLst>
              <a:ext uri="{FF2B5EF4-FFF2-40B4-BE49-F238E27FC236}">
                <a16:creationId xmlns:a16="http://schemas.microsoft.com/office/drawing/2014/main" id="{63643C9E-5BBB-7B53-45BD-1EEF725E408B}"/>
              </a:ext>
            </a:extLst>
          </p:cNvPr>
          <p:cNvPicPr>
            <a:picLocks noChangeAspect="1"/>
          </p:cNvPicPr>
          <p:nvPr/>
        </p:nvPicPr>
        <p:blipFill>
          <a:blip r:embed="rId2"/>
          <a:srcRect/>
          <a:stretch>
            <a:fillRect/>
          </a:stretch>
        </p:blipFill>
        <p:spPr>
          <a:xfrm>
            <a:off x="575349" y="137754"/>
            <a:ext cx="4756260" cy="1209678"/>
          </a:xfrm>
          <a:prstGeom prst="rect">
            <a:avLst/>
          </a:prstGeom>
          <a:noFill/>
          <a:ln cap="flat">
            <a:noFill/>
          </a:ln>
        </p:spPr>
      </p:pic>
      <p:pic>
        <p:nvPicPr>
          <p:cNvPr id="5" name="Picture 2">
            <a:extLst>
              <a:ext uri="{FF2B5EF4-FFF2-40B4-BE49-F238E27FC236}">
                <a16:creationId xmlns:a16="http://schemas.microsoft.com/office/drawing/2014/main" id="{C2A65F9C-AEB7-8714-B35D-635E36AEEF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349" y="1829238"/>
            <a:ext cx="3301326" cy="15378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age scotland logo">
            <a:extLst>
              <a:ext uri="{FF2B5EF4-FFF2-40B4-BE49-F238E27FC236}">
                <a16:creationId xmlns:a16="http://schemas.microsoft.com/office/drawing/2014/main" id="{F6F5E42D-5AB6-0026-909B-5B33A92C022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2781" y="4096757"/>
            <a:ext cx="3798853" cy="2286000"/>
          </a:xfrm>
          <a:custGeom>
            <a:avLst/>
            <a:gdLst/>
            <a:ahLst/>
            <a:cxnLst/>
            <a:rect l="l" t="t" r="r" b="b"/>
            <a:pathLst>
              <a:path w="2028107" h="1916009">
                <a:moveTo>
                  <a:pt x="35370" y="0"/>
                </a:moveTo>
                <a:lnTo>
                  <a:pt x="1992737" y="0"/>
                </a:lnTo>
                <a:cubicBezTo>
                  <a:pt x="2012271" y="0"/>
                  <a:pt x="2028107" y="15836"/>
                  <a:pt x="2028107" y="35370"/>
                </a:cubicBezTo>
                <a:lnTo>
                  <a:pt x="2028107" y="1880639"/>
                </a:lnTo>
                <a:cubicBezTo>
                  <a:pt x="2028107" y="1900173"/>
                  <a:pt x="2012271" y="1916009"/>
                  <a:pt x="1992737" y="1916009"/>
                </a:cubicBezTo>
                <a:lnTo>
                  <a:pt x="35370" y="1916009"/>
                </a:lnTo>
                <a:cubicBezTo>
                  <a:pt x="15836" y="1916009"/>
                  <a:pt x="0" y="1900173"/>
                  <a:pt x="0" y="1880639"/>
                </a:cubicBezTo>
                <a:lnTo>
                  <a:pt x="0" y="35370"/>
                </a:lnTo>
                <a:cubicBezTo>
                  <a:pt x="0" y="15836"/>
                  <a:pt x="15836" y="0"/>
                  <a:pt x="35370" y="0"/>
                </a:cubicBezTo>
                <a:close/>
              </a:path>
            </a:pathLst>
          </a:cu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2C2066E-A082-7155-2842-8687C3930152}"/>
              </a:ext>
            </a:extLst>
          </p:cNvPr>
          <p:cNvPicPr>
            <a:picLocks noChangeAspect="1"/>
          </p:cNvPicPr>
          <p:nvPr/>
        </p:nvPicPr>
        <p:blipFill>
          <a:blip r:embed="rId5"/>
          <a:stretch>
            <a:fillRect/>
          </a:stretch>
        </p:blipFill>
        <p:spPr>
          <a:xfrm>
            <a:off x="5815172" y="80631"/>
            <a:ext cx="3667877" cy="1748607"/>
          </a:xfrm>
          <a:prstGeom prst="rect">
            <a:avLst/>
          </a:prstGeom>
          <a:noFill/>
          <a:ln cap="flat">
            <a:noFill/>
          </a:ln>
        </p:spPr>
      </p:pic>
      <p:pic>
        <p:nvPicPr>
          <p:cNvPr id="8" name="Picture 7">
            <a:extLst>
              <a:ext uri="{FF2B5EF4-FFF2-40B4-BE49-F238E27FC236}">
                <a16:creationId xmlns:a16="http://schemas.microsoft.com/office/drawing/2014/main" id="{B1BF5C81-BCF5-F6C4-D6E7-DB7746A6C47C}"/>
              </a:ext>
            </a:extLst>
          </p:cNvPr>
          <p:cNvPicPr>
            <a:picLocks noChangeAspect="1"/>
          </p:cNvPicPr>
          <p:nvPr/>
        </p:nvPicPr>
        <p:blipFill>
          <a:blip r:embed="rId6"/>
          <a:stretch>
            <a:fillRect/>
          </a:stretch>
        </p:blipFill>
        <p:spPr>
          <a:xfrm>
            <a:off x="4311634" y="1991023"/>
            <a:ext cx="2824479" cy="1706096"/>
          </a:xfrm>
          <a:prstGeom prst="rect">
            <a:avLst/>
          </a:prstGeom>
          <a:noFill/>
          <a:ln cap="flat">
            <a:noFill/>
          </a:ln>
        </p:spPr>
      </p:pic>
      <p:pic>
        <p:nvPicPr>
          <p:cNvPr id="9" name="Picture 5">
            <a:extLst>
              <a:ext uri="{FF2B5EF4-FFF2-40B4-BE49-F238E27FC236}">
                <a16:creationId xmlns:a16="http://schemas.microsoft.com/office/drawing/2014/main" id="{826B3B89-96FF-ED2B-75DB-E56607267578}"/>
              </a:ext>
            </a:extLst>
          </p:cNvPr>
          <p:cNvPicPr>
            <a:picLocks noChangeAspect="1"/>
          </p:cNvPicPr>
          <p:nvPr/>
        </p:nvPicPr>
        <p:blipFill>
          <a:blip r:embed="rId7"/>
          <a:stretch>
            <a:fillRect/>
          </a:stretch>
        </p:blipFill>
        <p:spPr>
          <a:xfrm>
            <a:off x="4311634" y="4036439"/>
            <a:ext cx="3133721" cy="2406636"/>
          </a:xfrm>
          <a:prstGeom prst="rect">
            <a:avLst/>
          </a:prstGeom>
          <a:noFill/>
          <a:ln cap="flat">
            <a:noFill/>
          </a:ln>
        </p:spPr>
      </p:pic>
      <p:pic>
        <p:nvPicPr>
          <p:cNvPr id="10" name="Picture 8">
            <a:extLst>
              <a:ext uri="{FF2B5EF4-FFF2-40B4-BE49-F238E27FC236}">
                <a16:creationId xmlns:a16="http://schemas.microsoft.com/office/drawing/2014/main" id="{AE9B1FA8-FBEC-6159-FA93-DF7CCFC5C441}"/>
              </a:ext>
            </a:extLst>
          </p:cNvPr>
          <p:cNvPicPr>
            <a:picLocks noChangeAspect="1"/>
          </p:cNvPicPr>
          <p:nvPr/>
        </p:nvPicPr>
        <p:blipFill>
          <a:blip r:embed="rId8"/>
          <a:stretch>
            <a:fillRect/>
          </a:stretch>
        </p:blipFill>
        <p:spPr>
          <a:xfrm>
            <a:off x="9483050" y="83978"/>
            <a:ext cx="2630116" cy="1468434"/>
          </a:xfrm>
          <a:prstGeom prst="rect">
            <a:avLst/>
          </a:prstGeom>
          <a:noFill/>
          <a:ln cap="flat">
            <a:noFill/>
          </a:ln>
        </p:spPr>
      </p:pic>
      <p:pic>
        <p:nvPicPr>
          <p:cNvPr id="11" name="Picture 2" descr="BHSCA Home">
            <a:extLst>
              <a:ext uri="{FF2B5EF4-FFF2-40B4-BE49-F238E27FC236}">
                <a16:creationId xmlns:a16="http://schemas.microsoft.com/office/drawing/2014/main" id="{E28D1C53-D1D0-32EA-E245-8D64AE4175C4}"/>
              </a:ext>
            </a:extLst>
          </p:cNvPr>
          <p:cNvPicPr>
            <a:picLocks noChangeAspect="1"/>
          </p:cNvPicPr>
          <p:nvPr/>
        </p:nvPicPr>
        <p:blipFill>
          <a:blip r:embed="rId9"/>
          <a:srcRect/>
          <a:stretch>
            <a:fillRect/>
          </a:stretch>
        </p:blipFill>
        <p:spPr>
          <a:xfrm>
            <a:off x="7342458" y="1691658"/>
            <a:ext cx="3994154" cy="1500192"/>
          </a:xfrm>
          <a:prstGeom prst="rect">
            <a:avLst/>
          </a:prstGeom>
          <a:noFill/>
          <a:ln cap="flat">
            <a:noFill/>
          </a:ln>
        </p:spPr>
      </p:pic>
      <p:pic>
        <p:nvPicPr>
          <p:cNvPr id="12" name="Picture 6" descr="Frailty Archives - Northamptonshire Health and Care Partnership">
            <a:extLst>
              <a:ext uri="{FF2B5EF4-FFF2-40B4-BE49-F238E27FC236}">
                <a16:creationId xmlns:a16="http://schemas.microsoft.com/office/drawing/2014/main" id="{39763E72-6E67-22E9-43A5-5A91D95E8114}"/>
              </a:ext>
            </a:extLst>
          </p:cNvPr>
          <p:cNvPicPr>
            <a:picLocks noChangeAspect="1"/>
          </p:cNvPicPr>
          <p:nvPr/>
        </p:nvPicPr>
        <p:blipFill>
          <a:blip r:embed="rId10"/>
          <a:srcRect/>
          <a:stretch>
            <a:fillRect/>
          </a:stretch>
        </p:blipFill>
        <p:spPr>
          <a:xfrm>
            <a:off x="7685065" y="3338510"/>
            <a:ext cx="3994154" cy="1706096"/>
          </a:xfrm>
          <a:prstGeom prst="rect">
            <a:avLst/>
          </a:prstGeom>
          <a:noFill/>
          <a:ln cap="flat">
            <a:noFill/>
          </a:ln>
        </p:spPr>
      </p:pic>
      <p:pic>
        <p:nvPicPr>
          <p:cNvPr id="13" name="Picture 7">
            <a:extLst>
              <a:ext uri="{FF2B5EF4-FFF2-40B4-BE49-F238E27FC236}">
                <a16:creationId xmlns:a16="http://schemas.microsoft.com/office/drawing/2014/main" id="{3A6904D6-775E-C4B1-CA30-D8D8E53032F6}"/>
              </a:ext>
            </a:extLst>
          </p:cNvPr>
          <p:cNvPicPr>
            <a:picLocks noChangeAspect="1"/>
          </p:cNvPicPr>
          <p:nvPr/>
        </p:nvPicPr>
        <p:blipFill>
          <a:blip r:embed="rId11"/>
          <a:stretch>
            <a:fillRect/>
          </a:stretch>
        </p:blipFill>
        <p:spPr>
          <a:xfrm>
            <a:off x="7685065" y="4433550"/>
            <a:ext cx="4267221" cy="2406636"/>
          </a:xfrm>
          <a:prstGeom prst="rect">
            <a:avLst/>
          </a:prstGeom>
          <a:noFill/>
          <a:ln cap="flat">
            <a:noFill/>
          </a:ln>
        </p:spPr>
      </p:pic>
    </p:spTree>
    <p:extLst>
      <p:ext uri="{BB962C8B-B14F-4D97-AF65-F5344CB8AC3E}">
        <p14:creationId xmlns:p14="http://schemas.microsoft.com/office/powerpoint/2010/main" val="27122076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030">
            <a:extLst>
              <a:ext uri="{FF2B5EF4-FFF2-40B4-BE49-F238E27FC236}">
                <a16:creationId xmlns:a16="http://schemas.microsoft.com/office/drawing/2014/main" id="{1E08945E-C526-9629-66BB-C9E6388BDDB8}"/>
              </a:ext>
            </a:extLst>
          </p:cNvPr>
          <p:cNvSpPr>
            <a:spLocks noMove="1" noResize="1"/>
          </p:cNvSpPr>
          <p:nvPr/>
        </p:nvSpPr>
        <p:spPr>
          <a:xfrm>
            <a:off x="0" y="0"/>
            <a:ext cx="12191996" cy="685800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pic>
        <p:nvPicPr>
          <p:cNvPr id="3" name="Content Placeholder 4" descr="A picture containing website&#10;&#10;Description automatically generated">
            <a:extLst>
              <a:ext uri="{FF2B5EF4-FFF2-40B4-BE49-F238E27FC236}">
                <a16:creationId xmlns:a16="http://schemas.microsoft.com/office/drawing/2014/main" id="{D6FECCD9-2AE4-45D9-1659-EF567FE4BE8D}"/>
              </a:ext>
            </a:extLst>
          </p:cNvPr>
          <p:cNvPicPr>
            <a:picLocks noChangeAspect="1"/>
          </p:cNvPicPr>
          <p:nvPr/>
        </p:nvPicPr>
        <p:blipFill>
          <a:blip r:embed="rId2"/>
          <a:stretch>
            <a:fillRect/>
          </a:stretch>
        </p:blipFill>
        <p:spPr>
          <a:xfrm>
            <a:off x="152400" y="152400"/>
            <a:ext cx="12191996" cy="6858000"/>
          </a:xfrm>
          <a:prstGeom prst="rect">
            <a:avLst/>
          </a:prstGeom>
          <a:noFill/>
          <a:ln>
            <a:noFill/>
          </a:ln>
        </p:spPr>
      </p:pic>
    </p:spTree>
    <p:extLst>
      <p:ext uri="{BB962C8B-B14F-4D97-AF65-F5344CB8AC3E}">
        <p14:creationId xmlns:p14="http://schemas.microsoft.com/office/powerpoint/2010/main" val="3525820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graphicFrame>
        <p:nvGraphicFramePr>
          <p:cNvPr id="9" name="Content Placeholder 2">
            <a:extLst>
              <a:ext uri="{FF2B5EF4-FFF2-40B4-BE49-F238E27FC236}">
                <a16:creationId xmlns:a16="http://schemas.microsoft.com/office/drawing/2014/main" id="{2C65DE81-27C3-55E3-8079-D018133855FE}"/>
              </a:ext>
            </a:extLst>
          </p:cNvPr>
          <p:cNvGraphicFramePr>
            <a:graphicFrameLocks/>
          </p:cNvGraphicFramePr>
          <p:nvPr>
            <p:extLst>
              <p:ext uri="{D42A27DB-BD31-4B8C-83A1-F6EECF244321}">
                <p14:modId xmlns:p14="http://schemas.microsoft.com/office/powerpoint/2010/main" val="3645672173"/>
              </p:ext>
            </p:extLst>
          </p:nvPr>
        </p:nvGraphicFramePr>
        <p:xfrm>
          <a:off x="155222" y="493160"/>
          <a:ext cx="11912954" cy="4561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88639" y="863211"/>
            <a:ext cx="8946536" cy="5590125"/>
          </a:xfrm>
          <a:prstGeom prst="rect">
            <a:avLst/>
          </a:prstGeom>
          <a:noFill/>
          <a:ln>
            <a:noFill/>
          </a:ln>
        </p:spPr>
      </p:pic>
    </p:spTree>
    <p:extLst>
      <p:ext uri="{BB962C8B-B14F-4D97-AF65-F5344CB8AC3E}">
        <p14:creationId xmlns:p14="http://schemas.microsoft.com/office/powerpoint/2010/main" val="1385457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5" name="Text Placeholder 4">
            <a:extLst>
              <a:ext uri="{FF2B5EF4-FFF2-40B4-BE49-F238E27FC236}">
                <a16:creationId xmlns:a16="http://schemas.microsoft.com/office/drawing/2014/main" id="{C39C14C1-F3B1-CAB0-B04A-A5B6C6AD3582}"/>
              </a:ext>
            </a:extLst>
          </p:cNvPr>
          <p:cNvSpPr>
            <a:spLocks noGrp="1"/>
          </p:cNvSpPr>
          <p:nvPr>
            <p:ph type="body" idx="2"/>
          </p:nvPr>
        </p:nvSpPr>
        <p:spPr/>
        <p:txBody>
          <a:bodyPr/>
          <a:lstStyle/>
          <a:p>
            <a:endParaRPr lang="en-US"/>
          </a:p>
        </p:txBody>
      </p:sp>
      <p:pic>
        <p:nvPicPr>
          <p:cNvPr id="7" name="Content Placeholder 4" descr="A close-up of a white and blue page">
            <a:extLst>
              <a:ext uri="{FF2B5EF4-FFF2-40B4-BE49-F238E27FC236}">
                <a16:creationId xmlns:a16="http://schemas.microsoft.com/office/drawing/2014/main" id="{17E0C971-EA54-C9E6-EF68-F65F45B561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14" y="166835"/>
            <a:ext cx="10766703" cy="6286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2BE5C7-D91E-DCB4-735D-83F325CEFDFA}"/>
              </a:ext>
            </a:extLst>
          </p:cNvPr>
          <p:cNvSpPr>
            <a:spLocks noGrp="1"/>
          </p:cNvSpPr>
          <p:nvPr>
            <p:ph type="body" idx="2"/>
          </p:nvPr>
        </p:nvSpPr>
        <p:spPr/>
        <p:txBody>
          <a:bodyPr/>
          <a:lstStyle/>
          <a:p>
            <a:r>
              <a:rPr lang="en-GB" sz="2400" dirty="0"/>
              <a:t>NUTRITION </a:t>
            </a:r>
            <a:endParaRPr lang="en-US" sz="2400" dirty="0"/>
          </a:p>
        </p:txBody>
      </p:sp>
      <p:pic>
        <p:nvPicPr>
          <p:cNvPr id="10" name="Content Placeholder 3">
            <a:extLst>
              <a:ext uri="{FF2B5EF4-FFF2-40B4-BE49-F238E27FC236}">
                <a16:creationId xmlns:a16="http://schemas.microsoft.com/office/drawing/2014/main" id="{9260F309-C09B-D0E1-3A13-4D38A2C140FE}"/>
              </a:ext>
            </a:extLst>
          </p:cNvPr>
          <p:cNvPicPr>
            <a:picLocks noChangeAspect="1"/>
          </p:cNvPicPr>
          <p:nvPr/>
        </p:nvPicPr>
        <p:blipFill>
          <a:blip r:embed="rId2"/>
          <a:stretch>
            <a:fillRect/>
          </a:stretch>
        </p:blipFill>
        <p:spPr>
          <a:xfrm>
            <a:off x="1905000" y="1095780"/>
            <a:ext cx="9275618" cy="5397095"/>
          </a:xfrm>
          <a:prstGeom prst="rect">
            <a:avLst/>
          </a:prstGeom>
          <a:noFill/>
          <a:ln>
            <a:noFill/>
          </a:ln>
        </p:spPr>
      </p:pic>
      <p:pic>
        <p:nvPicPr>
          <p:cNvPr id="12" name="Picture 11">
            <a:extLst>
              <a:ext uri="{FF2B5EF4-FFF2-40B4-BE49-F238E27FC236}">
                <a16:creationId xmlns:a16="http://schemas.microsoft.com/office/drawing/2014/main" id="{65E28524-07BA-3EF2-D133-C7F92E8DB384}"/>
              </a:ext>
            </a:extLst>
          </p:cNvPr>
          <p:cNvPicPr>
            <a:picLocks noChangeAspect="1"/>
          </p:cNvPicPr>
          <p:nvPr/>
        </p:nvPicPr>
        <p:blipFill>
          <a:blip r:embed="rId3"/>
          <a:stretch>
            <a:fillRect/>
          </a:stretch>
        </p:blipFill>
        <p:spPr>
          <a:xfrm>
            <a:off x="413915" y="5508625"/>
            <a:ext cx="1379960" cy="984250"/>
          </a:xfrm>
          <a:prstGeom prst="rect">
            <a:avLst/>
          </a:prstGeom>
          <a:noFill/>
        </p:spPr>
      </p:pic>
    </p:spTree>
    <p:extLst>
      <p:ext uri="{BB962C8B-B14F-4D97-AF65-F5344CB8AC3E}">
        <p14:creationId xmlns:p14="http://schemas.microsoft.com/office/powerpoint/2010/main" val="536091054"/>
      </p:ext>
    </p:extLst>
  </p:cSld>
  <p:clrMapOvr>
    <a:masterClrMapping/>
  </p:clrMapOvr>
</p:sld>
</file>

<file path=ppt/theme/theme1.xml><?xml version="1.0" encoding="utf-8"?>
<a:theme xmlns:a="http://schemas.openxmlformats.org/drawingml/2006/main" name="Cov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 Options">
  <a:themeElements>
    <a:clrScheme name="Custom 1">
      <a:dk1>
        <a:srgbClr val="060645"/>
      </a:dk1>
      <a:lt1>
        <a:srgbClr val="FFFFFF"/>
      </a:lt1>
      <a:dk2>
        <a:srgbClr val="060645"/>
      </a:dk2>
      <a:lt2>
        <a:srgbClr val="FEFFFF"/>
      </a:lt2>
      <a:accent1>
        <a:srgbClr val="1C46C0"/>
      </a:accent1>
      <a:accent2>
        <a:srgbClr val="66EEFA"/>
      </a:accent2>
      <a:accent3>
        <a:srgbClr val="FF8A77"/>
      </a:accent3>
      <a:accent4>
        <a:srgbClr val="7DFFD3"/>
      </a:accent4>
      <a:accent5>
        <a:srgbClr val="FFB3FF"/>
      </a:accent5>
      <a:accent6>
        <a:srgbClr val="FFF388"/>
      </a:accent6>
      <a:hlink>
        <a:srgbClr val="1C46C0"/>
      </a:hlink>
      <a:folHlink>
        <a:srgbClr val="FF8A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ts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nd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hapter Headings / Divid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TotalTime>
  <Words>3842</Words>
  <Application>Microsoft Office PowerPoint</Application>
  <PresentationFormat>Widescreen</PresentationFormat>
  <Paragraphs>498</Paragraphs>
  <Slides>59</Slides>
  <Notes>10</Notes>
  <HiddenSlides>0</HiddenSlides>
  <MMClips>0</MMClips>
  <ScaleCrop>false</ScaleCrop>
  <HeadingPairs>
    <vt:vector size="4" baseType="variant">
      <vt:variant>
        <vt:lpstr>Theme</vt:lpstr>
      </vt:variant>
      <vt:variant>
        <vt:i4>6</vt:i4>
      </vt:variant>
      <vt:variant>
        <vt:lpstr>Slide Titles</vt:lpstr>
      </vt:variant>
      <vt:variant>
        <vt:i4>59</vt:i4>
      </vt:variant>
    </vt:vector>
  </HeadingPairs>
  <TitlesOfParts>
    <vt:vector size="65" baseType="lpstr">
      <vt:lpstr>Covers</vt:lpstr>
      <vt:lpstr>Slide Options</vt:lpstr>
      <vt:lpstr>Contents Slides</vt:lpstr>
      <vt:lpstr>End Slides</vt:lpstr>
      <vt:lpstr>Chapter Headings / Dividers</vt:lpstr>
      <vt:lpstr>Default Design</vt:lpstr>
      <vt:lpstr>PowerPoint Presentation</vt:lpstr>
      <vt:lpstr>Intro Slide Title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 Slide Title 3</vt:lpstr>
      <vt:lpstr>PowerPoint Presentation</vt:lpstr>
      <vt:lpstr>PowerPoint Presentation</vt:lpstr>
      <vt:lpstr>PowerPoint Presentation</vt:lpstr>
      <vt:lpstr>PowerPoint Presentation</vt:lpstr>
      <vt:lpstr>PowerPoint Presentation</vt:lpstr>
      <vt:lpstr>PowerPoint Presentation</vt:lpstr>
      <vt:lpstr>When do physiological processes turn pathological?</vt:lpstr>
      <vt:lpstr>PowerPoint Presentation</vt:lpstr>
      <vt:lpstr>PowerPoint Presentation</vt:lpstr>
      <vt:lpstr>PowerPoint Presentation</vt:lpstr>
      <vt:lpstr>PowerPoint Presentation</vt:lpstr>
      <vt:lpstr>PowerPoint Presentation</vt:lpstr>
      <vt:lpstr>COGNITIVE STIMULATION THERAPY AND MAINTENANCE COGNITIVE STIMULATION THERAPY</vt:lpstr>
      <vt:lpstr>Rachel Turner – Memory Services Coordinator, Age UK Milton Keynes. Rachel has been facilitating Cognitive Maintenance Programmes via Age UK Milton Keynes.  </vt:lpstr>
      <vt:lpstr>WHAT IS COGNITIVE STIMULATION THERAPY?</vt:lpstr>
      <vt:lpstr>Who is Cognitive stimulation therapy for?</vt:lpstr>
      <vt:lpstr>How does CST work?</vt:lpstr>
      <vt:lpstr>How long does CST take?</vt:lpstr>
      <vt:lpstr>What are the benefits of CST?</vt:lpstr>
      <vt:lpstr>What are the possible limitations of CST?</vt:lpstr>
      <vt:lpstr>SAMPLE MCST SESSION</vt:lpstr>
      <vt:lpstr>PowerPoint Presentation</vt:lpstr>
      <vt:lpstr>PowerPoint Presentation</vt:lpstr>
      <vt:lpstr>PowerPoint Presentation</vt:lpstr>
      <vt:lpstr>PowerPoint Presentation</vt:lpstr>
      <vt:lpstr>Find the Odd One Out (I)</vt:lpstr>
      <vt:lpstr>Find the Odd One Out (II)</vt:lpstr>
      <vt:lpstr>ANY QUESTIONS?</vt:lpstr>
      <vt:lpstr>  </vt:lpstr>
      <vt:lpstr>PowerPoint Presentation</vt:lpstr>
      <vt:lpstr>Summary of related resources to The Ageing Well Public Talk Series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Slide Title 1</dc:title>
  <dc:creator>brand-enquiries@open.ac.uk</dc:creator>
  <cp:lastModifiedBy>Grainne.OConnor</cp:lastModifiedBy>
  <cp:revision>165</cp:revision>
  <dcterms:created xsi:type="dcterms:W3CDTF">2022-10-21T14:33:01Z</dcterms:created>
  <dcterms:modified xsi:type="dcterms:W3CDTF">2023-09-12T19:10:18Z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0x01010003E7A8613C21C848AD2F91B91A9AAB64</vt:lpwstr>
  </property>
  <property fmtid="{D5CDD505-2E9C-101B-9397-08002B2CF9AE}" pid="3" name="MediaServiceImageTags">
    <vt:lpwstr/>
  </property>
</Properties>
</file>