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62" r:id="rId3"/>
    <p:sldMasterId id="2147483672" r:id="rId4"/>
    <p:sldMasterId id="2147483673" r:id="rId5"/>
  </p:sldMasterIdLst>
  <p:sldIdLst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91" r:id="rId15"/>
    <p:sldId id="283" r:id="rId16"/>
    <p:sldId id="290" r:id="rId17"/>
    <p:sldId id="285" r:id="rId18"/>
    <p:sldId id="289" r:id="rId19"/>
    <p:sldId id="28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1057" autoAdjust="0"/>
  </p:normalViewPr>
  <p:slideViewPr>
    <p:cSldViewPr snapToGrid="0">
      <p:cViewPr varScale="1">
        <p:scale>
          <a:sx n="58" d="100"/>
          <a:sy n="58" d="100"/>
        </p:scale>
        <p:origin x="8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68418F8-B52F-4661-8ABA-69BB3ADD66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863" y="2160003"/>
            <a:ext cx="7920773" cy="747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27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52444CB2-243C-41A0-8F6C-F772E768A3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861" y="3166994"/>
            <a:ext cx="7920774" cy="1869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</a:defRPr>
            </a:lvl1pPr>
            <a:lvl2pPr marL="257168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2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8" indent="0" algn="ctr">
              <a:buNone/>
              <a:defRPr sz="900"/>
            </a:lvl9pPr>
          </a:lstStyle>
          <a:p>
            <a:r>
              <a:rPr lang="en-US" dirty="0"/>
              <a:t>SUB TITLE IN HERE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24475ED-B6F3-4114-A316-943C1E2B2D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4319" y="6431965"/>
            <a:ext cx="2057400" cy="13849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sz="7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C1F67E-6248-496F-8483-98A65C33F8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107" y="5538158"/>
            <a:ext cx="1508916" cy="10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62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just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 dirty="0"/>
              <a:t>TEXT IN HERE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6ABEA7B-7448-4E43-A7A4-3421CD2E27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A22121-4331-41E2-B269-75755B80495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8801" y="1150618"/>
            <a:ext cx="8263493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200"/>
            </a:lvl3pPr>
            <a:lvl4pPr marL="1371566" indent="0">
              <a:buNone/>
              <a:defRPr sz="1200"/>
            </a:lvl4pPr>
            <a:lvl5pPr marL="1828754" indent="0">
              <a:buNone/>
              <a:defRPr sz="1200"/>
            </a:lvl5pPr>
          </a:lstStyle>
          <a:p>
            <a:pPr lvl="0"/>
            <a:r>
              <a:rPr lang="en-US" dirty="0"/>
              <a:t>Body text</a:t>
            </a:r>
          </a:p>
        </p:txBody>
      </p:sp>
    </p:spTree>
    <p:extLst>
      <p:ext uri="{BB962C8B-B14F-4D97-AF65-F5344CB8AC3E}">
        <p14:creationId xmlns:p14="http://schemas.microsoft.com/office/powerpoint/2010/main" val="30274513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contents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2698E74-DBB1-4C41-81D5-108634391B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32378" y="1176736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7" name="Text Placeholder 31">
            <a:extLst>
              <a:ext uri="{FF2B5EF4-FFF2-40B4-BE49-F238E27FC236}">
                <a16:creationId xmlns:a16="http://schemas.microsoft.com/office/drawing/2014/main" id="{27D262DD-86D2-472F-9233-2CA4C4F3C4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72378" y="1176734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8" name="Text Placeholder 31">
            <a:extLst>
              <a:ext uri="{FF2B5EF4-FFF2-40B4-BE49-F238E27FC236}">
                <a16:creationId xmlns:a16="http://schemas.microsoft.com/office/drawing/2014/main" id="{C0A8910E-3E33-41A3-816B-CD71BE1D50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72378" y="1445872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DC7DBC2F-B4BA-4FA1-AC8F-C1FB5D329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32378" y="1877243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10" name="Text Placeholder 31">
            <a:extLst>
              <a:ext uri="{FF2B5EF4-FFF2-40B4-BE49-F238E27FC236}">
                <a16:creationId xmlns:a16="http://schemas.microsoft.com/office/drawing/2014/main" id="{E96BEFDD-99B7-4B7A-A883-501F05DEBE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72378" y="1877241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8F24DFEC-E082-454B-B5C3-50F1E1DD32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72378" y="2146379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C3A914CD-C11D-48A8-88E1-538FBD1096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2378" y="2577750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15" name="Text Placeholder 31">
            <a:extLst>
              <a:ext uri="{FF2B5EF4-FFF2-40B4-BE49-F238E27FC236}">
                <a16:creationId xmlns:a16="http://schemas.microsoft.com/office/drawing/2014/main" id="{5E5D34B7-01F5-4524-B815-3E8FD22045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72378" y="2577748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6" name="Text Placeholder 31">
            <a:extLst>
              <a:ext uri="{FF2B5EF4-FFF2-40B4-BE49-F238E27FC236}">
                <a16:creationId xmlns:a16="http://schemas.microsoft.com/office/drawing/2014/main" id="{745E9020-E3D4-4B2E-AF64-3BC2BA8099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72378" y="2846886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E31EB1E-53F8-4104-A8D0-0BEFB18961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32378" y="3278255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18" name="Text Placeholder 31">
            <a:extLst>
              <a:ext uri="{FF2B5EF4-FFF2-40B4-BE49-F238E27FC236}">
                <a16:creationId xmlns:a16="http://schemas.microsoft.com/office/drawing/2014/main" id="{3DEAAE69-8D81-471C-A294-06DD17336F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2378" y="3278255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01E75DFE-469F-4162-BFD7-0AD3CC0605D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772378" y="3547393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6FACADA-AE0B-4A02-B7FE-F03E903A200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32378" y="3978763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21" name="Text Placeholder 31">
            <a:extLst>
              <a:ext uri="{FF2B5EF4-FFF2-40B4-BE49-F238E27FC236}">
                <a16:creationId xmlns:a16="http://schemas.microsoft.com/office/drawing/2014/main" id="{1BE90D09-E40F-4E07-8A6C-C34ECB3A0C7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72378" y="3978762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2" name="Text Placeholder 31">
            <a:extLst>
              <a:ext uri="{FF2B5EF4-FFF2-40B4-BE49-F238E27FC236}">
                <a16:creationId xmlns:a16="http://schemas.microsoft.com/office/drawing/2014/main" id="{E8BCD20F-DF5A-4D1F-AB59-8992CCEB4E7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72378" y="4247900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2CA99EFB-8D03-4007-813F-E6174F0308E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232378" y="4679271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06</a:t>
            </a:r>
          </a:p>
        </p:txBody>
      </p:sp>
      <p:sp>
        <p:nvSpPr>
          <p:cNvPr id="24" name="Text Placeholder 31">
            <a:extLst>
              <a:ext uri="{FF2B5EF4-FFF2-40B4-BE49-F238E27FC236}">
                <a16:creationId xmlns:a16="http://schemas.microsoft.com/office/drawing/2014/main" id="{75297938-8904-4A58-BECE-919189BAA5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772378" y="4679269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5" name="Text Placeholder 31">
            <a:extLst>
              <a:ext uri="{FF2B5EF4-FFF2-40B4-BE49-F238E27FC236}">
                <a16:creationId xmlns:a16="http://schemas.microsoft.com/office/drawing/2014/main" id="{EF1B2FF4-CFE5-4357-917A-0266982251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72378" y="4948407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ABF0E3-1A7E-434D-B96E-F3343B8E07D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382592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 dirty="0"/>
              <a:t>INSERT IMAGE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25039EFD-26D4-4EFF-80C8-2DEC577006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32378" y="770472"/>
            <a:ext cx="1044375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CONTENTS</a:t>
            </a:r>
          </a:p>
        </p:txBody>
      </p:sp>
      <p:sp>
        <p:nvSpPr>
          <p:cNvPr id="32" name="Slide Number Placeholder 8">
            <a:extLst>
              <a:ext uri="{FF2B5EF4-FFF2-40B4-BE49-F238E27FC236}">
                <a16:creationId xmlns:a16="http://schemas.microsoft.com/office/drawing/2014/main" id="{6FBBA16B-4607-4475-9AA9-35D51BE89C52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32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turquois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E406321-A4C9-4532-B695-2ECC82CCAE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1A37CB7-C061-4C30-8C0D-36C06AE6116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A brief overview of what you will</a:t>
            </a:r>
            <a:br>
              <a:rPr lang="en-US" dirty="0"/>
            </a:br>
            <a:r>
              <a:rPr lang="en-US" dirty="0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93896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orang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F192859-C46A-4829-96AF-7D408294B8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94ECEE5-5A94-4126-92B2-4FA9605C9D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A brief overview of what you will</a:t>
            </a:r>
            <a:br>
              <a:rPr lang="en-US" dirty="0"/>
            </a:br>
            <a:r>
              <a:rPr lang="en-US" dirty="0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38501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9FC8E3CA-4735-4448-B024-8A121DADF8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7A647E4-605B-4961-B4D2-DBA8850930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A brief overview of what you will</a:t>
            </a:r>
            <a:br>
              <a:rPr lang="en-US" dirty="0"/>
            </a:br>
            <a:r>
              <a:rPr lang="en-US" dirty="0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136559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contents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FF9A53DE-293F-4D46-94A3-8EB81742DF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2000" y="1079999"/>
            <a:ext cx="8220294" cy="5284967"/>
          </a:xfrm>
          <a:prstGeom prst="rect">
            <a:avLst/>
          </a:prstGeom>
        </p:spPr>
        <p:txBody>
          <a:bodyPr lIns="36000" tIns="36000" rIns="36000" bIns="36000" numCol="2" spcCol="360000"/>
          <a:lstStyle>
            <a:lvl1pPr marL="0" indent="0" algn="l" defTabSz="287993">
              <a:lnSpc>
                <a:spcPts val="1600"/>
              </a:lnSpc>
              <a:buNone/>
              <a:defRPr sz="1200" b="1" baseline="0"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/>
              <a:t>00	Insert contents listing (2 columns)</a:t>
            </a:r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91B7A03-C365-4ED6-962E-93EA096F7A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044375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778058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pin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D79BA80-1E7F-4F47-AF07-7A70474A6C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81FAF16-A8F7-4BA6-B2B7-5BF7AFA61E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A brief overview of what you will</a:t>
            </a:r>
            <a:br>
              <a:rPr lang="en-US" dirty="0"/>
            </a:br>
            <a:r>
              <a:rPr lang="en-US" dirty="0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77944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619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ED99F8-E22C-4D15-85F7-8D466F90469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932" y="200297"/>
            <a:ext cx="812841" cy="55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6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850A13-8E99-49E2-9165-C76685B082C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342" y="226559"/>
            <a:ext cx="838348" cy="5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9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4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ED99F8-E22C-4D15-85F7-8D466F9046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932" y="200297"/>
            <a:ext cx="812841" cy="55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6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850A13-8E99-49E2-9165-C76685B082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342" y="226559"/>
            <a:ext cx="838348" cy="5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9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university.onlinesurveys.ac.uk/ambitions-framework-workshop-evaluation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D35A2-212B-4253-8D50-FD1945F2BF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108" y="1195491"/>
            <a:ext cx="7505046" cy="1495794"/>
          </a:xfrm>
        </p:spPr>
        <p:txBody>
          <a:bodyPr/>
          <a:lstStyle/>
          <a:p>
            <a:r>
              <a:rPr lang="en-GB" dirty="0">
                <a:solidFill>
                  <a:prstClr val="white"/>
                </a:solidFill>
                <a:latin typeface="Arial" panose="020B0604020202020204"/>
              </a:rPr>
              <a:t>Examining the Ambitions Framework: Workshop 3 </a:t>
            </a:r>
            <a:br>
              <a:rPr lang="en-GB" dirty="0">
                <a:solidFill>
                  <a:prstClr val="white"/>
                </a:solidFill>
                <a:latin typeface="Arial" panose="020B0604020202020204"/>
              </a:rPr>
            </a:br>
            <a:br>
              <a:rPr lang="en-GB" dirty="0">
                <a:solidFill>
                  <a:prstClr val="white"/>
                </a:solidFill>
                <a:latin typeface="Arial" panose="020B0604020202020204"/>
              </a:rPr>
            </a:br>
            <a:r>
              <a:rPr lang="en-GB" dirty="0">
                <a:solidFill>
                  <a:prstClr val="white"/>
                </a:solidFill>
                <a:latin typeface="Arial" panose="020B0604020202020204"/>
              </a:rPr>
              <a:t>Partnership Working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D11A33-AC46-4B11-BB79-1093594918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663" y="3696464"/>
            <a:ext cx="5940581" cy="1345240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prstClr val="white"/>
                </a:solidFill>
                <a:latin typeface="Arial" panose="020B0604020202020204"/>
              </a:rPr>
              <a:t>Dr Erica Borgstrom (@ericaborgstrom)</a:t>
            </a:r>
          </a:p>
          <a:p>
            <a:pPr>
              <a:defRPr/>
            </a:pPr>
            <a:r>
              <a:rPr lang="en-GB" dirty="0">
                <a:solidFill>
                  <a:prstClr val="white"/>
                </a:solidFill>
                <a:latin typeface="Arial" panose="020B0604020202020204"/>
              </a:rPr>
              <a:t>Dr Joanne Jordan</a:t>
            </a:r>
          </a:p>
          <a:p>
            <a:pPr>
              <a:defRPr/>
            </a:pPr>
            <a:r>
              <a:rPr lang="en-GB" dirty="0">
                <a:solidFill>
                  <a:prstClr val="white"/>
                </a:solidFill>
                <a:latin typeface="Arial" panose="020B0604020202020204"/>
              </a:rPr>
              <a:t>Claire Henry, MBE</a:t>
            </a:r>
          </a:p>
          <a:p>
            <a:pPr>
              <a:defRPr/>
            </a:pPr>
            <a:r>
              <a:rPr lang="en-GB" dirty="0">
                <a:solidFill>
                  <a:prstClr val="white"/>
                </a:solidFill>
                <a:latin typeface="Arial" panose="020B0604020202020204"/>
              </a:rPr>
              <a:t>Dr Una St-Ledger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818097-B619-43F5-A1E8-B230FC0FB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19" y="5897763"/>
            <a:ext cx="2491956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82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9C1A47-0B78-4A7A-B77A-65E317B98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999" y="544317"/>
            <a:ext cx="1774305" cy="212075"/>
          </a:xfrm>
        </p:spPr>
        <p:txBody>
          <a:bodyPr/>
          <a:lstStyle/>
          <a:p>
            <a:r>
              <a:rPr lang="en-GB" dirty="0"/>
              <a:t>Within Organisation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3E1EB4-7179-4586-B486-A608274BF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Working beyond specialist palliative care, especially in acute Trusts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Can’t assume everyone knows about the Ambitions Framework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Example: Use of Ambition 5 and focus on education/training to build up interest and networks within a Trust. Tap into people’s passion. Can then also use this to build links between organisations (such as hospital and hospice)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Example: Issues when Trusts are merging or new influx of staff; different levels of understanding and operating. Need to take time to find out what people know, what their priorities are, and be ready for ‘rejection’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800" dirty="0"/>
              <a:t>Example: use of the Framework to develop team action plans (e.g. within a service area) </a:t>
            </a:r>
          </a:p>
          <a:p>
            <a:r>
              <a:rPr lang="en-GB" sz="1800" dirty="0"/>
              <a:t>Questions to stimulate discussion: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What are your experiences of partnership working within an organisation or group? How have you done this?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Is partnership working a value within workplaces, organisations or groups you have been part of? If yes, what does that look like?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Do you presume partnership working should be easier within an organisation than with external partners? Why or why not?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8636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21D00A9-A3B8-48D2-92E3-D83119C89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5317" y="2407913"/>
            <a:ext cx="5400000" cy="1495794"/>
          </a:xfrm>
        </p:spPr>
        <p:txBody>
          <a:bodyPr/>
          <a:lstStyle/>
          <a:p>
            <a:r>
              <a:rPr lang="en-GB" dirty="0"/>
              <a:t>Topic 2: Inter-organisation Partnership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20E16D1-B159-4839-8B31-BC7498B5C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5317" y="4186692"/>
            <a:ext cx="5400000" cy="498598"/>
          </a:xfrm>
        </p:spPr>
        <p:txBody>
          <a:bodyPr/>
          <a:lstStyle/>
          <a:p>
            <a:r>
              <a:rPr lang="en-GB" dirty="0"/>
              <a:t>Examples used are composites drawn from our research - case studies and focus group discussions </a:t>
            </a:r>
          </a:p>
        </p:txBody>
      </p:sp>
    </p:spTree>
    <p:extLst>
      <p:ext uri="{BB962C8B-B14F-4D97-AF65-F5344CB8AC3E}">
        <p14:creationId xmlns:p14="http://schemas.microsoft.com/office/powerpoint/2010/main" val="1373592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45FC80-865C-484E-8046-843E2D9550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544317"/>
            <a:ext cx="1665248" cy="212075"/>
          </a:xfrm>
        </p:spPr>
        <p:txBody>
          <a:bodyPr/>
          <a:lstStyle/>
          <a:p>
            <a:r>
              <a:rPr lang="en-GB" dirty="0"/>
              <a:t>Inter-organisation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AB5C8D-47CC-402D-9094-35FE35101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205" y="760060"/>
            <a:ext cx="6300407" cy="469813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Partnership as a core value: Ambitions Framework developed within and as a partnership </a:t>
            </a:r>
            <a:r>
              <a:rPr lang="en-GB" sz="1600"/>
              <a:t>between organisations </a:t>
            </a: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Use of document to identify organisations who may be willing to collaborate locally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Networks: ICS, End of Life Care Boards, Compassionate Communities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Example: tried to get inter-organisation PEOLC board to do a self-assessment but it didn’t work (“struggled with it”). Instead needs time, lots of communication about why it matters and how it links with other objectives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Example with new ICS: Think about being system partners -  “…planned and responsive [care] is up to you as a group. How are you going to arrange yourselves? And I think it is a question for the collaborative, but has to be facilitated and framed.”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Example: Working towards shared aim of compassionate city and have dedicated resources to host engagement events with stakeholders, extending invitations and building on existing relationships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B6B006B7-39E4-458A-874C-70845245D785}"/>
              </a:ext>
            </a:extLst>
          </p:cNvPr>
          <p:cNvSpPr/>
          <p:nvPr/>
        </p:nvSpPr>
        <p:spPr>
          <a:xfrm>
            <a:off x="6821366" y="920293"/>
            <a:ext cx="2093054" cy="333881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16CEBB-951A-4906-8E59-AACAE9A5D784}"/>
              </a:ext>
            </a:extLst>
          </p:cNvPr>
          <p:cNvSpPr txBox="1"/>
          <p:nvPr/>
        </p:nvSpPr>
        <p:spPr>
          <a:xfrm>
            <a:off x="6821366" y="1158541"/>
            <a:ext cx="19043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partnership approach to</a:t>
            </a:r>
          </a:p>
          <a:p>
            <a:r>
              <a:rPr lang="en-GB" dirty="0">
                <a:solidFill>
                  <a:schemeClr val="bg1"/>
                </a:solidFill>
              </a:rPr>
              <a:t>developing the ambitions helped to</a:t>
            </a:r>
          </a:p>
          <a:p>
            <a:r>
              <a:rPr lang="en-GB" dirty="0">
                <a:solidFill>
                  <a:schemeClr val="bg1"/>
                </a:solidFill>
              </a:rPr>
              <a:t>catalyse a partnership approach</a:t>
            </a:r>
          </a:p>
          <a:p>
            <a:r>
              <a:rPr lang="en-GB" dirty="0">
                <a:solidFill>
                  <a:schemeClr val="bg1"/>
                </a:solidFill>
              </a:rPr>
              <a:t>locally.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FDB4CA-3146-42C8-94BD-42EDA4B11F79}"/>
              </a:ext>
            </a:extLst>
          </p:cNvPr>
          <p:cNvSpPr txBox="1"/>
          <p:nvPr/>
        </p:nvSpPr>
        <p:spPr>
          <a:xfrm>
            <a:off x="164425" y="5386018"/>
            <a:ext cx="71485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Questions to stimulate discussion: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do you engage others external to your organisation/group?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do you identify people to collaborate with?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Would any of the examples work within your context? Why or why not? </a:t>
            </a:r>
          </a:p>
        </p:txBody>
      </p:sp>
    </p:spTree>
    <p:extLst>
      <p:ext uri="{BB962C8B-B14F-4D97-AF65-F5344CB8AC3E}">
        <p14:creationId xmlns:p14="http://schemas.microsoft.com/office/powerpoint/2010/main" val="3345416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B98C6E-655C-4061-B666-FEF5384F15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5316" y="3179701"/>
            <a:ext cx="5400000" cy="997196"/>
          </a:xfrm>
        </p:spPr>
        <p:txBody>
          <a:bodyPr/>
          <a:lstStyle/>
          <a:p>
            <a:r>
              <a:rPr lang="en-GB" dirty="0"/>
              <a:t>Topic 3: What facilitates partnership working</a:t>
            </a:r>
          </a:p>
        </p:txBody>
      </p:sp>
    </p:spTree>
    <p:extLst>
      <p:ext uri="{BB962C8B-B14F-4D97-AF65-F5344CB8AC3E}">
        <p14:creationId xmlns:p14="http://schemas.microsoft.com/office/powerpoint/2010/main" val="653165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767601-7BBC-4859-A584-B0005F3439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Partnership: what works and what gets in the way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8788AC-45A3-4EF3-94A5-0D62EFACE4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999" y="544317"/>
            <a:ext cx="1707194" cy="212075"/>
          </a:xfrm>
        </p:spPr>
        <p:txBody>
          <a:bodyPr/>
          <a:lstStyle/>
          <a:p>
            <a:r>
              <a:rPr lang="en-GB" dirty="0"/>
              <a:t>What people said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253527-FDE5-4CFA-9C93-3DA23BCA0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801" y="1150618"/>
            <a:ext cx="3117797" cy="5214348"/>
          </a:xfrm>
        </p:spPr>
        <p:txBody>
          <a:bodyPr numCol="1"/>
          <a:lstStyle/>
          <a:p>
            <a:r>
              <a:rPr lang="en-GB" sz="18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Examples of facilitators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Shared language using the Ambitions Framework; can provide a structure for moving conversations into action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Finding potential partners through the Ambitions Partners (network)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Being part of strategic committees and boards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Key stakeholders being interested in palliative and end of life care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Having </a:t>
            </a:r>
            <a:r>
              <a:rPr lang="en-GB" dirty="0" err="1">
                <a:ea typeface="Calibri" panose="020F0502020204030204" pitchFamily="34" charset="0"/>
                <a:cs typeface="Times New Roman" panose="02020603050405020304" pitchFamily="18" charset="0"/>
              </a:rPr>
              <a:t>EoLC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 boards within Trusts that can then feed into other levels both within and beyond the organisation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Working in teams that have transformation as part of their core goals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Funding structures can embed partnership working, e.g. hospice-funded trainer in hospital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Covid-19: need to collaborate in new ways</a:t>
            </a:r>
          </a:p>
          <a:p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EC4D8BB-1D3F-469C-B171-DD1BC486A3A7}"/>
              </a:ext>
            </a:extLst>
          </p:cNvPr>
          <p:cNvSpPr txBox="1">
            <a:spLocks/>
          </p:cNvSpPr>
          <p:nvPr/>
        </p:nvSpPr>
        <p:spPr>
          <a:xfrm>
            <a:off x="4689109" y="1150618"/>
            <a:ext cx="3117797" cy="5214348"/>
          </a:xfrm>
          <a:prstGeom prst="rect">
            <a:avLst/>
          </a:prstGeom>
        </p:spPr>
        <p:txBody>
          <a:bodyPr lIns="36000" tIns="36000" rIns="36000" bIns="36000" numCol="1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What gets in the way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People not knowing about Ambitions outside of palliative and end of life care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Key stakeholders having other priority areas (perceived lack of engagement) 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Lack of leadership for action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Lack of time and resources 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Change in </a:t>
            </a:r>
            <a:r>
              <a:rPr lang="en-GB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personnel can make maintaining relationships over time difficult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Not referring to the Framework more often in day-to-day work (i.e. not embedded in ways of working and thinking) 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Ambitions document is long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Covid-19: focus on ‘business critical’ 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Covid-19: return to ‘normal’ practices that do not build on new collaborations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241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AFFFBAA-0280-4DFB-B710-CF8DC3FEB27A}"/>
              </a:ext>
            </a:extLst>
          </p:cNvPr>
          <p:cNvSpPr txBox="1">
            <a:spLocks/>
          </p:cNvSpPr>
          <p:nvPr/>
        </p:nvSpPr>
        <p:spPr>
          <a:xfrm>
            <a:off x="1775317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 and close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0AE2AD5-18AB-4F1C-B92C-1261DFE11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5317" y="4186692"/>
            <a:ext cx="5400000" cy="2492990"/>
          </a:xfrm>
        </p:spPr>
        <p:txBody>
          <a:bodyPr/>
          <a:lstStyle/>
          <a:p>
            <a:r>
              <a:rPr lang="en-GB" dirty="0"/>
              <a:t>Thank you for your participation! </a:t>
            </a:r>
          </a:p>
          <a:p>
            <a:endParaRPr lang="en-GB" dirty="0"/>
          </a:p>
          <a:p>
            <a:r>
              <a:rPr lang="en-GB" dirty="0"/>
              <a:t>You can follow @openthanatology on Twitter to hear about project outputs and other resources linked to palliative and end of life care</a:t>
            </a:r>
          </a:p>
          <a:p>
            <a:endParaRPr lang="en-GB" dirty="0"/>
          </a:p>
          <a:p>
            <a:r>
              <a:rPr lang="en-GB" dirty="0"/>
              <a:t>Evaluation survey: </a:t>
            </a:r>
            <a:r>
              <a:rPr lang="en-GB" dirty="0">
                <a:hlinkClick r:id="rId2"/>
              </a:rPr>
              <a:t>https://openuniversity.onlinesurveys.ac.uk/ambitions-framework-workshop-evaluation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472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C70D33-C5B2-43E8-99D5-8DCB64871E6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8D1F2-96C8-4665-96A7-1D05EA1987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Welcome &amp; Introductions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432058-C1BB-4813-9F23-2F54A94C5D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39A5C85-5856-4ECD-A775-7ED7A726E4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Ambitions Framework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5A748D6-82DC-45CE-921A-5F3F16C06A2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9DC4DB6-CE52-4993-9613-778438C26A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Topic 1: Partnership within Organisation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49844AE-C233-4BE1-A195-7AA52B3C93C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69DCAC6-141A-4FB8-996F-A26E3A348B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 dirty="0"/>
              <a:t>Topic 2: Inter-organisation Partnership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9EBC107-FBDB-4B5D-A75C-08BBB92016F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6C3E89A-4EF3-47C3-86FD-C8459C39190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GB" dirty="0"/>
              <a:t>Topic 3: What facilitates partnership working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9BBCFFB-4C3D-42C4-8700-310E360F86E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37E6A9F-2A7D-4822-AE91-23A1E859C91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GB" dirty="0"/>
              <a:t>Closing remarks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A06B1DD-0C3B-4A0B-AB8B-AFA3E8DDCD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7338DACA-90DD-4F3B-9346-EF5B370957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0" y="0"/>
            <a:ext cx="382592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1C6F9C-5F76-450B-B749-4E7F9A8808F0}"/>
              </a:ext>
            </a:extLst>
          </p:cNvPr>
          <p:cNvSpPr txBox="1"/>
          <p:nvPr/>
        </p:nvSpPr>
        <p:spPr>
          <a:xfrm>
            <a:off x="4001552" y="5379776"/>
            <a:ext cx="5075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possible, use the ‘raise hand’ and chat box functions within Teams. Mute your mic when not speaking to help improve sound quality. </a:t>
            </a:r>
          </a:p>
        </p:txBody>
      </p:sp>
    </p:spTree>
    <p:extLst>
      <p:ext uri="{BB962C8B-B14F-4D97-AF65-F5344CB8AC3E}">
        <p14:creationId xmlns:p14="http://schemas.microsoft.com/office/powerpoint/2010/main" val="2710119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B98C6E-655C-4061-B666-FEF5384F15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5316" y="3179701"/>
            <a:ext cx="5400000" cy="997196"/>
          </a:xfrm>
        </p:spPr>
        <p:txBody>
          <a:bodyPr/>
          <a:lstStyle/>
          <a:p>
            <a:r>
              <a:rPr lang="en-GB" dirty="0"/>
              <a:t>Welcome and Introductions</a:t>
            </a:r>
          </a:p>
        </p:txBody>
      </p:sp>
    </p:spTree>
    <p:extLst>
      <p:ext uri="{BB962C8B-B14F-4D97-AF65-F5344CB8AC3E}">
        <p14:creationId xmlns:p14="http://schemas.microsoft.com/office/powerpoint/2010/main" val="2383433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CEEB75-30B6-4F4F-8A86-0F4D598209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D106C5-72D0-4A6A-B795-619B58D43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Welcome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*Recording*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Brief introductions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Ways of working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Workshop aims:</a:t>
            </a:r>
          </a:p>
          <a:p>
            <a:pPr marL="628639" lvl="1" indent="-171450">
              <a:buFont typeface="Arial" panose="020B0604020202020204" pitchFamily="34" charset="0"/>
              <a:buChar char="•"/>
            </a:pPr>
            <a:r>
              <a:rPr lang="en-GB" sz="2800" dirty="0"/>
              <a:t>Share examples of partnership working</a:t>
            </a:r>
          </a:p>
          <a:p>
            <a:pPr marL="628639" lvl="1" indent="-171450">
              <a:buFont typeface="Arial" panose="020B0604020202020204" pitchFamily="34" charset="0"/>
              <a:buChar char="•"/>
            </a:pPr>
            <a:r>
              <a:rPr lang="en-GB" sz="2800" dirty="0"/>
              <a:t>To further elucidate the ways in which the Ambitions facilitate or hinder partnership working, and what other facilitators and barriers there may be</a:t>
            </a:r>
          </a:p>
          <a:p>
            <a:pPr lvl="1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1349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D40424-6985-437E-ACBF-82239C15C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Ambitions Framework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A9DCF5E-5758-40C2-AFC2-A8B14B25EB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5317" y="4186692"/>
            <a:ext cx="5400000" cy="498598"/>
          </a:xfrm>
        </p:spPr>
        <p:txBody>
          <a:bodyPr/>
          <a:lstStyle/>
          <a:p>
            <a:r>
              <a:rPr lang="en-GB" i="1" dirty="0"/>
              <a:t>Ambitions for Palliative and End of Life Care: </a:t>
            </a:r>
          </a:p>
          <a:p>
            <a:r>
              <a:rPr lang="en-GB" i="1" dirty="0"/>
              <a:t>A national framework for local action</a:t>
            </a:r>
          </a:p>
        </p:txBody>
      </p:sp>
    </p:spTree>
    <p:extLst>
      <p:ext uri="{BB962C8B-B14F-4D97-AF65-F5344CB8AC3E}">
        <p14:creationId xmlns:p14="http://schemas.microsoft.com/office/powerpoint/2010/main" val="3089440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61FE49-8142-490B-8FC0-05E66483BD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Research background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2CEEB75-30B6-4F4F-8A86-0F4D598209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D106C5-72D0-4A6A-B795-619B58D43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Ambitions Framework: launched in 2015 and relaunched in 2021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No evaluation, some webinars and feedback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Our Project: Mapping examples of use and further examining how people understand, use and implement the framework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/>
              <a:t>Project team at OU was not involved in developing the Ambitions Framework</a:t>
            </a:r>
          </a:p>
        </p:txBody>
      </p:sp>
    </p:spTree>
    <p:extLst>
      <p:ext uri="{BB962C8B-B14F-4D97-AF65-F5344CB8AC3E}">
        <p14:creationId xmlns:p14="http://schemas.microsoft.com/office/powerpoint/2010/main" val="4051210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5E01C5-EEF3-4CC2-8C2D-50F2CE5E91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Ambitions</a:t>
            </a:r>
          </a:p>
        </p:txBody>
      </p:sp>
      <p:pic>
        <p:nvPicPr>
          <p:cNvPr id="4" name="Picture 3" descr="Image of the six ambitions. Each ambitions has a different colour and is in the shape of an arrow. Top of image reads &quot;Six Ambitions to bring that vision about&quot;. &#10;Ambition 1: each person is seen as an individual&#10;Ambition 2: each person gets fair access to care&#10;Ambition 3: maximising comfort and wellbeing&#10;Ambition 4: care is coordinated&#10;Ambition 5: all staff are prepared to care&#10;Ambition 6: each community is prepared to help&#10;">
            <a:extLst>
              <a:ext uri="{FF2B5EF4-FFF2-40B4-BE49-F238E27FC236}">
                <a16:creationId xmlns:a16="http://schemas.microsoft.com/office/drawing/2014/main" id="{AEF673F9-B5C2-47D1-BD4B-57071A480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49" y="941664"/>
            <a:ext cx="7743039" cy="580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57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07404A-35E2-461D-8D59-7B23D56756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544317"/>
            <a:ext cx="1237409" cy="212075"/>
          </a:xfrm>
        </p:spPr>
        <p:txBody>
          <a:bodyPr/>
          <a:lstStyle/>
          <a:p>
            <a:r>
              <a:rPr lang="en-GB" dirty="0"/>
              <a:t>Foundations</a:t>
            </a:r>
          </a:p>
        </p:txBody>
      </p:sp>
      <p:pic>
        <p:nvPicPr>
          <p:cNvPr id="5" name="Picture 4" descr="Image of the eight foundations listed in the Ambitions framework. Reads: personalised care planning, shared records, evidence and information, those important to the dying person, education and training, 24 hour 7 day a week access, co-design, and leadership">
            <a:extLst>
              <a:ext uri="{FF2B5EF4-FFF2-40B4-BE49-F238E27FC236}">
                <a16:creationId xmlns:a16="http://schemas.microsoft.com/office/drawing/2014/main" id="{950E7AE0-DC17-4AD8-805C-B1CE54110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408" y="938010"/>
            <a:ext cx="6399205" cy="549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50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C812F5-4DBB-4EBA-A2AE-F32B3AD14E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2000" y="2802195"/>
            <a:ext cx="5400000" cy="997196"/>
          </a:xfrm>
        </p:spPr>
        <p:txBody>
          <a:bodyPr/>
          <a:lstStyle/>
          <a:p>
            <a:r>
              <a:rPr lang="en-GB" dirty="0"/>
              <a:t>Topic 1: Partnership within Organisation</a:t>
            </a:r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A167C753-5340-4650-A7EE-C6B698C60A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2000" y="4488696"/>
            <a:ext cx="5400000" cy="498598"/>
          </a:xfrm>
        </p:spPr>
        <p:txBody>
          <a:bodyPr/>
          <a:lstStyle/>
          <a:p>
            <a:r>
              <a:rPr lang="en-GB" dirty="0"/>
              <a:t>Examples used are composites drawn from our research - case studies and focus group discussions </a:t>
            </a:r>
          </a:p>
        </p:txBody>
      </p:sp>
    </p:spTree>
    <p:extLst>
      <p:ext uri="{BB962C8B-B14F-4D97-AF65-F5344CB8AC3E}">
        <p14:creationId xmlns:p14="http://schemas.microsoft.com/office/powerpoint/2010/main" val="902762529"/>
      </p:ext>
    </p:extLst>
  </p:cSld>
  <p:clrMapOvr>
    <a:masterClrMapping/>
  </p:clrMapOvr>
</p:sld>
</file>

<file path=ppt/theme/theme1.xml><?xml version="1.0" encoding="utf-8"?>
<a:theme xmlns:a="http://schemas.openxmlformats.org/drawingml/2006/main" name="OU Title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76723E47-52BB-4FAA-A05C-2DF49523D5BE}"/>
    </a:ext>
  </a:extLst>
</a:theme>
</file>

<file path=ppt/theme/theme2.xml><?xml version="1.0" encoding="utf-8"?>
<a:theme xmlns:a="http://schemas.openxmlformats.org/drawingml/2006/main" name="OU Layouts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E71F6A81-7D12-4207-BA77-D48B227BF69D}"/>
    </a:ext>
  </a:extLst>
</a:theme>
</file>

<file path=ppt/theme/theme3.xml><?xml version="1.0" encoding="utf-8"?>
<a:theme xmlns:a="http://schemas.openxmlformats.org/drawingml/2006/main" name="OU Section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FAE18331-D8CD-423A-9602-E45A08067BF7}"/>
    </a:ext>
  </a:extLst>
</a:theme>
</file>

<file path=ppt/theme/theme4.xml><?xml version="1.0" encoding="utf-8"?>
<a:theme xmlns:a="http://schemas.openxmlformats.org/drawingml/2006/main" name="OU Layouts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E71F6A81-7D12-4207-BA77-D48B227BF69D}"/>
    </a:ext>
  </a:extLst>
</a:theme>
</file>

<file path=ppt/theme/theme5.xml><?xml version="1.0" encoding="utf-8"?>
<a:theme xmlns:a="http://schemas.openxmlformats.org/drawingml/2006/main" name="OU Section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FAE18331-D8CD-423A-9602-E45A08067BF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920</Words>
  <Application>Microsoft Office PowerPoint</Application>
  <PresentationFormat>On-screen Show (4:3)</PresentationFormat>
  <Paragraphs>90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OU Title</vt:lpstr>
      <vt:lpstr>OU Layouts</vt:lpstr>
      <vt:lpstr>OU Section</vt:lpstr>
      <vt:lpstr>OU Layouts</vt:lpstr>
      <vt:lpstr>OU Section</vt:lpstr>
      <vt:lpstr>Examining the Ambitions Framework: Workshop 3   Partnership Working</vt:lpstr>
      <vt:lpstr>Agenda</vt:lpstr>
      <vt:lpstr>Welcome and Introductions</vt:lpstr>
      <vt:lpstr>Introduction</vt:lpstr>
      <vt:lpstr>Ambitions Framework</vt:lpstr>
      <vt:lpstr>Overview</vt:lpstr>
      <vt:lpstr>Ambitions</vt:lpstr>
      <vt:lpstr>Foundations</vt:lpstr>
      <vt:lpstr>Topic 1: Partnership within Organisation</vt:lpstr>
      <vt:lpstr>Within Organisation</vt:lpstr>
      <vt:lpstr>Topic 2: Inter-organisation Partnership</vt:lpstr>
      <vt:lpstr>Inter-organisation</vt:lpstr>
      <vt:lpstr>Topic 3: What facilitates partnership working</vt:lpstr>
      <vt:lpstr>What people said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Examining the Ambitions Framework: Workshop 1   Sharing Learning </dc:title>
  <dc:creator>Erica.Borgstrom</dc:creator>
  <cp:lastModifiedBy>Erica.Borgstrom</cp:lastModifiedBy>
  <cp:revision>18</cp:revision>
  <dcterms:created xsi:type="dcterms:W3CDTF">2022-10-18T08:35:20Z</dcterms:created>
  <dcterms:modified xsi:type="dcterms:W3CDTF">2022-11-08T10:49:04Z</dcterms:modified>
</cp:coreProperties>
</file>