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62" r:id="rId3"/>
    <p:sldMasterId id="2147483672" r:id="rId4"/>
    <p:sldMasterId id="2147483673" r:id="rId5"/>
  </p:sldMasterIdLst>
  <p:notesMasterIdLst>
    <p:notesMasterId r:id="rId21"/>
  </p:notesMasterIdLst>
  <p:sldIdLst>
    <p:sldId id="257" r:id="rId6"/>
    <p:sldId id="258" r:id="rId7"/>
    <p:sldId id="259" r:id="rId8"/>
    <p:sldId id="260" r:id="rId9"/>
    <p:sldId id="261" r:id="rId10"/>
    <p:sldId id="262" r:id="rId11"/>
    <p:sldId id="263" r:id="rId12"/>
    <p:sldId id="264" r:id="rId13"/>
    <p:sldId id="267" r:id="rId14"/>
    <p:sldId id="268" r:id="rId15"/>
    <p:sldId id="269" r:id="rId16"/>
    <p:sldId id="270" r:id="rId17"/>
    <p:sldId id="271" r:id="rId18"/>
    <p:sldId id="272"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673" autoAdjust="0"/>
  </p:normalViewPr>
  <p:slideViewPr>
    <p:cSldViewPr snapToGrid="0">
      <p:cViewPr varScale="1">
        <p:scale>
          <a:sx n="64" d="100"/>
          <a:sy n="64" d="100"/>
        </p:scale>
        <p:origin x="63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530DAD-F173-41C8-BD60-9B41FB2BCEFC}" type="datetimeFigureOut">
              <a:rPr lang="en-GB" smtClean="0"/>
              <a:t>08/11/2022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4D3959-78B5-47D0-BB5E-98D03868C04B}" type="slidenum">
              <a:rPr lang="en-GB" smtClean="0"/>
              <a:t>‹#›</a:t>
            </a:fld>
            <a:endParaRPr lang="en-GB"/>
          </a:p>
        </p:txBody>
      </p:sp>
    </p:spTree>
    <p:extLst>
      <p:ext uri="{BB962C8B-B14F-4D97-AF65-F5344CB8AC3E}">
        <p14:creationId xmlns:p14="http://schemas.microsoft.com/office/powerpoint/2010/main" val="3526543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rgbClr val="FF0000"/>
              </a:solidFill>
            </a:endParaRPr>
          </a:p>
        </p:txBody>
      </p:sp>
      <p:sp>
        <p:nvSpPr>
          <p:cNvPr id="4" name="Slide Number Placeholder 3"/>
          <p:cNvSpPr>
            <a:spLocks noGrp="1"/>
          </p:cNvSpPr>
          <p:nvPr>
            <p:ph type="sldNum" sz="quarter" idx="5"/>
          </p:nvPr>
        </p:nvSpPr>
        <p:spPr/>
        <p:txBody>
          <a:bodyPr/>
          <a:lstStyle/>
          <a:p>
            <a:fld id="{EC4D3959-78B5-47D0-BB5E-98D03868C04B}" type="slidenum">
              <a:rPr lang="en-GB" smtClean="0"/>
              <a:t>8</a:t>
            </a:fld>
            <a:endParaRPr lang="en-GB"/>
          </a:p>
        </p:txBody>
      </p:sp>
    </p:spTree>
    <p:extLst>
      <p:ext uri="{BB962C8B-B14F-4D97-AF65-F5344CB8AC3E}">
        <p14:creationId xmlns:p14="http://schemas.microsoft.com/office/powerpoint/2010/main" val="4001490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4D3959-78B5-47D0-BB5E-98D03868C04B}" type="slidenum">
              <a:rPr lang="en-GB" smtClean="0"/>
              <a:t>10</a:t>
            </a:fld>
            <a:endParaRPr lang="en-GB"/>
          </a:p>
        </p:txBody>
      </p:sp>
    </p:spTree>
    <p:extLst>
      <p:ext uri="{BB962C8B-B14F-4D97-AF65-F5344CB8AC3E}">
        <p14:creationId xmlns:p14="http://schemas.microsoft.com/office/powerpoint/2010/main" val="924304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4D3959-78B5-47D0-BB5E-98D03868C04B}" type="slidenum">
              <a:rPr lang="en-GB" smtClean="0"/>
              <a:t>14</a:t>
            </a:fld>
            <a:endParaRPr lang="en-GB"/>
          </a:p>
        </p:txBody>
      </p:sp>
    </p:spTree>
    <p:extLst>
      <p:ext uri="{BB962C8B-B14F-4D97-AF65-F5344CB8AC3E}">
        <p14:creationId xmlns:p14="http://schemas.microsoft.com/office/powerpoint/2010/main" val="1460485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68418F8-B52F-4661-8ABA-69BB3ADD6675}"/>
              </a:ext>
            </a:extLst>
          </p:cNvPr>
          <p:cNvSpPr>
            <a:spLocks noGrp="1"/>
          </p:cNvSpPr>
          <p:nvPr>
            <p:ph type="ctrTitle" hasCustomPrompt="1"/>
          </p:nvPr>
        </p:nvSpPr>
        <p:spPr>
          <a:xfrm>
            <a:off x="515864" y="2160005"/>
            <a:ext cx="7920773" cy="747897"/>
          </a:xfrm>
          <a:prstGeom prst="rect">
            <a:avLst/>
          </a:prstGeom>
        </p:spPr>
        <p:txBody>
          <a:bodyPr wrap="square" lIns="0" tIns="0" rIns="0" bIns="0" anchor="t" anchorCtr="0">
            <a:spAutoFit/>
          </a:bodyPr>
          <a:lstStyle>
            <a:lvl1pPr algn="l">
              <a:defRPr sz="2700" b="1">
                <a:solidFill>
                  <a:schemeClr val="bg1"/>
                </a:solidFill>
              </a:defRPr>
            </a:lvl1pPr>
          </a:lstStyle>
          <a:p>
            <a:r>
              <a:rPr lang="en-US" dirty="0"/>
              <a:t>PRESENTATION</a:t>
            </a:r>
            <a:br>
              <a:rPr lang="en-US" dirty="0"/>
            </a:br>
            <a:r>
              <a:rPr lang="en-US" dirty="0"/>
              <a:t>TITLE</a:t>
            </a:r>
          </a:p>
        </p:txBody>
      </p:sp>
      <p:sp>
        <p:nvSpPr>
          <p:cNvPr id="8" name="Subtitle 2">
            <a:extLst>
              <a:ext uri="{FF2B5EF4-FFF2-40B4-BE49-F238E27FC236}">
                <a16:creationId xmlns:a16="http://schemas.microsoft.com/office/drawing/2014/main" id="{52444CB2-243C-41A0-8F6C-F772E768A38C}"/>
              </a:ext>
            </a:extLst>
          </p:cNvPr>
          <p:cNvSpPr>
            <a:spLocks noGrp="1"/>
          </p:cNvSpPr>
          <p:nvPr>
            <p:ph type="subTitle" idx="1" hasCustomPrompt="1"/>
          </p:nvPr>
        </p:nvSpPr>
        <p:spPr>
          <a:xfrm>
            <a:off x="515861" y="3166994"/>
            <a:ext cx="7920774" cy="186974"/>
          </a:xfrm>
          <a:prstGeom prst="rect">
            <a:avLst/>
          </a:prstGeom>
        </p:spPr>
        <p:txBody>
          <a:bodyPr wrap="square" lIns="0" tIns="0" rIns="0" bIns="0">
            <a:spAutoFit/>
          </a:bodyPr>
          <a:lstStyle>
            <a:lvl1pPr marL="0" indent="0" algn="l">
              <a:buNone/>
              <a:defRPr sz="1350">
                <a:solidFill>
                  <a:schemeClr val="bg1"/>
                </a:solidFill>
              </a:defRPr>
            </a:lvl1pPr>
            <a:lvl2pPr marL="257168"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2" indent="0" algn="ctr">
              <a:buNone/>
              <a:defRPr sz="900"/>
            </a:lvl7pPr>
            <a:lvl8pPr marL="1800180" indent="0" algn="ctr">
              <a:buNone/>
              <a:defRPr sz="900"/>
            </a:lvl8pPr>
            <a:lvl9pPr marL="2057348" indent="0" algn="ctr">
              <a:buNone/>
              <a:defRPr sz="900"/>
            </a:lvl9pPr>
          </a:lstStyle>
          <a:p>
            <a:r>
              <a:rPr lang="en-US" dirty="0"/>
              <a:t>SUB TITLE IN HERE</a:t>
            </a:r>
          </a:p>
        </p:txBody>
      </p:sp>
      <p:sp>
        <p:nvSpPr>
          <p:cNvPr id="9" name="Date Placeholder 3">
            <a:extLst>
              <a:ext uri="{FF2B5EF4-FFF2-40B4-BE49-F238E27FC236}">
                <a16:creationId xmlns:a16="http://schemas.microsoft.com/office/drawing/2014/main" id="{924475ED-B6F3-4114-A316-943C1E2B2DB2}"/>
              </a:ext>
            </a:extLst>
          </p:cNvPr>
          <p:cNvSpPr>
            <a:spLocks noGrp="1"/>
          </p:cNvSpPr>
          <p:nvPr>
            <p:ph type="dt" sz="half" idx="10"/>
          </p:nvPr>
        </p:nvSpPr>
        <p:spPr>
          <a:xfrm>
            <a:off x="274319" y="6431967"/>
            <a:ext cx="2057400" cy="138499"/>
          </a:xfrm>
          <a:prstGeom prst="rect">
            <a:avLst/>
          </a:prstGeom>
        </p:spPr>
        <p:txBody>
          <a:bodyPr lIns="0" tIns="0" rIns="0" bIns="0" anchor="t" anchorCtr="0">
            <a:noAutofit/>
          </a:bodyPr>
          <a:lstStyle>
            <a:lvl1pPr>
              <a:defRPr sz="750">
                <a:solidFill>
                  <a:schemeClr val="bg1"/>
                </a:solidFill>
              </a:defRPr>
            </a:lvl1pPr>
          </a:lstStyle>
          <a:p>
            <a:endParaRPr lang="en-US" dirty="0"/>
          </a:p>
        </p:txBody>
      </p:sp>
      <p:pic>
        <p:nvPicPr>
          <p:cNvPr id="11" name="Picture 10">
            <a:extLst>
              <a:ext uri="{FF2B5EF4-FFF2-40B4-BE49-F238E27FC236}">
                <a16:creationId xmlns:a16="http://schemas.microsoft.com/office/drawing/2014/main" id="{EDC1F67E-6248-496F-8483-98A65C33F8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107" y="5538158"/>
            <a:ext cx="1508916" cy="1032300"/>
          </a:xfrm>
          <a:prstGeom prst="rect">
            <a:avLst/>
          </a:prstGeom>
        </p:spPr>
      </p:pic>
    </p:spTree>
    <p:extLst>
      <p:ext uri="{BB962C8B-B14F-4D97-AF65-F5344CB8AC3E}">
        <p14:creationId xmlns:p14="http://schemas.microsoft.com/office/powerpoint/2010/main" val="1638621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 just text">
    <p:bg>
      <p:bgRef idx="1001">
        <a:schemeClr val="bg1"/>
      </p:bgRef>
    </p:bg>
    <p:spTree>
      <p:nvGrpSpPr>
        <p:cNvPr id="1" name=""/>
        <p:cNvGrpSpPr/>
        <p:nvPr/>
      </p:nvGrpSpPr>
      <p:grpSpPr>
        <a:xfrm>
          <a:off x="0" y="0"/>
          <a:ext cx="0" cy="0"/>
          <a:chOff x="0" y="0"/>
          <a:chExt cx="0" cy="0"/>
        </a:xfrm>
      </p:grpSpPr>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z="1200" smtClean="0"/>
              <a:pPr/>
              <a:t>‹#›</a:t>
            </a:fld>
            <a:endParaRPr lang="en-US" sz="1200"/>
          </a:p>
        </p:txBody>
      </p:sp>
      <p:sp>
        <p:nvSpPr>
          <p:cNvPr id="5" name="Text Placeholder 3">
            <a:extLst>
              <a:ext uri="{FF2B5EF4-FFF2-40B4-BE49-F238E27FC236}">
                <a16:creationId xmlns:a16="http://schemas.microsoft.com/office/drawing/2014/main" id="{E69DB766-747D-4928-9E02-4F5BC168A8F2}"/>
              </a:ext>
            </a:extLst>
          </p:cNvPr>
          <p:cNvSpPr>
            <a:spLocks noGrp="1"/>
          </p:cNvSpPr>
          <p:nvPr>
            <p:ph type="body" sz="quarter" idx="13" hasCustomPrompt="1"/>
          </p:nvPr>
        </p:nvSpPr>
        <p:spPr>
          <a:xfrm>
            <a:off x="388802" y="761444"/>
            <a:ext cx="7418105" cy="251999"/>
          </a:xfrm>
          <a:prstGeom prst="rect">
            <a:avLst/>
          </a:prstGeom>
          <a:noFill/>
        </p:spPr>
        <p:txBody>
          <a:bodyPr lIns="36000" tIns="18000" rIns="0" bIns="0" anchor="ctr" anchorCtr="0"/>
          <a:lstStyle>
            <a:lvl1pPr marL="0" indent="0">
              <a:buNone/>
              <a:defRPr sz="1400" b="1"/>
            </a:lvl1pPr>
          </a:lstStyle>
          <a:p>
            <a:pPr lvl="0"/>
            <a:r>
              <a:rPr lang="en-US" dirty="0"/>
              <a:t>TEXT IN HERE</a:t>
            </a:r>
          </a:p>
        </p:txBody>
      </p:sp>
      <p:sp>
        <p:nvSpPr>
          <p:cNvPr id="13" name="Title 1">
            <a:extLst>
              <a:ext uri="{FF2B5EF4-FFF2-40B4-BE49-F238E27FC236}">
                <a16:creationId xmlns:a16="http://schemas.microsoft.com/office/drawing/2014/main" id="{56ABEA7B-7448-4E43-A7A4-3421CD2E272B}"/>
              </a:ext>
            </a:extLst>
          </p:cNvPr>
          <p:cNvSpPr>
            <a:spLocks noGrp="1"/>
          </p:cNvSpPr>
          <p:nvPr>
            <p:ph type="ctrTitle" hasCustomPrompt="1"/>
          </p:nvPr>
        </p:nvSpPr>
        <p:spPr>
          <a:xfrm>
            <a:off x="432000" y="544319"/>
            <a:ext cx="1260000"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INSERT TITLE</a:t>
            </a:r>
          </a:p>
        </p:txBody>
      </p:sp>
      <p:sp>
        <p:nvSpPr>
          <p:cNvPr id="7" name="Content Placeholder 2">
            <a:extLst>
              <a:ext uri="{FF2B5EF4-FFF2-40B4-BE49-F238E27FC236}">
                <a16:creationId xmlns:a16="http://schemas.microsoft.com/office/drawing/2014/main" id="{FDA22121-4331-41E2-B269-75755B804956}"/>
              </a:ext>
            </a:extLst>
          </p:cNvPr>
          <p:cNvSpPr>
            <a:spLocks noGrp="1"/>
          </p:cNvSpPr>
          <p:nvPr>
            <p:ph idx="1" hasCustomPrompt="1"/>
          </p:nvPr>
        </p:nvSpPr>
        <p:spPr>
          <a:xfrm>
            <a:off x="388802" y="1150618"/>
            <a:ext cx="8263493" cy="5214348"/>
          </a:xfrm>
          <a:prstGeom prst="rect">
            <a:avLst/>
          </a:prstGeom>
        </p:spPr>
        <p:txBody>
          <a:bodyPr lIns="36000" tIns="36000" rIns="36000" bIns="36000"/>
          <a:lstStyle>
            <a:lvl1pPr marL="0" indent="0">
              <a:buNone/>
              <a:defRPr sz="1200"/>
            </a:lvl1pPr>
            <a:lvl2pPr marL="457189" indent="0">
              <a:buNone/>
              <a:defRPr sz="1200"/>
            </a:lvl2pPr>
            <a:lvl3pPr marL="914377" indent="0">
              <a:buNone/>
              <a:defRPr sz="1200"/>
            </a:lvl3pPr>
            <a:lvl4pPr marL="1371566" indent="0">
              <a:buNone/>
              <a:defRPr sz="1200"/>
            </a:lvl4pPr>
            <a:lvl5pPr marL="1828754" indent="0">
              <a:buNone/>
              <a:defRPr sz="1200"/>
            </a:lvl5pPr>
          </a:lstStyle>
          <a:p>
            <a:pPr lvl="0"/>
            <a:r>
              <a:rPr lang="en-US" dirty="0"/>
              <a:t>Body text</a:t>
            </a:r>
          </a:p>
        </p:txBody>
      </p:sp>
    </p:spTree>
    <p:extLst>
      <p:ext uri="{BB962C8B-B14F-4D97-AF65-F5344CB8AC3E}">
        <p14:creationId xmlns:p14="http://schemas.microsoft.com/office/powerpoint/2010/main" val="302745139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 contents 1">
    <p:bg>
      <p:bgRef idx="1001">
        <a:schemeClr val="bg1"/>
      </p:bgRef>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E2698E74-DBB1-4C41-81D5-108634391B7E}"/>
              </a:ext>
            </a:extLst>
          </p:cNvPr>
          <p:cNvSpPr>
            <a:spLocks noGrp="1"/>
          </p:cNvSpPr>
          <p:nvPr>
            <p:ph type="body" sz="quarter" idx="11" hasCustomPrompt="1"/>
          </p:nvPr>
        </p:nvSpPr>
        <p:spPr>
          <a:xfrm>
            <a:off x="4232378" y="1176738"/>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01</a:t>
            </a:r>
          </a:p>
        </p:txBody>
      </p:sp>
      <p:sp>
        <p:nvSpPr>
          <p:cNvPr id="7" name="Text Placeholder 31">
            <a:extLst>
              <a:ext uri="{FF2B5EF4-FFF2-40B4-BE49-F238E27FC236}">
                <a16:creationId xmlns:a16="http://schemas.microsoft.com/office/drawing/2014/main" id="{27D262DD-86D2-472F-9233-2CA4C4F3C48D}"/>
              </a:ext>
            </a:extLst>
          </p:cNvPr>
          <p:cNvSpPr>
            <a:spLocks noGrp="1"/>
          </p:cNvSpPr>
          <p:nvPr>
            <p:ph type="body" sz="quarter" idx="12" hasCustomPrompt="1"/>
          </p:nvPr>
        </p:nvSpPr>
        <p:spPr>
          <a:xfrm>
            <a:off x="4772379" y="1176734"/>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8" name="Text Placeholder 31">
            <a:extLst>
              <a:ext uri="{FF2B5EF4-FFF2-40B4-BE49-F238E27FC236}">
                <a16:creationId xmlns:a16="http://schemas.microsoft.com/office/drawing/2014/main" id="{C0A8910E-3E33-41A3-816B-CD71BE1D50DC}"/>
              </a:ext>
            </a:extLst>
          </p:cNvPr>
          <p:cNvSpPr>
            <a:spLocks noGrp="1"/>
          </p:cNvSpPr>
          <p:nvPr>
            <p:ph type="body" sz="quarter" idx="13" hasCustomPrompt="1"/>
          </p:nvPr>
        </p:nvSpPr>
        <p:spPr>
          <a:xfrm>
            <a:off x="4772379" y="1445872"/>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9" name="Text Placeholder 4">
            <a:extLst>
              <a:ext uri="{FF2B5EF4-FFF2-40B4-BE49-F238E27FC236}">
                <a16:creationId xmlns:a16="http://schemas.microsoft.com/office/drawing/2014/main" id="{DC7DBC2F-B4BA-4FA1-AC8F-C1FB5D329C35}"/>
              </a:ext>
            </a:extLst>
          </p:cNvPr>
          <p:cNvSpPr>
            <a:spLocks noGrp="1"/>
          </p:cNvSpPr>
          <p:nvPr>
            <p:ph type="body" sz="quarter" idx="14" hasCustomPrompt="1"/>
          </p:nvPr>
        </p:nvSpPr>
        <p:spPr>
          <a:xfrm>
            <a:off x="4232378" y="1877245"/>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02</a:t>
            </a:r>
          </a:p>
        </p:txBody>
      </p:sp>
      <p:sp>
        <p:nvSpPr>
          <p:cNvPr id="10" name="Text Placeholder 31">
            <a:extLst>
              <a:ext uri="{FF2B5EF4-FFF2-40B4-BE49-F238E27FC236}">
                <a16:creationId xmlns:a16="http://schemas.microsoft.com/office/drawing/2014/main" id="{E96BEFDD-99B7-4B7A-A883-501F05DEBEB2}"/>
              </a:ext>
            </a:extLst>
          </p:cNvPr>
          <p:cNvSpPr>
            <a:spLocks noGrp="1"/>
          </p:cNvSpPr>
          <p:nvPr>
            <p:ph type="body" sz="quarter" idx="15" hasCustomPrompt="1"/>
          </p:nvPr>
        </p:nvSpPr>
        <p:spPr>
          <a:xfrm>
            <a:off x="4772379" y="1877241"/>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1" name="Text Placeholder 31">
            <a:extLst>
              <a:ext uri="{FF2B5EF4-FFF2-40B4-BE49-F238E27FC236}">
                <a16:creationId xmlns:a16="http://schemas.microsoft.com/office/drawing/2014/main" id="{8F24DFEC-E082-454B-B5C3-50F1E1DD3224}"/>
              </a:ext>
            </a:extLst>
          </p:cNvPr>
          <p:cNvSpPr>
            <a:spLocks noGrp="1"/>
          </p:cNvSpPr>
          <p:nvPr>
            <p:ph type="body" sz="quarter" idx="16" hasCustomPrompt="1"/>
          </p:nvPr>
        </p:nvSpPr>
        <p:spPr>
          <a:xfrm>
            <a:off x="4772379" y="2146379"/>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2" name="Text Placeholder 4">
            <a:extLst>
              <a:ext uri="{FF2B5EF4-FFF2-40B4-BE49-F238E27FC236}">
                <a16:creationId xmlns:a16="http://schemas.microsoft.com/office/drawing/2014/main" id="{C3A914CD-C11D-48A8-88E1-538FBD109669}"/>
              </a:ext>
            </a:extLst>
          </p:cNvPr>
          <p:cNvSpPr>
            <a:spLocks noGrp="1"/>
          </p:cNvSpPr>
          <p:nvPr>
            <p:ph type="body" sz="quarter" idx="17" hasCustomPrompt="1"/>
          </p:nvPr>
        </p:nvSpPr>
        <p:spPr>
          <a:xfrm>
            <a:off x="4232378" y="2577752"/>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03</a:t>
            </a:r>
          </a:p>
        </p:txBody>
      </p:sp>
      <p:sp>
        <p:nvSpPr>
          <p:cNvPr id="15" name="Text Placeholder 31">
            <a:extLst>
              <a:ext uri="{FF2B5EF4-FFF2-40B4-BE49-F238E27FC236}">
                <a16:creationId xmlns:a16="http://schemas.microsoft.com/office/drawing/2014/main" id="{5E5D34B7-01F5-4524-B815-3E8FD22045B4}"/>
              </a:ext>
            </a:extLst>
          </p:cNvPr>
          <p:cNvSpPr>
            <a:spLocks noGrp="1"/>
          </p:cNvSpPr>
          <p:nvPr>
            <p:ph type="body" sz="quarter" idx="18" hasCustomPrompt="1"/>
          </p:nvPr>
        </p:nvSpPr>
        <p:spPr>
          <a:xfrm>
            <a:off x="4772379" y="2577748"/>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6" name="Text Placeholder 31">
            <a:extLst>
              <a:ext uri="{FF2B5EF4-FFF2-40B4-BE49-F238E27FC236}">
                <a16:creationId xmlns:a16="http://schemas.microsoft.com/office/drawing/2014/main" id="{745E9020-E3D4-4B2E-AF64-3BC2BA80998B}"/>
              </a:ext>
            </a:extLst>
          </p:cNvPr>
          <p:cNvSpPr>
            <a:spLocks noGrp="1"/>
          </p:cNvSpPr>
          <p:nvPr>
            <p:ph type="body" sz="quarter" idx="19" hasCustomPrompt="1"/>
          </p:nvPr>
        </p:nvSpPr>
        <p:spPr>
          <a:xfrm>
            <a:off x="4772379" y="2846886"/>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7" name="Text Placeholder 4">
            <a:extLst>
              <a:ext uri="{FF2B5EF4-FFF2-40B4-BE49-F238E27FC236}">
                <a16:creationId xmlns:a16="http://schemas.microsoft.com/office/drawing/2014/main" id="{6E31EB1E-53F8-4104-A8D0-0BEFB18961C6}"/>
              </a:ext>
            </a:extLst>
          </p:cNvPr>
          <p:cNvSpPr>
            <a:spLocks noGrp="1"/>
          </p:cNvSpPr>
          <p:nvPr>
            <p:ph type="body" sz="quarter" idx="20" hasCustomPrompt="1"/>
          </p:nvPr>
        </p:nvSpPr>
        <p:spPr>
          <a:xfrm>
            <a:off x="4232378" y="3278257"/>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04</a:t>
            </a:r>
          </a:p>
        </p:txBody>
      </p:sp>
      <p:sp>
        <p:nvSpPr>
          <p:cNvPr id="18" name="Text Placeholder 31">
            <a:extLst>
              <a:ext uri="{FF2B5EF4-FFF2-40B4-BE49-F238E27FC236}">
                <a16:creationId xmlns:a16="http://schemas.microsoft.com/office/drawing/2014/main" id="{3DEAAE69-8D81-471C-A294-06DD17336F63}"/>
              </a:ext>
            </a:extLst>
          </p:cNvPr>
          <p:cNvSpPr>
            <a:spLocks noGrp="1"/>
          </p:cNvSpPr>
          <p:nvPr>
            <p:ph type="body" sz="quarter" idx="21" hasCustomPrompt="1"/>
          </p:nvPr>
        </p:nvSpPr>
        <p:spPr>
          <a:xfrm>
            <a:off x="4772379" y="3278255"/>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9" name="Text Placeholder 31">
            <a:extLst>
              <a:ext uri="{FF2B5EF4-FFF2-40B4-BE49-F238E27FC236}">
                <a16:creationId xmlns:a16="http://schemas.microsoft.com/office/drawing/2014/main" id="{01E75DFE-469F-4162-BFD7-0AD3CC0605D3}"/>
              </a:ext>
            </a:extLst>
          </p:cNvPr>
          <p:cNvSpPr>
            <a:spLocks noGrp="1"/>
          </p:cNvSpPr>
          <p:nvPr>
            <p:ph type="body" sz="quarter" idx="22" hasCustomPrompt="1"/>
          </p:nvPr>
        </p:nvSpPr>
        <p:spPr>
          <a:xfrm>
            <a:off x="4772379" y="3547393"/>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0" name="Text Placeholder 4">
            <a:extLst>
              <a:ext uri="{FF2B5EF4-FFF2-40B4-BE49-F238E27FC236}">
                <a16:creationId xmlns:a16="http://schemas.microsoft.com/office/drawing/2014/main" id="{16FACADA-AE0B-4A02-B7FE-F03E903A2008}"/>
              </a:ext>
            </a:extLst>
          </p:cNvPr>
          <p:cNvSpPr>
            <a:spLocks noGrp="1"/>
          </p:cNvSpPr>
          <p:nvPr>
            <p:ph type="body" sz="quarter" idx="23" hasCustomPrompt="1"/>
          </p:nvPr>
        </p:nvSpPr>
        <p:spPr>
          <a:xfrm>
            <a:off x="4232378" y="3978765"/>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05</a:t>
            </a:r>
          </a:p>
        </p:txBody>
      </p:sp>
      <p:sp>
        <p:nvSpPr>
          <p:cNvPr id="21" name="Text Placeholder 31">
            <a:extLst>
              <a:ext uri="{FF2B5EF4-FFF2-40B4-BE49-F238E27FC236}">
                <a16:creationId xmlns:a16="http://schemas.microsoft.com/office/drawing/2014/main" id="{1BE90D09-E40F-4E07-8A6C-C34ECB3A0C75}"/>
              </a:ext>
            </a:extLst>
          </p:cNvPr>
          <p:cNvSpPr>
            <a:spLocks noGrp="1"/>
          </p:cNvSpPr>
          <p:nvPr>
            <p:ph type="body" sz="quarter" idx="24" hasCustomPrompt="1"/>
          </p:nvPr>
        </p:nvSpPr>
        <p:spPr>
          <a:xfrm>
            <a:off x="4772379" y="3978762"/>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2" name="Text Placeholder 31">
            <a:extLst>
              <a:ext uri="{FF2B5EF4-FFF2-40B4-BE49-F238E27FC236}">
                <a16:creationId xmlns:a16="http://schemas.microsoft.com/office/drawing/2014/main" id="{E8BCD20F-DF5A-4D1F-AB59-8992CCEB4E71}"/>
              </a:ext>
            </a:extLst>
          </p:cNvPr>
          <p:cNvSpPr>
            <a:spLocks noGrp="1"/>
          </p:cNvSpPr>
          <p:nvPr>
            <p:ph type="body" sz="quarter" idx="25" hasCustomPrompt="1"/>
          </p:nvPr>
        </p:nvSpPr>
        <p:spPr>
          <a:xfrm>
            <a:off x="4772379" y="4247900"/>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3" name="Text Placeholder 4">
            <a:extLst>
              <a:ext uri="{FF2B5EF4-FFF2-40B4-BE49-F238E27FC236}">
                <a16:creationId xmlns:a16="http://schemas.microsoft.com/office/drawing/2014/main" id="{2CA99EFB-8D03-4007-813F-E6174F0308EE}"/>
              </a:ext>
            </a:extLst>
          </p:cNvPr>
          <p:cNvSpPr>
            <a:spLocks noGrp="1"/>
          </p:cNvSpPr>
          <p:nvPr>
            <p:ph type="body" sz="quarter" idx="26" hasCustomPrompt="1"/>
          </p:nvPr>
        </p:nvSpPr>
        <p:spPr>
          <a:xfrm>
            <a:off x="4232378" y="4679273"/>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06</a:t>
            </a:r>
          </a:p>
        </p:txBody>
      </p:sp>
      <p:sp>
        <p:nvSpPr>
          <p:cNvPr id="24" name="Text Placeholder 31">
            <a:extLst>
              <a:ext uri="{FF2B5EF4-FFF2-40B4-BE49-F238E27FC236}">
                <a16:creationId xmlns:a16="http://schemas.microsoft.com/office/drawing/2014/main" id="{75297938-8904-4A58-BECE-919189BAA548}"/>
              </a:ext>
            </a:extLst>
          </p:cNvPr>
          <p:cNvSpPr>
            <a:spLocks noGrp="1"/>
          </p:cNvSpPr>
          <p:nvPr>
            <p:ph type="body" sz="quarter" idx="27" hasCustomPrompt="1"/>
          </p:nvPr>
        </p:nvSpPr>
        <p:spPr>
          <a:xfrm>
            <a:off x="4772379" y="4679269"/>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5" name="Text Placeholder 31">
            <a:extLst>
              <a:ext uri="{FF2B5EF4-FFF2-40B4-BE49-F238E27FC236}">
                <a16:creationId xmlns:a16="http://schemas.microsoft.com/office/drawing/2014/main" id="{EF1B2FF4-CFE5-4357-917A-02669822510A}"/>
              </a:ext>
            </a:extLst>
          </p:cNvPr>
          <p:cNvSpPr>
            <a:spLocks noGrp="1"/>
          </p:cNvSpPr>
          <p:nvPr>
            <p:ph type="body" sz="quarter" idx="28" hasCustomPrompt="1"/>
          </p:nvPr>
        </p:nvSpPr>
        <p:spPr>
          <a:xfrm>
            <a:off x="4772379" y="4948407"/>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3" name="Picture Placeholder 2">
            <a:extLst>
              <a:ext uri="{FF2B5EF4-FFF2-40B4-BE49-F238E27FC236}">
                <a16:creationId xmlns:a16="http://schemas.microsoft.com/office/drawing/2014/main" id="{09ABF0E3-1A7E-434D-B96E-F3343B8E07D9}"/>
              </a:ext>
            </a:extLst>
          </p:cNvPr>
          <p:cNvSpPr>
            <a:spLocks noGrp="1"/>
          </p:cNvSpPr>
          <p:nvPr>
            <p:ph type="pic" sz="quarter" idx="29" hasCustomPrompt="1"/>
          </p:nvPr>
        </p:nvSpPr>
        <p:spPr>
          <a:xfrm>
            <a:off x="1" y="0"/>
            <a:ext cx="3825920" cy="6858000"/>
          </a:xfrm>
          <a:prstGeom prst="rect">
            <a:avLst/>
          </a:prstGeom>
          <a:solidFill>
            <a:schemeClr val="bg1">
              <a:lumMod val="95000"/>
            </a:schemeClr>
          </a:solidFill>
        </p:spPr>
        <p:txBody>
          <a:bodyPr anchor="ctr" anchorCtr="0"/>
          <a:lstStyle>
            <a:lvl1pPr marL="0" indent="0" algn="ctr">
              <a:buNone/>
              <a:defRPr sz="1200" b="1"/>
            </a:lvl1pPr>
          </a:lstStyle>
          <a:p>
            <a:r>
              <a:rPr lang="en-GB" dirty="0"/>
              <a:t>INSERT IMAGE</a:t>
            </a:r>
          </a:p>
        </p:txBody>
      </p:sp>
      <p:sp>
        <p:nvSpPr>
          <p:cNvPr id="31" name="Title 1">
            <a:extLst>
              <a:ext uri="{FF2B5EF4-FFF2-40B4-BE49-F238E27FC236}">
                <a16:creationId xmlns:a16="http://schemas.microsoft.com/office/drawing/2014/main" id="{25039EFD-26D4-4EFF-80C8-2DEC577006FA}"/>
              </a:ext>
            </a:extLst>
          </p:cNvPr>
          <p:cNvSpPr>
            <a:spLocks noGrp="1"/>
          </p:cNvSpPr>
          <p:nvPr>
            <p:ph type="ctrTitle" hasCustomPrompt="1"/>
          </p:nvPr>
        </p:nvSpPr>
        <p:spPr>
          <a:xfrm>
            <a:off x="4232378" y="770474"/>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
        <p:nvSpPr>
          <p:cNvPr id="32" name="Slide Number Placeholder 8">
            <a:extLst>
              <a:ext uri="{FF2B5EF4-FFF2-40B4-BE49-F238E27FC236}">
                <a16:creationId xmlns:a16="http://schemas.microsoft.com/office/drawing/2014/main" id="{6FBBA16B-4607-4475-9AA9-35D51BE89C52}"/>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z="1200" smtClean="0"/>
              <a:pPr/>
              <a:t>‹#›</a:t>
            </a:fld>
            <a:endParaRPr lang="en-US" sz="1200"/>
          </a:p>
        </p:txBody>
      </p:sp>
    </p:spTree>
    <p:extLst>
      <p:ext uri="{BB962C8B-B14F-4D97-AF65-F5344CB8AC3E}">
        <p14:creationId xmlns:p14="http://schemas.microsoft.com/office/powerpoint/2010/main" val="31446320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 turquoise">
    <p:bg>
      <p:bgPr>
        <a:solidFill>
          <a:schemeClr val="accent3"/>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E406321-A4C9-4532-B695-2ECC82CCAE9F}"/>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11A37CB7-C061-4C30-8C0D-36C06AE61161}"/>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938964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 orange">
    <p:bg>
      <p:bgPr>
        <a:solidFill>
          <a:schemeClr val="accent4"/>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192859-C46A-4829-96AF-7D408294B889}"/>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D94ECEE5-5A94-4126-92B2-4FA9605C9D9F}"/>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385018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 blue">
    <p:bg>
      <p:bgPr>
        <a:solidFill>
          <a:schemeClr val="accent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9FC8E3CA-4735-4448-B024-8A121DADF818}"/>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14" name="Subtitle 2">
            <a:extLst>
              <a:ext uri="{FF2B5EF4-FFF2-40B4-BE49-F238E27FC236}">
                <a16:creationId xmlns:a16="http://schemas.microsoft.com/office/drawing/2014/main" id="{A7A647E4-605B-4961-B4D2-DBA88509304E}"/>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1365598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 contents 2">
    <p:bg>
      <p:bgRef idx="1001">
        <a:schemeClr val="bg1"/>
      </p:bgRef>
    </p:bg>
    <p:spTree>
      <p:nvGrpSpPr>
        <p:cNvPr id="1" name=""/>
        <p:cNvGrpSpPr/>
        <p:nvPr/>
      </p:nvGrpSpPr>
      <p:grpSpPr>
        <a:xfrm>
          <a:off x="0" y="0"/>
          <a:ext cx="0" cy="0"/>
          <a:chOff x="0" y="0"/>
          <a:chExt cx="0" cy="0"/>
        </a:xfrm>
      </p:grpSpPr>
      <p:sp>
        <p:nvSpPr>
          <p:cNvPr id="29" name="Text Placeholder 9">
            <a:extLst>
              <a:ext uri="{FF2B5EF4-FFF2-40B4-BE49-F238E27FC236}">
                <a16:creationId xmlns:a16="http://schemas.microsoft.com/office/drawing/2014/main" id="{FF9A53DE-293F-4D46-94A3-8EB81742DFCF}"/>
              </a:ext>
            </a:extLst>
          </p:cNvPr>
          <p:cNvSpPr>
            <a:spLocks noGrp="1"/>
          </p:cNvSpPr>
          <p:nvPr>
            <p:ph type="body" sz="quarter" idx="11" hasCustomPrompt="1"/>
          </p:nvPr>
        </p:nvSpPr>
        <p:spPr>
          <a:xfrm>
            <a:off x="432000" y="1080000"/>
            <a:ext cx="8220294" cy="5284967"/>
          </a:xfrm>
          <a:prstGeom prst="rect">
            <a:avLst/>
          </a:prstGeom>
        </p:spPr>
        <p:txBody>
          <a:bodyPr lIns="36000" tIns="36000" rIns="36000" bIns="36000" numCol="2" spcCol="360000"/>
          <a:lstStyle>
            <a:lvl1pPr marL="0" indent="0" algn="l" defTabSz="287993">
              <a:lnSpc>
                <a:spcPts val="1600"/>
              </a:lnSpc>
              <a:buNone/>
              <a:defRPr sz="1200" b="1" baseline="0"/>
            </a:lvl1pPr>
            <a:lvl2pPr algn="l">
              <a:defRPr/>
            </a:lvl2pPr>
            <a:lvl3pPr algn="l">
              <a:defRPr/>
            </a:lvl3pPr>
            <a:lvl4pPr algn="l">
              <a:defRPr/>
            </a:lvl4pPr>
            <a:lvl5pPr algn="l">
              <a:defRPr/>
            </a:lvl5pPr>
          </a:lstStyle>
          <a:p>
            <a:pPr lvl="0"/>
            <a:r>
              <a:rPr lang="en-US" dirty="0"/>
              <a:t>00	Insert contents listing (2 columns)</a:t>
            </a:r>
          </a:p>
        </p:txBody>
      </p:sp>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z="1200" smtClean="0"/>
              <a:pPr/>
              <a:t>‹#›</a:t>
            </a:fld>
            <a:endParaRPr lang="en-US" sz="1200"/>
          </a:p>
        </p:txBody>
      </p:sp>
      <p:sp>
        <p:nvSpPr>
          <p:cNvPr id="34" name="Title 1">
            <a:extLst>
              <a:ext uri="{FF2B5EF4-FFF2-40B4-BE49-F238E27FC236}">
                <a16:creationId xmlns:a16="http://schemas.microsoft.com/office/drawing/2014/main" id="{091B7A03-C365-4ED6-962E-93EA096F7A2D}"/>
              </a:ext>
            </a:extLst>
          </p:cNvPr>
          <p:cNvSpPr>
            <a:spLocks noGrp="1"/>
          </p:cNvSpPr>
          <p:nvPr>
            <p:ph type="ctrTitle" hasCustomPrompt="1"/>
          </p:nvPr>
        </p:nvSpPr>
        <p:spPr>
          <a:xfrm>
            <a:off x="432001" y="544319"/>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Tree>
    <p:extLst>
      <p:ext uri="{BB962C8B-B14F-4D97-AF65-F5344CB8AC3E}">
        <p14:creationId xmlns:p14="http://schemas.microsoft.com/office/powerpoint/2010/main" val="7780586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ink">
    <p:bg>
      <p:bgPr>
        <a:solidFill>
          <a:schemeClr val="accent2"/>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D79BA80-1E7F-4F47-AF07-7A70474A6CD2}"/>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881FAF16-A8F7-4BA6-B2B7-5BF7AFA61EAD}"/>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779443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194287"/>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93933"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71"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61342" y="226561"/>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6" r:id="rId1"/>
    <p:sldLayoutId id="2147483664"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93933"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69"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61342" y="226561"/>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openuniversity.onlinesurveys.ac.uk/ambitions-framework-workshop-evaluation"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D35A2-212B-4253-8D50-FD1945F2BFB6}"/>
              </a:ext>
            </a:extLst>
          </p:cNvPr>
          <p:cNvSpPr>
            <a:spLocks noGrp="1"/>
          </p:cNvSpPr>
          <p:nvPr>
            <p:ph type="ctrTitle"/>
          </p:nvPr>
        </p:nvSpPr>
        <p:spPr>
          <a:xfrm>
            <a:off x="607108" y="1195492"/>
            <a:ext cx="7505046" cy="1495794"/>
          </a:xfrm>
        </p:spPr>
        <p:txBody>
          <a:bodyPr/>
          <a:lstStyle/>
          <a:p>
            <a:r>
              <a:rPr lang="en-GB" dirty="0">
                <a:solidFill>
                  <a:prstClr val="white"/>
                </a:solidFill>
                <a:latin typeface="Arial" panose="020B0604020202020204"/>
              </a:rPr>
              <a:t>Examining the Ambitions Framework: Workshop 4 </a:t>
            </a:r>
            <a:br>
              <a:rPr lang="en-GB" dirty="0">
                <a:solidFill>
                  <a:prstClr val="white"/>
                </a:solidFill>
                <a:latin typeface="Arial" panose="020B0604020202020204"/>
              </a:rPr>
            </a:br>
            <a:br>
              <a:rPr lang="en-GB" dirty="0">
                <a:solidFill>
                  <a:prstClr val="white"/>
                </a:solidFill>
                <a:latin typeface="Arial" panose="020B0604020202020204"/>
              </a:rPr>
            </a:br>
            <a:r>
              <a:rPr lang="en-GB" dirty="0">
                <a:solidFill>
                  <a:prstClr val="white"/>
                </a:solidFill>
                <a:latin typeface="Arial" panose="020B0604020202020204"/>
              </a:rPr>
              <a:t>Community</a:t>
            </a:r>
            <a:endParaRPr lang="en-GB" dirty="0"/>
          </a:p>
        </p:txBody>
      </p:sp>
      <p:sp>
        <p:nvSpPr>
          <p:cNvPr id="3" name="Subtitle 2">
            <a:extLst>
              <a:ext uri="{FF2B5EF4-FFF2-40B4-BE49-F238E27FC236}">
                <a16:creationId xmlns:a16="http://schemas.microsoft.com/office/drawing/2014/main" id="{0BD11A33-AC46-4B11-BB79-1093594918F3}"/>
              </a:ext>
            </a:extLst>
          </p:cNvPr>
          <p:cNvSpPr>
            <a:spLocks noGrp="1"/>
          </p:cNvSpPr>
          <p:nvPr>
            <p:ph type="subTitle" idx="1"/>
          </p:nvPr>
        </p:nvSpPr>
        <p:spPr>
          <a:xfrm>
            <a:off x="489665" y="3696464"/>
            <a:ext cx="5940581" cy="1345240"/>
          </a:xfrm>
        </p:spPr>
        <p:txBody>
          <a:bodyPr/>
          <a:lstStyle/>
          <a:p>
            <a:pPr>
              <a:defRPr/>
            </a:pPr>
            <a:r>
              <a:rPr lang="en-GB" dirty="0">
                <a:solidFill>
                  <a:prstClr val="white"/>
                </a:solidFill>
                <a:latin typeface="Arial" panose="020B0604020202020204"/>
              </a:rPr>
              <a:t>Dr Erica Borgstrom (@ericaborgstrom)</a:t>
            </a:r>
          </a:p>
          <a:p>
            <a:pPr>
              <a:defRPr/>
            </a:pPr>
            <a:r>
              <a:rPr lang="en-GB" dirty="0">
                <a:solidFill>
                  <a:prstClr val="white"/>
                </a:solidFill>
                <a:latin typeface="Arial" panose="020B0604020202020204"/>
              </a:rPr>
              <a:t>Dr Joanne Jordan</a:t>
            </a:r>
          </a:p>
          <a:p>
            <a:pPr>
              <a:defRPr/>
            </a:pPr>
            <a:r>
              <a:rPr lang="en-GB" dirty="0">
                <a:solidFill>
                  <a:prstClr val="white"/>
                </a:solidFill>
                <a:latin typeface="Arial" panose="020B0604020202020204"/>
              </a:rPr>
              <a:t>Claire Henry, MBE</a:t>
            </a:r>
          </a:p>
          <a:p>
            <a:pPr>
              <a:defRPr/>
            </a:pPr>
            <a:r>
              <a:rPr lang="en-GB" dirty="0">
                <a:solidFill>
                  <a:prstClr val="white"/>
                </a:solidFill>
                <a:latin typeface="Arial" panose="020B0604020202020204"/>
              </a:rPr>
              <a:t>Dr Una St-Ledger</a:t>
            </a:r>
          </a:p>
          <a:p>
            <a:endParaRPr lang="en-GB" dirty="0"/>
          </a:p>
        </p:txBody>
      </p:sp>
      <p:pic>
        <p:nvPicPr>
          <p:cNvPr id="4" name="Picture 3">
            <a:extLst>
              <a:ext uri="{FF2B5EF4-FFF2-40B4-BE49-F238E27FC236}">
                <a16:creationId xmlns:a16="http://schemas.microsoft.com/office/drawing/2014/main" id="{27818097-B619-43F5-A1E8-B230FC0FBE1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83919" y="5897763"/>
            <a:ext cx="2491956" cy="786452"/>
          </a:xfrm>
          <a:prstGeom prst="rect">
            <a:avLst/>
          </a:prstGeom>
        </p:spPr>
      </p:pic>
    </p:spTree>
    <p:extLst>
      <p:ext uri="{BB962C8B-B14F-4D97-AF65-F5344CB8AC3E}">
        <p14:creationId xmlns:p14="http://schemas.microsoft.com/office/powerpoint/2010/main" val="3259382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What is community?</a:t>
            </a:r>
          </a:p>
        </p:txBody>
      </p:sp>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p:txBody>
          <a:bodyPr/>
          <a:lstStyle/>
          <a:p>
            <a:r>
              <a:rPr lang="en-GB" dirty="0"/>
              <a:t>Topic 1</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a:xfrm>
            <a:off x="388802" y="1013442"/>
            <a:ext cx="3487576" cy="5844557"/>
          </a:xfrm>
        </p:spPr>
        <p:txBody>
          <a:bodyPr/>
          <a:lstStyle/>
          <a:p>
            <a:pPr marL="171450" indent="-171450">
              <a:buFont typeface="Arial" panose="020B0604020202020204" pitchFamily="34" charset="0"/>
              <a:buChar char="•"/>
            </a:pPr>
            <a:r>
              <a:rPr lang="en-GB" sz="1400" dirty="0"/>
              <a:t>Different ethnic and/or faith groups</a:t>
            </a:r>
          </a:p>
          <a:p>
            <a:pPr marL="171450" indent="-171450">
              <a:buFont typeface="Arial" panose="020B0604020202020204" pitchFamily="34" charset="0"/>
              <a:buChar char="•"/>
            </a:pPr>
            <a:r>
              <a:rPr lang="en-GB" sz="1400" dirty="0"/>
              <a:t>Marginalised groups</a:t>
            </a:r>
          </a:p>
          <a:p>
            <a:pPr marL="171450" indent="-171450">
              <a:buFont typeface="Arial" panose="020B0604020202020204" pitchFamily="34" charset="0"/>
              <a:buChar char="•"/>
            </a:pPr>
            <a:r>
              <a:rPr lang="en-GB" sz="1400" dirty="0"/>
              <a:t>Vulnerable groups (e.g. homeless)</a:t>
            </a:r>
          </a:p>
          <a:p>
            <a:pPr marL="171450" indent="-171450">
              <a:buFont typeface="Arial" panose="020B0604020202020204" pitchFamily="34" charset="0"/>
              <a:buChar char="•"/>
            </a:pPr>
            <a:r>
              <a:rPr lang="en-GB" sz="1400" dirty="0"/>
              <a:t>Sense of belonging</a:t>
            </a:r>
          </a:p>
          <a:p>
            <a:pPr marL="171450" indent="-171450">
              <a:buFont typeface="Arial" panose="020B0604020202020204" pitchFamily="34" charset="0"/>
              <a:buChar char="•"/>
            </a:pPr>
            <a:r>
              <a:rPr lang="en-GB" sz="1400" dirty="0"/>
              <a:t>Local interest groups </a:t>
            </a:r>
          </a:p>
          <a:p>
            <a:pPr marL="171450" indent="-171450">
              <a:buFont typeface="Arial" panose="020B0604020202020204" pitchFamily="34" charset="0"/>
              <a:buChar char="•"/>
            </a:pPr>
            <a:r>
              <a:rPr lang="en-GB" sz="1400" dirty="0"/>
              <a:t>‘Diverse’ or ‘intersectional’ communities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Geographical areas </a:t>
            </a:r>
          </a:p>
          <a:p>
            <a:pPr marL="171450" indent="-171450">
              <a:buFont typeface="Arial" panose="020B0604020202020204" pitchFamily="34" charset="0"/>
              <a:buChar char="•"/>
            </a:pPr>
            <a:r>
              <a:rPr lang="en-GB" sz="1400" dirty="0"/>
              <a:t>Street level</a:t>
            </a:r>
          </a:p>
          <a:p>
            <a:pPr marL="171450" indent="-171450">
              <a:buFont typeface="Arial" panose="020B0604020202020204" pitchFamily="34" charset="0"/>
              <a:buChar char="•"/>
            </a:pPr>
            <a:r>
              <a:rPr lang="en-GB" sz="1400" dirty="0"/>
              <a:t>Neighbourhoods</a:t>
            </a:r>
          </a:p>
          <a:p>
            <a:pPr marL="171450" indent="-171450">
              <a:buFont typeface="Arial" panose="020B0604020202020204" pitchFamily="34" charset="0"/>
              <a:buChar char="•"/>
            </a:pPr>
            <a:r>
              <a:rPr lang="en-GB" sz="1400" dirty="0"/>
              <a:t>“Hyper local”</a:t>
            </a:r>
          </a:p>
          <a:p>
            <a:endParaRPr lang="en-GB" sz="1400" dirty="0"/>
          </a:p>
          <a:p>
            <a:pPr marL="171450" indent="-171450">
              <a:buFont typeface="Arial" panose="020B0604020202020204" pitchFamily="34" charset="0"/>
              <a:buChar char="•"/>
            </a:pPr>
            <a:r>
              <a:rPr lang="en-GB" sz="1400" dirty="0"/>
              <a:t>Hospital as potential community</a:t>
            </a:r>
          </a:p>
          <a:p>
            <a:pPr marL="171450" indent="-171450">
              <a:buFont typeface="Arial" panose="020B0604020202020204" pitchFamily="34" charset="0"/>
              <a:buChar char="•"/>
            </a:pPr>
            <a:r>
              <a:rPr lang="en-GB" sz="1400" dirty="0"/>
              <a:t>Volunteers</a:t>
            </a:r>
          </a:p>
          <a:p>
            <a:pPr marL="171450" indent="-171450">
              <a:buFont typeface="Arial" panose="020B0604020202020204" pitchFamily="34" charset="0"/>
              <a:buChar char="•"/>
            </a:pPr>
            <a:r>
              <a:rPr lang="en-GB" sz="1400" dirty="0"/>
              <a:t>Schools</a:t>
            </a:r>
          </a:p>
          <a:p>
            <a:pPr marL="171450" indent="-171450">
              <a:buFont typeface="Arial" panose="020B0604020202020204" pitchFamily="34" charset="0"/>
              <a:buChar char="•"/>
            </a:pPr>
            <a:endParaRPr lang="en-GB" sz="1400" dirty="0"/>
          </a:p>
          <a:p>
            <a:pPr marL="171450" indent="-171450">
              <a:buFont typeface="Arial" panose="020B0604020202020204" pitchFamily="34" charset="0"/>
              <a:buChar char="•"/>
            </a:pPr>
            <a:r>
              <a:rPr lang="en-GB" sz="1400" dirty="0"/>
              <a:t>General person</a:t>
            </a:r>
          </a:p>
          <a:p>
            <a:pPr marL="171450" indent="-171450">
              <a:buFont typeface="Arial" panose="020B0604020202020204" pitchFamily="34" charset="0"/>
              <a:buChar char="•"/>
            </a:pPr>
            <a:r>
              <a:rPr lang="en-GB" sz="1400" dirty="0"/>
              <a:t>Lay public</a:t>
            </a:r>
          </a:p>
        </p:txBody>
      </p:sp>
      <p:sp>
        <p:nvSpPr>
          <p:cNvPr id="5" name="Speech Bubble: Rectangle 4">
            <a:extLst>
              <a:ext uri="{FF2B5EF4-FFF2-40B4-BE49-F238E27FC236}">
                <a16:creationId xmlns:a16="http://schemas.microsoft.com/office/drawing/2014/main" id="{9E5DFE03-E177-47E5-845F-F8B2E9232909}"/>
              </a:ext>
            </a:extLst>
          </p:cNvPr>
          <p:cNvSpPr/>
          <p:nvPr/>
        </p:nvSpPr>
        <p:spPr>
          <a:xfrm>
            <a:off x="4572000" y="756394"/>
            <a:ext cx="3972576" cy="3422791"/>
          </a:xfrm>
          <a:prstGeom prst="wedgeRectCallout">
            <a:avLst>
              <a:gd name="adj1" fmla="val -34260"/>
              <a:gd name="adj2" fmla="val 714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6816D80-0166-4821-89C2-ED8E5F6CCF0E}"/>
              </a:ext>
            </a:extLst>
          </p:cNvPr>
          <p:cNvSpPr txBox="1"/>
          <p:nvPr/>
        </p:nvSpPr>
        <p:spPr>
          <a:xfrm>
            <a:off x="4844143" y="1013443"/>
            <a:ext cx="3145971" cy="2862322"/>
          </a:xfrm>
          <a:prstGeom prst="rect">
            <a:avLst/>
          </a:prstGeom>
          <a:noFill/>
        </p:spPr>
        <p:txBody>
          <a:bodyPr wrap="square" rtlCol="0">
            <a:spAutoFit/>
          </a:bodyPr>
          <a:lstStyle/>
          <a:p>
            <a:r>
              <a:rPr lang="en-GB" dirty="0">
                <a:solidFill>
                  <a:schemeClr val="bg1"/>
                </a:solidFill>
              </a:rPr>
              <a:t>“I always think of it as the layperson, so these are, you know, the general public. This is about taking back, you know, 50 years and small communities working together to provide supportive networks to those in need. And in this instant trust around palliative care.”</a:t>
            </a:r>
          </a:p>
        </p:txBody>
      </p:sp>
      <p:sp>
        <p:nvSpPr>
          <p:cNvPr id="7" name="TextBox 6">
            <a:extLst>
              <a:ext uri="{FF2B5EF4-FFF2-40B4-BE49-F238E27FC236}">
                <a16:creationId xmlns:a16="http://schemas.microsoft.com/office/drawing/2014/main" id="{A954FBB6-DA37-4D77-84C7-C26AB9121FB7}"/>
              </a:ext>
            </a:extLst>
          </p:cNvPr>
          <p:cNvSpPr txBox="1"/>
          <p:nvPr/>
        </p:nvSpPr>
        <p:spPr>
          <a:xfrm>
            <a:off x="4430840" y="5219393"/>
            <a:ext cx="3972576" cy="923330"/>
          </a:xfrm>
          <a:prstGeom prst="rect">
            <a:avLst/>
          </a:prstGeom>
          <a:noFill/>
        </p:spPr>
        <p:txBody>
          <a:bodyPr wrap="square" rtlCol="0">
            <a:spAutoFit/>
          </a:bodyPr>
          <a:lstStyle/>
          <a:p>
            <a:r>
              <a:rPr lang="en-GB" dirty="0"/>
              <a:t>How do these concepts align with your own understanding of ‘community’?</a:t>
            </a:r>
          </a:p>
        </p:txBody>
      </p:sp>
    </p:spTree>
    <p:extLst>
      <p:ext uri="{BB962C8B-B14F-4D97-AF65-F5344CB8AC3E}">
        <p14:creationId xmlns:p14="http://schemas.microsoft.com/office/powerpoint/2010/main" val="2480711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a:xfrm>
            <a:off x="1775316" y="3179701"/>
            <a:ext cx="5400000" cy="1994392"/>
          </a:xfrm>
        </p:spPr>
        <p:txBody>
          <a:bodyPr/>
          <a:lstStyle/>
          <a:p>
            <a:r>
              <a:rPr lang="en-GB" dirty="0"/>
              <a:t>Topic 2: How do different notions of community impact action</a:t>
            </a:r>
          </a:p>
        </p:txBody>
      </p:sp>
    </p:spTree>
    <p:extLst>
      <p:ext uri="{BB962C8B-B14F-4D97-AF65-F5344CB8AC3E}">
        <p14:creationId xmlns:p14="http://schemas.microsoft.com/office/powerpoint/2010/main" val="653165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How do different notions of community impact action</a:t>
            </a:r>
          </a:p>
        </p:txBody>
      </p:sp>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a:xfrm>
            <a:off x="432001" y="544319"/>
            <a:ext cx="1489079" cy="212075"/>
          </a:xfrm>
        </p:spPr>
        <p:txBody>
          <a:bodyPr/>
          <a:lstStyle/>
          <a:p>
            <a:r>
              <a:rPr lang="en-GB" dirty="0"/>
              <a:t>Topic 2</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a:xfrm>
            <a:off x="388802" y="1150618"/>
            <a:ext cx="8308884" cy="699953"/>
          </a:xfrm>
        </p:spPr>
        <p:txBody>
          <a:bodyPr/>
          <a:lstStyle/>
          <a:p>
            <a:r>
              <a:rPr lang="en-GB" sz="1600" dirty="0">
                <a:ea typeface="Calibri" panose="020F0502020204030204" pitchFamily="34" charset="0"/>
                <a:cs typeface="Times New Roman" panose="02020603050405020304" pitchFamily="18" charset="0"/>
              </a:rPr>
              <a:t>The social sciences show how language/concepts/discourse impacts and shapes action. How people think (and talk) about things is entwined with what they do. </a:t>
            </a:r>
          </a:p>
        </p:txBody>
      </p:sp>
      <p:sp>
        <p:nvSpPr>
          <p:cNvPr id="5" name="Speech Bubble: Rectangle 4">
            <a:extLst>
              <a:ext uri="{FF2B5EF4-FFF2-40B4-BE49-F238E27FC236}">
                <a16:creationId xmlns:a16="http://schemas.microsoft.com/office/drawing/2014/main" id="{297B7F3C-CB8A-4CAC-915F-5026F2370C18}"/>
              </a:ext>
            </a:extLst>
          </p:cNvPr>
          <p:cNvSpPr/>
          <p:nvPr/>
        </p:nvSpPr>
        <p:spPr>
          <a:xfrm>
            <a:off x="446314" y="1714142"/>
            <a:ext cx="3922284" cy="364883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2183CDE0-6122-4FE1-8D3D-91C2A0D84CB6}"/>
              </a:ext>
            </a:extLst>
          </p:cNvPr>
          <p:cNvSpPr txBox="1"/>
          <p:nvPr/>
        </p:nvSpPr>
        <p:spPr>
          <a:xfrm>
            <a:off x="636197" y="1971128"/>
            <a:ext cx="3461657" cy="3139321"/>
          </a:xfrm>
          <a:prstGeom prst="rect">
            <a:avLst/>
          </a:prstGeom>
          <a:noFill/>
        </p:spPr>
        <p:txBody>
          <a:bodyPr wrap="square" rtlCol="0">
            <a:spAutoFit/>
          </a:bodyPr>
          <a:lstStyle/>
          <a:p>
            <a:r>
              <a:rPr lang="en-GB" dirty="0">
                <a:solidFill>
                  <a:schemeClr val="bg1"/>
                </a:solidFill>
              </a:rPr>
              <a:t>“…from a acute NHS Trust point of view, the “each community is prepared to help” within the ambitions is far more difficult for us to see how we can actually facilitate that. You know, that's a much broader community and fantastic as an aspiration, but much more difficult for me to know what the role of the acute trust is within that.”</a:t>
            </a:r>
          </a:p>
        </p:txBody>
      </p:sp>
      <p:sp>
        <p:nvSpPr>
          <p:cNvPr id="7" name="Speech Bubble: Rectangle 6">
            <a:extLst>
              <a:ext uri="{FF2B5EF4-FFF2-40B4-BE49-F238E27FC236}">
                <a16:creationId xmlns:a16="http://schemas.microsoft.com/office/drawing/2014/main" id="{3C737A5B-132D-48D9-992D-5137FBDBFE2F}"/>
              </a:ext>
            </a:extLst>
          </p:cNvPr>
          <p:cNvSpPr/>
          <p:nvPr/>
        </p:nvSpPr>
        <p:spPr>
          <a:xfrm>
            <a:off x="4673701" y="1714142"/>
            <a:ext cx="3922284" cy="364883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094E8C5-3616-45F8-8DE5-395B29F40DD3}"/>
              </a:ext>
            </a:extLst>
          </p:cNvPr>
          <p:cNvSpPr txBox="1"/>
          <p:nvPr/>
        </p:nvSpPr>
        <p:spPr>
          <a:xfrm>
            <a:off x="4876800" y="1941432"/>
            <a:ext cx="3516086" cy="3139321"/>
          </a:xfrm>
          <a:prstGeom prst="rect">
            <a:avLst/>
          </a:prstGeom>
          <a:noFill/>
        </p:spPr>
        <p:txBody>
          <a:bodyPr wrap="square" rtlCol="0">
            <a:spAutoFit/>
          </a:bodyPr>
          <a:lstStyle/>
          <a:p>
            <a:r>
              <a:rPr lang="en-GB" dirty="0">
                <a:solidFill>
                  <a:schemeClr val="bg1"/>
                </a:solidFill>
              </a:rPr>
              <a:t>“The rub was that it was owned in the majority by clinical staff. Rather than looking at it from my perspective, from a holistic sort of community point of view … I don't think one person in the organization ever talked to me about the ambitions framework unless I was like there's this thing that apparently we're all meant to be [working] towards.”</a:t>
            </a:r>
          </a:p>
        </p:txBody>
      </p:sp>
      <p:sp>
        <p:nvSpPr>
          <p:cNvPr id="9" name="TextBox 8">
            <a:extLst>
              <a:ext uri="{FF2B5EF4-FFF2-40B4-BE49-F238E27FC236}">
                <a16:creationId xmlns:a16="http://schemas.microsoft.com/office/drawing/2014/main" id="{16BB81CA-AE9A-43D8-B63E-2B21866BE319}"/>
              </a:ext>
            </a:extLst>
          </p:cNvPr>
          <p:cNvSpPr txBox="1"/>
          <p:nvPr/>
        </p:nvSpPr>
        <p:spPr>
          <a:xfrm>
            <a:off x="239842" y="6096556"/>
            <a:ext cx="8019737" cy="646331"/>
          </a:xfrm>
          <a:prstGeom prst="rect">
            <a:avLst/>
          </a:prstGeom>
          <a:noFill/>
        </p:spPr>
        <p:txBody>
          <a:bodyPr wrap="square" rtlCol="0">
            <a:spAutoFit/>
          </a:bodyPr>
          <a:lstStyle/>
          <a:p>
            <a:r>
              <a:rPr lang="en-GB" dirty="0"/>
              <a:t>How might the different ways of thinking about community impact action? What about for you and your service/area? </a:t>
            </a:r>
          </a:p>
        </p:txBody>
      </p:sp>
    </p:spTree>
    <p:extLst>
      <p:ext uri="{BB962C8B-B14F-4D97-AF65-F5344CB8AC3E}">
        <p14:creationId xmlns:p14="http://schemas.microsoft.com/office/powerpoint/2010/main" val="1253989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3F35C-293F-4C74-B5F7-419510D15921}"/>
              </a:ext>
            </a:extLst>
          </p:cNvPr>
          <p:cNvSpPr>
            <a:spLocks noGrp="1"/>
          </p:cNvSpPr>
          <p:nvPr>
            <p:ph type="ctrTitle"/>
          </p:nvPr>
        </p:nvSpPr>
        <p:spPr>
          <a:xfrm>
            <a:off x="1775316" y="3179701"/>
            <a:ext cx="5400000" cy="997196"/>
          </a:xfrm>
        </p:spPr>
        <p:txBody>
          <a:bodyPr/>
          <a:lstStyle/>
          <a:p>
            <a:r>
              <a:rPr lang="en-GB" dirty="0"/>
              <a:t>Topic 3: Realising Ambition 6</a:t>
            </a:r>
          </a:p>
        </p:txBody>
      </p:sp>
    </p:spTree>
    <p:extLst>
      <p:ext uri="{BB962C8B-B14F-4D97-AF65-F5344CB8AC3E}">
        <p14:creationId xmlns:p14="http://schemas.microsoft.com/office/powerpoint/2010/main" val="1232472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Realising Ambition 6</a:t>
            </a:r>
          </a:p>
        </p:txBody>
      </p:sp>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a:xfrm>
            <a:off x="431999" y="544319"/>
            <a:ext cx="1707194" cy="212075"/>
          </a:xfrm>
        </p:spPr>
        <p:txBody>
          <a:bodyPr/>
          <a:lstStyle/>
          <a:p>
            <a:r>
              <a:rPr lang="en-GB" dirty="0"/>
              <a:t>Topic 3</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a:xfrm>
            <a:off x="388802" y="1031947"/>
            <a:ext cx="3392366" cy="4034323"/>
          </a:xfrm>
        </p:spPr>
        <p:txBody>
          <a:bodyPr numCol="1"/>
          <a:lstStyle/>
          <a:p>
            <a:r>
              <a:rPr lang="en-GB" sz="1800" b="1" dirty="0">
                <a:latin typeface="+mj-lt"/>
                <a:ea typeface="Calibri" panose="020F0502020204030204" pitchFamily="34" charset="0"/>
                <a:cs typeface="Times New Roman" panose="02020603050405020304" pitchFamily="18" charset="0"/>
              </a:rPr>
              <a:t>Examples of facilitators </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Dedicated spaces/time to meet together</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Considering ‘ownership’ </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Listening</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Recognise what is already happening</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Volunteer services (although some change in name/focus)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Funding for linking up and creating communal spaces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Encouragement</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3">
            <a:extLst>
              <a:ext uri="{FF2B5EF4-FFF2-40B4-BE49-F238E27FC236}">
                <a16:creationId xmlns:a16="http://schemas.microsoft.com/office/drawing/2014/main" id="{1EC4D8BB-1D3F-469C-B171-DD1BC486A3A7}"/>
              </a:ext>
            </a:extLst>
          </p:cNvPr>
          <p:cNvSpPr txBox="1">
            <a:spLocks/>
          </p:cNvSpPr>
          <p:nvPr/>
        </p:nvSpPr>
        <p:spPr>
          <a:xfrm>
            <a:off x="4689110" y="1031947"/>
            <a:ext cx="3117797" cy="4034323"/>
          </a:xfrm>
          <a:prstGeom prst="rect">
            <a:avLst/>
          </a:prstGeom>
        </p:spPr>
        <p:txBody>
          <a:bodyPr lIns="36000" tIns="36000" rIns="36000" bIns="36000" numCol="1"/>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1pPr>
            <a:lvl2pPr marL="457189"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2pPr>
            <a:lvl3pPr marL="914377"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754"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latin typeface="+mj-lt"/>
                <a:ea typeface="Calibri" panose="020F0502020204030204" pitchFamily="34" charset="0"/>
                <a:cs typeface="Times New Roman" panose="02020603050405020304" pitchFamily="18" charset="0"/>
              </a:rPr>
              <a:t>What gets in the way</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Assuming it must be someone else’s duty/job</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Not recognising and valuing the communities one (or staff) is already part of</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Lack of resources for some types of activities (e.g. public education) </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Lack of clarity about shared goal</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Speech Bubble: Rectangle 4">
            <a:extLst>
              <a:ext uri="{FF2B5EF4-FFF2-40B4-BE49-F238E27FC236}">
                <a16:creationId xmlns:a16="http://schemas.microsoft.com/office/drawing/2014/main" id="{A1781D6A-26D9-4563-A6EA-C8D9B24231F6}"/>
              </a:ext>
            </a:extLst>
          </p:cNvPr>
          <p:cNvSpPr/>
          <p:nvPr/>
        </p:nvSpPr>
        <p:spPr>
          <a:xfrm>
            <a:off x="555171" y="5246914"/>
            <a:ext cx="8022772" cy="125522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42C4864-582B-4B54-ADB3-D802FF5A2CB9}"/>
              </a:ext>
            </a:extLst>
          </p:cNvPr>
          <p:cNvSpPr txBox="1"/>
          <p:nvPr/>
        </p:nvSpPr>
        <p:spPr>
          <a:xfrm>
            <a:off x="658585" y="5346513"/>
            <a:ext cx="7766958" cy="1200329"/>
          </a:xfrm>
          <a:prstGeom prst="rect">
            <a:avLst/>
          </a:prstGeom>
          <a:noFill/>
        </p:spPr>
        <p:txBody>
          <a:bodyPr wrap="square" rtlCol="0">
            <a:spAutoFit/>
          </a:bodyPr>
          <a:lstStyle/>
          <a:p>
            <a:r>
              <a:rPr lang="en-GB" dirty="0">
                <a:solidFill>
                  <a:schemeClr val="bg1"/>
                </a:solidFill>
              </a:rPr>
              <a:t>“…we get calls from schools and they say, oh, we've had a death in the school. We need…counselling and it's like, well, actually, you might just need support. And if that support is from the school community, from the people around you then you know that's often that will often be enough.”</a:t>
            </a:r>
          </a:p>
        </p:txBody>
      </p:sp>
    </p:spTree>
    <p:extLst>
      <p:ext uri="{BB962C8B-B14F-4D97-AF65-F5344CB8AC3E}">
        <p14:creationId xmlns:p14="http://schemas.microsoft.com/office/powerpoint/2010/main" val="566241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EDA32-6428-49D1-8529-B96953CADDC6}"/>
              </a:ext>
            </a:extLst>
          </p:cNvPr>
          <p:cNvSpPr>
            <a:spLocks noGrp="1"/>
          </p:cNvSpPr>
          <p:nvPr>
            <p:ph type="ctrTitle"/>
          </p:nvPr>
        </p:nvSpPr>
        <p:spPr>
          <a:xfrm>
            <a:off x="1872000" y="2422007"/>
            <a:ext cx="5400000" cy="498598"/>
          </a:xfrm>
        </p:spPr>
        <p:txBody>
          <a:bodyPr/>
          <a:lstStyle/>
          <a:p>
            <a:r>
              <a:rPr lang="en-GB" dirty="0"/>
              <a:t>Summary and close</a:t>
            </a:r>
          </a:p>
        </p:txBody>
      </p:sp>
      <p:sp>
        <p:nvSpPr>
          <p:cNvPr id="3" name="Subtitle 2">
            <a:extLst>
              <a:ext uri="{FF2B5EF4-FFF2-40B4-BE49-F238E27FC236}">
                <a16:creationId xmlns:a16="http://schemas.microsoft.com/office/drawing/2014/main" id="{A5DF41D1-7DF3-424A-941B-AADAE1EA4F9A}"/>
              </a:ext>
            </a:extLst>
          </p:cNvPr>
          <p:cNvSpPr>
            <a:spLocks noGrp="1"/>
          </p:cNvSpPr>
          <p:nvPr>
            <p:ph type="subTitle" idx="1"/>
          </p:nvPr>
        </p:nvSpPr>
        <p:spPr>
          <a:xfrm>
            <a:off x="1872000" y="3581213"/>
            <a:ext cx="5400000" cy="2243691"/>
          </a:xfrm>
        </p:spPr>
        <p:txBody>
          <a:bodyPr/>
          <a:lstStyle/>
          <a:p>
            <a:r>
              <a:rPr lang="en-GB" dirty="0"/>
              <a:t>Thank you for your participation! </a:t>
            </a:r>
          </a:p>
          <a:p>
            <a:endParaRPr lang="en-GB" dirty="0"/>
          </a:p>
          <a:p>
            <a:r>
              <a:rPr lang="en-GB" dirty="0"/>
              <a:t>You can follow @openthanatology on Twitter to hear about project outputs and other resources linked to palliative and end of life care</a:t>
            </a:r>
          </a:p>
          <a:p>
            <a:endParaRPr lang="en-GB" dirty="0"/>
          </a:p>
          <a:p>
            <a:r>
              <a:rPr lang="en-GB" dirty="0"/>
              <a:t>Evaluation survey: </a:t>
            </a:r>
            <a:r>
              <a:rPr lang="en-GB" dirty="0">
                <a:hlinkClick r:id="rId2"/>
              </a:rPr>
              <a:t>https://openuniversity.onlinesurveys.ac.uk/ambitions-framework-workshop-evaluation</a:t>
            </a:r>
            <a:r>
              <a:rPr lang="en-GB" dirty="0"/>
              <a:t> </a:t>
            </a:r>
          </a:p>
        </p:txBody>
      </p:sp>
    </p:spTree>
    <p:extLst>
      <p:ext uri="{BB962C8B-B14F-4D97-AF65-F5344CB8AC3E}">
        <p14:creationId xmlns:p14="http://schemas.microsoft.com/office/powerpoint/2010/main" val="347903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C70D33-C5B2-43E8-99D5-8DCB64871E6F}"/>
              </a:ext>
            </a:extLst>
          </p:cNvPr>
          <p:cNvSpPr>
            <a:spLocks noGrp="1"/>
          </p:cNvSpPr>
          <p:nvPr>
            <p:ph type="body" sz="quarter" idx="11"/>
          </p:nvPr>
        </p:nvSpPr>
        <p:spPr/>
        <p:txBody>
          <a:bodyPr/>
          <a:lstStyle/>
          <a:p>
            <a:endParaRPr lang="en-GB" dirty="0"/>
          </a:p>
        </p:txBody>
      </p:sp>
      <p:sp>
        <p:nvSpPr>
          <p:cNvPr id="3" name="Text Placeholder 2">
            <a:extLst>
              <a:ext uri="{FF2B5EF4-FFF2-40B4-BE49-F238E27FC236}">
                <a16:creationId xmlns:a16="http://schemas.microsoft.com/office/drawing/2014/main" id="{C6B8D1F2-96C8-4665-96A7-1D05EA198779}"/>
              </a:ext>
            </a:extLst>
          </p:cNvPr>
          <p:cNvSpPr>
            <a:spLocks noGrp="1"/>
          </p:cNvSpPr>
          <p:nvPr>
            <p:ph type="body" sz="quarter" idx="12"/>
          </p:nvPr>
        </p:nvSpPr>
        <p:spPr/>
        <p:txBody>
          <a:bodyPr/>
          <a:lstStyle/>
          <a:p>
            <a:r>
              <a:rPr lang="en-GB" dirty="0"/>
              <a:t>Welcome &amp; Introductions</a:t>
            </a:r>
          </a:p>
        </p:txBody>
      </p:sp>
      <p:sp>
        <p:nvSpPr>
          <p:cNvPr id="5" name="Text Placeholder 4">
            <a:extLst>
              <a:ext uri="{FF2B5EF4-FFF2-40B4-BE49-F238E27FC236}">
                <a16:creationId xmlns:a16="http://schemas.microsoft.com/office/drawing/2014/main" id="{0D432058-C1BB-4813-9F23-2F54A94C5D62}"/>
              </a:ext>
            </a:extLst>
          </p:cNvPr>
          <p:cNvSpPr>
            <a:spLocks noGrp="1"/>
          </p:cNvSpPr>
          <p:nvPr>
            <p:ph type="body" sz="quarter" idx="14"/>
          </p:nvPr>
        </p:nvSpPr>
        <p:spPr/>
        <p:txBody>
          <a:bodyPr/>
          <a:lstStyle/>
          <a:p>
            <a:endParaRPr lang="en-GB"/>
          </a:p>
        </p:txBody>
      </p:sp>
      <p:sp>
        <p:nvSpPr>
          <p:cNvPr id="6" name="Text Placeholder 5">
            <a:extLst>
              <a:ext uri="{FF2B5EF4-FFF2-40B4-BE49-F238E27FC236}">
                <a16:creationId xmlns:a16="http://schemas.microsoft.com/office/drawing/2014/main" id="{739A5C85-5856-4ECD-A775-7ED7A726E4A4}"/>
              </a:ext>
            </a:extLst>
          </p:cNvPr>
          <p:cNvSpPr>
            <a:spLocks noGrp="1"/>
          </p:cNvSpPr>
          <p:nvPr>
            <p:ph type="body" sz="quarter" idx="15"/>
          </p:nvPr>
        </p:nvSpPr>
        <p:spPr/>
        <p:txBody>
          <a:bodyPr/>
          <a:lstStyle/>
          <a:p>
            <a:r>
              <a:rPr lang="en-GB" dirty="0"/>
              <a:t>Ambitions Framework</a:t>
            </a:r>
          </a:p>
        </p:txBody>
      </p:sp>
      <p:sp>
        <p:nvSpPr>
          <p:cNvPr id="8" name="Text Placeholder 7">
            <a:extLst>
              <a:ext uri="{FF2B5EF4-FFF2-40B4-BE49-F238E27FC236}">
                <a16:creationId xmlns:a16="http://schemas.microsoft.com/office/drawing/2014/main" id="{05A748D6-82DC-45CE-921A-5F3F16C06A2D}"/>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C9DC4DB6-CE52-4993-9613-778438C26A0A}"/>
              </a:ext>
            </a:extLst>
          </p:cNvPr>
          <p:cNvSpPr>
            <a:spLocks noGrp="1"/>
          </p:cNvSpPr>
          <p:nvPr>
            <p:ph type="body" sz="quarter" idx="18"/>
          </p:nvPr>
        </p:nvSpPr>
        <p:spPr/>
        <p:txBody>
          <a:bodyPr/>
          <a:lstStyle/>
          <a:p>
            <a:r>
              <a:rPr lang="en-GB" dirty="0"/>
              <a:t>What is community?</a:t>
            </a:r>
          </a:p>
        </p:txBody>
      </p:sp>
      <p:sp>
        <p:nvSpPr>
          <p:cNvPr id="11" name="Text Placeholder 10">
            <a:extLst>
              <a:ext uri="{FF2B5EF4-FFF2-40B4-BE49-F238E27FC236}">
                <a16:creationId xmlns:a16="http://schemas.microsoft.com/office/drawing/2014/main" id="{049844AE-C233-4BE1-A195-7AA52B3C93C1}"/>
              </a:ext>
            </a:extLst>
          </p:cNvPr>
          <p:cNvSpPr>
            <a:spLocks noGrp="1"/>
          </p:cNvSpPr>
          <p:nvPr>
            <p:ph type="body" sz="quarter" idx="20"/>
          </p:nvPr>
        </p:nvSpPr>
        <p:spPr/>
        <p:txBody>
          <a:bodyPr/>
          <a:lstStyle/>
          <a:p>
            <a:endParaRPr lang="en-GB"/>
          </a:p>
        </p:txBody>
      </p:sp>
      <p:sp>
        <p:nvSpPr>
          <p:cNvPr id="12" name="Text Placeholder 11">
            <a:extLst>
              <a:ext uri="{FF2B5EF4-FFF2-40B4-BE49-F238E27FC236}">
                <a16:creationId xmlns:a16="http://schemas.microsoft.com/office/drawing/2014/main" id="{569DCAC6-141A-4FB8-996F-A26E3A348BC0}"/>
              </a:ext>
            </a:extLst>
          </p:cNvPr>
          <p:cNvSpPr>
            <a:spLocks noGrp="1"/>
          </p:cNvSpPr>
          <p:nvPr>
            <p:ph type="body" sz="quarter" idx="21"/>
          </p:nvPr>
        </p:nvSpPr>
        <p:spPr/>
        <p:txBody>
          <a:bodyPr/>
          <a:lstStyle/>
          <a:p>
            <a:r>
              <a:rPr lang="en-GB" dirty="0"/>
              <a:t>How this impacts activities</a:t>
            </a:r>
          </a:p>
        </p:txBody>
      </p:sp>
      <p:sp>
        <p:nvSpPr>
          <p:cNvPr id="14" name="Text Placeholder 13">
            <a:extLst>
              <a:ext uri="{FF2B5EF4-FFF2-40B4-BE49-F238E27FC236}">
                <a16:creationId xmlns:a16="http://schemas.microsoft.com/office/drawing/2014/main" id="{69EBC107-FBDB-4B5D-A75C-08BBB92016F7}"/>
              </a:ext>
            </a:extLst>
          </p:cNvPr>
          <p:cNvSpPr>
            <a:spLocks noGrp="1"/>
          </p:cNvSpPr>
          <p:nvPr>
            <p:ph type="body" sz="quarter" idx="23"/>
          </p:nvPr>
        </p:nvSpPr>
        <p:spPr/>
        <p:txBody>
          <a:bodyPr/>
          <a:lstStyle/>
          <a:p>
            <a:endParaRPr lang="en-GB"/>
          </a:p>
        </p:txBody>
      </p:sp>
      <p:sp>
        <p:nvSpPr>
          <p:cNvPr id="15" name="Text Placeholder 14">
            <a:extLst>
              <a:ext uri="{FF2B5EF4-FFF2-40B4-BE49-F238E27FC236}">
                <a16:creationId xmlns:a16="http://schemas.microsoft.com/office/drawing/2014/main" id="{D6C3E89A-4EF3-47C3-86FD-C8459C391907}"/>
              </a:ext>
            </a:extLst>
          </p:cNvPr>
          <p:cNvSpPr>
            <a:spLocks noGrp="1"/>
          </p:cNvSpPr>
          <p:nvPr>
            <p:ph type="body" sz="quarter" idx="24"/>
          </p:nvPr>
        </p:nvSpPr>
        <p:spPr/>
        <p:txBody>
          <a:bodyPr/>
          <a:lstStyle/>
          <a:p>
            <a:r>
              <a:rPr lang="en-GB" dirty="0"/>
              <a:t>Realising Ambition 6</a:t>
            </a:r>
          </a:p>
        </p:txBody>
      </p:sp>
      <p:sp>
        <p:nvSpPr>
          <p:cNvPr id="17" name="Text Placeholder 16">
            <a:extLst>
              <a:ext uri="{FF2B5EF4-FFF2-40B4-BE49-F238E27FC236}">
                <a16:creationId xmlns:a16="http://schemas.microsoft.com/office/drawing/2014/main" id="{B9BBCFFB-4C3D-42C4-8700-310E360F86EE}"/>
              </a:ext>
            </a:extLst>
          </p:cNvPr>
          <p:cNvSpPr>
            <a:spLocks noGrp="1"/>
          </p:cNvSpPr>
          <p:nvPr>
            <p:ph type="body" sz="quarter" idx="26"/>
          </p:nvPr>
        </p:nvSpPr>
        <p:spPr/>
        <p:txBody>
          <a:bodyPr/>
          <a:lstStyle/>
          <a:p>
            <a:endParaRPr lang="en-GB"/>
          </a:p>
        </p:txBody>
      </p:sp>
      <p:sp>
        <p:nvSpPr>
          <p:cNvPr id="18" name="Text Placeholder 17">
            <a:extLst>
              <a:ext uri="{FF2B5EF4-FFF2-40B4-BE49-F238E27FC236}">
                <a16:creationId xmlns:a16="http://schemas.microsoft.com/office/drawing/2014/main" id="{B37E6A9F-2A7D-4822-AE91-23A1E859C915}"/>
              </a:ext>
            </a:extLst>
          </p:cNvPr>
          <p:cNvSpPr>
            <a:spLocks noGrp="1"/>
          </p:cNvSpPr>
          <p:nvPr>
            <p:ph type="body" sz="quarter" idx="27"/>
          </p:nvPr>
        </p:nvSpPr>
        <p:spPr/>
        <p:txBody>
          <a:bodyPr/>
          <a:lstStyle/>
          <a:p>
            <a:r>
              <a:rPr lang="en-GB" dirty="0"/>
              <a:t>Closing remarks</a:t>
            </a:r>
          </a:p>
        </p:txBody>
      </p:sp>
      <p:sp>
        <p:nvSpPr>
          <p:cNvPr id="21" name="Title 20">
            <a:extLst>
              <a:ext uri="{FF2B5EF4-FFF2-40B4-BE49-F238E27FC236}">
                <a16:creationId xmlns:a16="http://schemas.microsoft.com/office/drawing/2014/main" id="{CA06B1DD-0C3B-4A0B-AB8B-AFA3E8DDCDBC}"/>
              </a:ext>
            </a:extLst>
          </p:cNvPr>
          <p:cNvSpPr>
            <a:spLocks noGrp="1"/>
          </p:cNvSpPr>
          <p:nvPr>
            <p:ph type="ctrTitle"/>
          </p:nvPr>
        </p:nvSpPr>
        <p:spPr/>
        <p:txBody>
          <a:bodyPr/>
          <a:lstStyle/>
          <a:p>
            <a:r>
              <a:rPr lang="en-GB" dirty="0"/>
              <a:t>Agenda</a:t>
            </a:r>
          </a:p>
        </p:txBody>
      </p:sp>
      <p:pic>
        <p:nvPicPr>
          <p:cNvPr id="22" name="Picture Placeholder 21">
            <a:extLst>
              <a:ext uri="{FF2B5EF4-FFF2-40B4-BE49-F238E27FC236}">
                <a16:creationId xmlns:a16="http://schemas.microsoft.com/office/drawing/2014/main" id="{7338DACA-90DD-4F3B-9346-EF5B3709572E}"/>
              </a:ext>
              <a:ext uri="{C183D7F6-B498-43B3-948B-1728B52AA6E4}">
                <adec:decorative xmlns:adec="http://schemas.microsoft.com/office/drawing/2017/decorative" val="1"/>
              </a:ext>
            </a:extLst>
          </p:cNvPr>
          <p:cNvPicPr>
            <a:picLocks noGrp="1" noChangeAspect="1"/>
          </p:cNvPicPr>
          <p:nvPr>
            <p:ph type="pic" sz="quarter" idx="29"/>
          </p:nvPr>
        </p:nvPicPr>
        <p:blipFill rotWithShape="1">
          <a:blip r:embed="rId2" cstate="screen">
            <a:extLst>
              <a:ext uri="{28A0092B-C50C-407E-A947-70E740481C1C}">
                <a14:useLocalDpi xmlns:a14="http://schemas.microsoft.com/office/drawing/2010/main"/>
              </a:ext>
            </a:extLst>
          </a:blip>
          <a:srcRect b="-289"/>
          <a:stretch/>
        </p:blipFill>
        <p:spPr>
          <a:xfrm>
            <a:off x="0" y="0"/>
            <a:ext cx="3825920" cy="6858000"/>
          </a:xfrm>
          <a:prstGeom prst="rect">
            <a:avLst/>
          </a:prstGeom>
        </p:spPr>
      </p:pic>
      <p:sp>
        <p:nvSpPr>
          <p:cNvPr id="4" name="TextBox 3">
            <a:extLst>
              <a:ext uri="{FF2B5EF4-FFF2-40B4-BE49-F238E27FC236}">
                <a16:creationId xmlns:a16="http://schemas.microsoft.com/office/drawing/2014/main" id="{221C6F9C-5F76-450B-B749-4E7F9A8808F0}"/>
              </a:ext>
            </a:extLst>
          </p:cNvPr>
          <p:cNvSpPr txBox="1"/>
          <p:nvPr/>
        </p:nvSpPr>
        <p:spPr>
          <a:xfrm>
            <a:off x="4001552" y="5379776"/>
            <a:ext cx="5075336" cy="923330"/>
          </a:xfrm>
          <a:prstGeom prst="rect">
            <a:avLst/>
          </a:prstGeom>
          <a:noFill/>
        </p:spPr>
        <p:txBody>
          <a:bodyPr wrap="square" rtlCol="0">
            <a:spAutoFit/>
          </a:bodyPr>
          <a:lstStyle/>
          <a:p>
            <a:r>
              <a:rPr lang="en-GB" dirty="0"/>
              <a:t>If possible, use the ‘raise hand’ and chat box functions within Teams. Mute your mic when not speaking to help improve sound quality. </a:t>
            </a:r>
          </a:p>
        </p:txBody>
      </p:sp>
    </p:spTree>
    <p:extLst>
      <p:ext uri="{BB962C8B-B14F-4D97-AF65-F5344CB8AC3E}">
        <p14:creationId xmlns:p14="http://schemas.microsoft.com/office/powerpoint/2010/main" val="2710119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a:xfrm>
            <a:off x="1775316" y="3179701"/>
            <a:ext cx="5400000" cy="997196"/>
          </a:xfrm>
        </p:spPr>
        <p:txBody>
          <a:bodyPr/>
          <a:lstStyle/>
          <a:p>
            <a:r>
              <a:rPr lang="en-GB" dirty="0"/>
              <a:t>Welcome and Introductions</a:t>
            </a:r>
          </a:p>
        </p:txBody>
      </p:sp>
    </p:spTree>
    <p:extLst>
      <p:ext uri="{BB962C8B-B14F-4D97-AF65-F5344CB8AC3E}">
        <p14:creationId xmlns:p14="http://schemas.microsoft.com/office/powerpoint/2010/main" val="238343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Introduction</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Welcome</a:t>
            </a:r>
          </a:p>
          <a:p>
            <a:pPr marL="171450" indent="-171450">
              <a:buFont typeface="Arial" panose="020B0604020202020204" pitchFamily="34" charset="0"/>
              <a:buChar char="•"/>
            </a:pPr>
            <a:r>
              <a:rPr lang="en-GB" sz="2800" dirty="0"/>
              <a:t>*Recording*</a:t>
            </a:r>
          </a:p>
          <a:p>
            <a:pPr marL="171450" indent="-171450">
              <a:buFont typeface="Arial" panose="020B0604020202020204" pitchFamily="34" charset="0"/>
              <a:buChar char="•"/>
            </a:pPr>
            <a:r>
              <a:rPr lang="en-GB" sz="2800" dirty="0"/>
              <a:t>Brief introductions</a:t>
            </a:r>
          </a:p>
          <a:p>
            <a:pPr marL="171450" indent="-171450">
              <a:buFont typeface="Arial" panose="020B0604020202020204" pitchFamily="34" charset="0"/>
              <a:buChar char="•"/>
            </a:pPr>
            <a:r>
              <a:rPr lang="en-GB" sz="2800" dirty="0"/>
              <a:t>Ways of working</a:t>
            </a:r>
          </a:p>
          <a:p>
            <a:pPr marL="171450" indent="-171450">
              <a:buFont typeface="Arial" panose="020B0604020202020204" pitchFamily="34" charset="0"/>
              <a:buChar char="•"/>
            </a:pPr>
            <a:r>
              <a:rPr lang="en-GB" sz="2800" dirty="0"/>
              <a:t>Workshop aims:</a:t>
            </a:r>
          </a:p>
          <a:p>
            <a:pPr marL="914389" lvl="1" indent="-457200">
              <a:buFont typeface="Arial" panose="020B0604020202020204" pitchFamily="34" charset="0"/>
              <a:buChar char="•"/>
            </a:pPr>
            <a:r>
              <a:rPr lang="en-GB" sz="2800" dirty="0"/>
              <a:t>Share how ‘community’ has been talked about in the research to date</a:t>
            </a:r>
          </a:p>
          <a:p>
            <a:pPr marL="914389" lvl="1" indent="-457200">
              <a:buFont typeface="Arial" panose="020B0604020202020204" pitchFamily="34" charset="0"/>
              <a:buChar char="•"/>
            </a:pPr>
            <a:r>
              <a:rPr lang="en-GB" sz="2800" dirty="0"/>
              <a:t>To further elucidate the ways in which people think Ambition 6 can be realised</a:t>
            </a:r>
          </a:p>
          <a:p>
            <a:pPr lvl="1"/>
            <a:endParaRPr lang="en-GB" sz="2800" dirty="0"/>
          </a:p>
        </p:txBody>
      </p:sp>
    </p:spTree>
    <p:extLst>
      <p:ext uri="{BB962C8B-B14F-4D97-AF65-F5344CB8AC3E}">
        <p14:creationId xmlns:p14="http://schemas.microsoft.com/office/powerpoint/2010/main" val="41134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D40424-6985-437E-ACBF-82239C15C9F8}"/>
              </a:ext>
            </a:extLst>
          </p:cNvPr>
          <p:cNvSpPr>
            <a:spLocks noGrp="1"/>
          </p:cNvSpPr>
          <p:nvPr>
            <p:ph type="ctrTitle"/>
          </p:nvPr>
        </p:nvSpPr>
        <p:spPr/>
        <p:txBody>
          <a:bodyPr/>
          <a:lstStyle/>
          <a:p>
            <a:r>
              <a:rPr lang="en-GB" dirty="0"/>
              <a:t>Ambitions Framework</a:t>
            </a:r>
          </a:p>
        </p:txBody>
      </p:sp>
      <p:sp>
        <p:nvSpPr>
          <p:cNvPr id="5" name="Subtitle 4">
            <a:extLst>
              <a:ext uri="{FF2B5EF4-FFF2-40B4-BE49-F238E27FC236}">
                <a16:creationId xmlns:a16="http://schemas.microsoft.com/office/drawing/2014/main" id="{0A9DCF5E-5758-40C2-AFC2-A8B14B25EB32}"/>
              </a:ext>
            </a:extLst>
          </p:cNvPr>
          <p:cNvSpPr>
            <a:spLocks noGrp="1"/>
          </p:cNvSpPr>
          <p:nvPr>
            <p:ph type="subTitle" idx="1"/>
          </p:nvPr>
        </p:nvSpPr>
        <p:spPr>
          <a:xfrm>
            <a:off x="1775317" y="4186692"/>
            <a:ext cx="5400000" cy="498598"/>
          </a:xfrm>
        </p:spPr>
        <p:txBody>
          <a:bodyPr/>
          <a:lstStyle/>
          <a:p>
            <a:r>
              <a:rPr lang="en-GB" i="1" dirty="0"/>
              <a:t>Ambitions for Palliative and End of Life Care: </a:t>
            </a:r>
          </a:p>
          <a:p>
            <a:r>
              <a:rPr lang="en-GB" i="1" dirty="0"/>
              <a:t>A national framework for local action</a:t>
            </a:r>
          </a:p>
        </p:txBody>
      </p:sp>
    </p:spTree>
    <p:extLst>
      <p:ext uri="{BB962C8B-B14F-4D97-AF65-F5344CB8AC3E}">
        <p14:creationId xmlns:p14="http://schemas.microsoft.com/office/powerpoint/2010/main" val="3089440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5C61FE49-8142-490B-8FC0-05E66483BD36}"/>
              </a:ext>
            </a:extLst>
          </p:cNvPr>
          <p:cNvSpPr>
            <a:spLocks noGrp="1"/>
          </p:cNvSpPr>
          <p:nvPr>
            <p:ph type="body" sz="quarter" idx="13"/>
          </p:nvPr>
        </p:nvSpPr>
        <p:spPr/>
        <p:txBody>
          <a:bodyPr/>
          <a:lstStyle/>
          <a:p>
            <a:r>
              <a:rPr lang="en-GB" dirty="0"/>
              <a:t>Research background </a:t>
            </a:r>
          </a:p>
        </p:txBody>
      </p:sp>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Overview</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Ambitions Framework: launched in 2015 and relaunched in 2021</a:t>
            </a:r>
          </a:p>
          <a:p>
            <a:pPr marL="171450" indent="-171450">
              <a:buFont typeface="Arial" panose="020B0604020202020204" pitchFamily="34" charset="0"/>
              <a:buChar char="•"/>
            </a:pPr>
            <a:r>
              <a:rPr lang="en-GB" sz="2800" dirty="0"/>
              <a:t>No evaluation, some webinars and feedback</a:t>
            </a:r>
          </a:p>
          <a:p>
            <a:pPr marL="171450" indent="-171450">
              <a:buFont typeface="Arial" panose="020B0604020202020204" pitchFamily="34" charset="0"/>
              <a:buChar char="•"/>
            </a:pPr>
            <a:r>
              <a:rPr lang="en-GB" sz="2800" dirty="0"/>
              <a:t>Our Project: Mapping examples of use and further examining how people understand, use and implement the framework </a:t>
            </a:r>
          </a:p>
          <a:p>
            <a:pPr marL="171450" indent="-171450">
              <a:buFont typeface="Arial" panose="020B0604020202020204" pitchFamily="34" charset="0"/>
              <a:buChar char="•"/>
            </a:pPr>
            <a:r>
              <a:rPr lang="en-GB" sz="2800" dirty="0"/>
              <a:t>Project team at OU was not involved in developing the Ambitions Framework</a:t>
            </a:r>
          </a:p>
        </p:txBody>
      </p:sp>
    </p:spTree>
    <p:extLst>
      <p:ext uri="{BB962C8B-B14F-4D97-AF65-F5344CB8AC3E}">
        <p14:creationId xmlns:p14="http://schemas.microsoft.com/office/powerpoint/2010/main" val="4051210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5E01C5-EEF3-4CC2-8C2D-50F2CE5E912E}"/>
              </a:ext>
            </a:extLst>
          </p:cNvPr>
          <p:cNvSpPr>
            <a:spLocks noGrp="1"/>
          </p:cNvSpPr>
          <p:nvPr>
            <p:ph type="ctrTitle"/>
          </p:nvPr>
        </p:nvSpPr>
        <p:spPr/>
        <p:txBody>
          <a:bodyPr/>
          <a:lstStyle/>
          <a:p>
            <a:r>
              <a:rPr lang="en-GB" dirty="0"/>
              <a:t>Ambitions</a:t>
            </a:r>
          </a:p>
        </p:txBody>
      </p:sp>
      <p:pic>
        <p:nvPicPr>
          <p:cNvPr id="4" name="Picture 3" descr="Image of the six ambitions. Each ambitions has a different colour and is in the shape of an arrow. Top of image reads &quot;Six Ambitions to bring that vision about&quot;. &#10;Ambition 1: each person is seen as an individual&#10;Ambition 2: each person gets fair access to care&#10;Ambition 3: maximising comfort and wellbeing&#10;Ambition 4: care is coordinated&#10;Ambition 5: all staff are prepared to care&#10;Ambition 6: each community is prepared to help&#10;">
            <a:extLst>
              <a:ext uri="{FF2B5EF4-FFF2-40B4-BE49-F238E27FC236}">
                <a16:creationId xmlns:a16="http://schemas.microsoft.com/office/drawing/2014/main" id="{AEF673F9-B5C2-47D1-BD4B-57071A48006F}"/>
              </a:ext>
            </a:extLst>
          </p:cNvPr>
          <p:cNvPicPr>
            <a:picLocks noChangeAspect="1"/>
          </p:cNvPicPr>
          <p:nvPr/>
        </p:nvPicPr>
        <p:blipFill>
          <a:blip r:embed="rId2"/>
          <a:stretch>
            <a:fillRect/>
          </a:stretch>
        </p:blipFill>
        <p:spPr>
          <a:xfrm>
            <a:off x="494952" y="941664"/>
            <a:ext cx="6350466" cy="4762848"/>
          </a:xfrm>
          <a:prstGeom prst="rect">
            <a:avLst/>
          </a:prstGeom>
        </p:spPr>
      </p:pic>
      <p:sp>
        <p:nvSpPr>
          <p:cNvPr id="2" name="TextBox 1">
            <a:extLst>
              <a:ext uri="{FF2B5EF4-FFF2-40B4-BE49-F238E27FC236}">
                <a16:creationId xmlns:a16="http://schemas.microsoft.com/office/drawing/2014/main" id="{406D60A2-4380-410B-B7DF-DC67D8B2F87F}"/>
              </a:ext>
            </a:extLst>
          </p:cNvPr>
          <p:cNvSpPr txBox="1"/>
          <p:nvPr/>
        </p:nvSpPr>
        <p:spPr>
          <a:xfrm>
            <a:off x="6845418" y="1720840"/>
            <a:ext cx="2139192" cy="3139321"/>
          </a:xfrm>
          <a:prstGeom prst="rect">
            <a:avLst/>
          </a:prstGeom>
          <a:noFill/>
          <a:ln>
            <a:solidFill>
              <a:schemeClr val="accent1"/>
            </a:solidFill>
          </a:ln>
        </p:spPr>
        <p:txBody>
          <a:bodyPr wrap="square" rtlCol="0">
            <a:spAutoFit/>
          </a:bodyPr>
          <a:lstStyle/>
          <a:p>
            <a:r>
              <a:rPr lang="en-GB" dirty="0"/>
              <a:t>In mapping exercise, Ambition 6 least likely to be focus of service development. However, in open text answers and focus groups, people stressed its importance to the delivery of care. </a:t>
            </a:r>
            <a:endParaRPr lang="en-GB" strike="sngStrike" dirty="0"/>
          </a:p>
        </p:txBody>
      </p:sp>
    </p:spTree>
    <p:extLst>
      <p:ext uri="{BB962C8B-B14F-4D97-AF65-F5344CB8AC3E}">
        <p14:creationId xmlns:p14="http://schemas.microsoft.com/office/powerpoint/2010/main" val="240175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2002" y="544319"/>
            <a:ext cx="1237409" cy="212075"/>
          </a:xfrm>
        </p:spPr>
        <p:txBody>
          <a:bodyPr/>
          <a:lstStyle/>
          <a:p>
            <a:r>
              <a:rPr lang="en-GB" dirty="0"/>
              <a:t>Foundations</a:t>
            </a:r>
          </a:p>
        </p:txBody>
      </p:sp>
      <p:pic>
        <p:nvPicPr>
          <p:cNvPr id="5" name="Picture 4" descr="&#10;Image of the eight foundations listed in the Ambitions framework. Reads: personalised care planning, shared records, evidence and information, those important to the dying person, education and training, 24 hour 7 day a week access, co-design, and leadership&#10;">
            <a:extLst>
              <a:ext uri="{FF2B5EF4-FFF2-40B4-BE49-F238E27FC236}">
                <a16:creationId xmlns:a16="http://schemas.microsoft.com/office/drawing/2014/main" id="{950E7AE0-DC17-4AD8-805C-B1CE541108BA}"/>
              </a:ext>
            </a:extLst>
          </p:cNvPr>
          <p:cNvPicPr>
            <a:picLocks noChangeAspect="1"/>
          </p:cNvPicPr>
          <p:nvPr/>
        </p:nvPicPr>
        <p:blipFill>
          <a:blip r:embed="rId3"/>
          <a:stretch>
            <a:fillRect/>
          </a:stretch>
        </p:blipFill>
        <p:spPr>
          <a:xfrm>
            <a:off x="1669410" y="938012"/>
            <a:ext cx="6399205" cy="5491767"/>
          </a:xfrm>
          <a:prstGeom prst="rect">
            <a:avLst/>
          </a:prstGeom>
        </p:spPr>
      </p:pic>
    </p:spTree>
    <p:extLst>
      <p:ext uri="{BB962C8B-B14F-4D97-AF65-F5344CB8AC3E}">
        <p14:creationId xmlns:p14="http://schemas.microsoft.com/office/powerpoint/2010/main" val="33725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1D00A9-A3B8-48D2-92E3-D83119C890BA}"/>
              </a:ext>
            </a:extLst>
          </p:cNvPr>
          <p:cNvSpPr>
            <a:spLocks noGrp="1"/>
          </p:cNvSpPr>
          <p:nvPr>
            <p:ph type="ctrTitle"/>
          </p:nvPr>
        </p:nvSpPr>
        <p:spPr>
          <a:xfrm>
            <a:off x="1775316" y="3179701"/>
            <a:ext cx="5400000" cy="997196"/>
          </a:xfrm>
        </p:spPr>
        <p:txBody>
          <a:bodyPr/>
          <a:lstStyle/>
          <a:p>
            <a:r>
              <a:rPr lang="en-GB" dirty="0"/>
              <a:t>Topic 1: What is community?</a:t>
            </a:r>
          </a:p>
        </p:txBody>
      </p:sp>
      <p:sp>
        <p:nvSpPr>
          <p:cNvPr id="5" name="Subtitle 4">
            <a:extLst>
              <a:ext uri="{FF2B5EF4-FFF2-40B4-BE49-F238E27FC236}">
                <a16:creationId xmlns:a16="http://schemas.microsoft.com/office/drawing/2014/main" id="{C20E16D1-B159-4839-8B31-BC7498B5CBAD}"/>
              </a:ext>
            </a:extLst>
          </p:cNvPr>
          <p:cNvSpPr>
            <a:spLocks noGrp="1"/>
          </p:cNvSpPr>
          <p:nvPr>
            <p:ph type="subTitle" idx="1"/>
          </p:nvPr>
        </p:nvSpPr>
        <p:spPr>
          <a:xfrm>
            <a:off x="1775317" y="4186694"/>
            <a:ext cx="5400000" cy="498598"/>
          </a:xfrm>
        </p:spPr>
        <p:txBody>
          <a:bodyPr/>
          <a:lstStyle/>
          <a:p>
            <a:r>
              <a:rPr lang="en-GB" dirty="0"/>
              <a:t>Following examples are drawn from our research - case studies and focus group discussions </a:t>
            </a:r>
          </a:p>
        </p:txBody>
      </p:sp>
    </p:spTree>
    <p:extLst>
      <p:ext uri="{BB962C8B-B14F-4D97-AF65-F5344CB8AC3E}">
        <p14:creationId xmlns:p14="http://schemas.microsoft.com/office/powerpoint/2010/main" val="1373592551"/>
      </p:ext>
    </p:extLst>
  </p:cSld>
  <p:clrMapOvr>
    <a:masterClrMapping/>
  </p:clrMapOvr>
</p:sld>
</file>

<file path=ppt/theme/theme1.xml><?xml version="1.0" encoding="utf-8"?>
<a:theme xmlns:a="http://schemas.openxmlformats.org/drawingml/2006/main" name="OU Title">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76723E47-52BB-4FAA-A05C-2DF49523D5BE}"/>
    </a:ext>
  </a:extLst>
</a:theme>
</file>

<file path=ppt/theme/theme2.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3.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ppt/theme/theme4.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5.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796</Words>
  <Application>Microsoft Office PowerPoint</Application>
  <PresentationFormat>On-screen Show (4:3)</PresentationFormat>
  <Paragraphs>91</Paragraphs>
  <Slides>15</Slides>
  <Notes>3</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15</vt:i4>
      </vt:variant>
    </vt:vector>
  </HeadingPairs>
  <TitlesOfParts>
    <vt:vector size="22" baseType="lpstr">
      <vt:lpstr>Arial</vt:lpstr>
      <vt:lpstr>Calibri</vt:lpstr>
      <vt:lpstr>OU Title</vt:lpstr>
      <vt:lpstr>OU Layouts</vt:lpstr>
      <vt:lpstr>OU Section</vt:lpstr>
      <vt:lpstr>OU Layouts</vt:lpstr>
      <vt:lpstr>OU Section</vt:lpstr>
      <vt:lpstr>Examining the Ambitions Framework: Workshop 4   Community</vt:lpstr>
      <vt:lpstr>Agenda</vt:lpstr>
      <vt:lpstr>Welcome and Introductions</vt:lpstr>
      <vt:lpstr>Introduction</vt:lpstr>
      <vt:lpstr>Ambitions Framework</vt:lpstr>
      <vt:lpstr>Overview</vt:lpstr>
      <vt:lpstr>Ambitions</vt:lpstr>
      <vt:lpstr>Foundations</vt:lpstr>
      <vt:lpstr>Topic 1: What is community?</vt:lpstr>
      <vt:lpstr>Topic 1</vt:lpstr>
      <vt:lpstr>Topic 2: How do different notions of community impact action</vt:lpstr>
      <vt:lpstr>Topic 2</vt:lpstr>
      <vt:lpstr>Topic 3: Realising Ambition 6</vt:lpstr>
      <vt:lpstr>Topic 3</vt:lpstr>
      <vt:lpstr>Summary and close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Ambitions Framework: Workshop 4   Community</dc:title>
  <dc:creator>Erica.Borgstrom</dc:creator>
  <cp:lastModifiedBy>Erica.Borgstrom</cp:lastModifiedBy>
  <cp:revision>11</cp:revision>
  <dcterms:created xsi:type="dcterms:W3CDTF">2022-10-21T06:48:08Z</dcterms:created>
  <dcterms:modified xsi:type="dcterms:W3CDTF">2022-11-08T10:50:34Z</dcterms:modified>
</cp:coreProperties>
</file>