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7" r:id="rId16"/>
    <p:sldId id="270" r:id="rId17"/>
    <p:sldId id="271" r:id="rId18"/>
    <p:sldId id="272" r:id="rId19"/>
    <p:sldId id="273" r:id="rId20"/>
    <p:sldId id="274" r:id="rId21"/>
    <p:sldId id="275" r:id="rId22"/>
    <p:sldId id="276" r:id="rId23"/>
    <p:sldId id="278" r:id="rId24"/>
    <p:sldId id="279"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2273727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488A2CD-6F0F-4A20-BA0E-8F9C17526A29}" type="datetimeFigureOut">
              <a:rPr lang="en-GB" smtClean="0"/>
              <a:t>19/10/2020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1754525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2778920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5EA5A1-64D4-4C12-942E-4A81AE00F786}" type="slidenum">
              <a:rPr lang="en-GB" smtClean="0"/>
              <a:t>‹#›</a:t>
            </a:fld>
            <a:endParaRPr lang="en-GB"/>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5085359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19518284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488A2CD-6F0F-4A20-BA0E-8F9C17526A29}" type="datetimeFigureOut">
              <a:rPr lang="en-GB" smtClean="0"/>
              <a:t>19/10/2020</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23706024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488A2CD-6F0F-4A20-BA0E-8F9C17526A29}" type="datetimeFigureOut">
              <a:rPr lang="en-GB" smtClean="0"/>
              <a:t>19/10/2020</a:t>
            </a:fld>
            <a:endParaRPr lang="en-GB"/>
          </a:p>
        </p:txBody>
      </p:sp>
      <p:sp>
        <p:nvSpPr>
          <p:cNvPr id="4"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50291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10615467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1010919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1373382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4046710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488A2CD-6F0F-4A20-BA0E-8F9C17526A29}" type="datetimeFigureOut">
              <a:rPr lang="en-GB" smtClean="0"/>
              <a:t>19/10/2020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2020472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88A2CD-6F0F-4A20-BA0E-8F9C17526A29}" type="datetimeFigureOut">
              <a:rPr lang="en-GB" smtClean="0"/>
              <a:t>19/10/2020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2533087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3"/>
          <p:cNvSpPr>
            <a:spLocks noGrp="1"/>
          </p:cNvSpPr>
          <p:nvPr>
            <p:ph type="ftr" sz="quarter" idx="11"/>
          </p:nvPr>
        </p:nvSpPr>
        <p:spPr/>
        <p:txBody>
          <a:bodyPr/>
          <a:lstStyle/>
          <a:p>
            <a:endParaRPr lang="en-GB"/>
          </a:p>
        </p:txBody>
      </p:sp>
      <p:sp>
        <p:nvSpPr>
          <p:cNvPr id="6" name="Slide Number Placeholder 4"/>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1858213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2"/>
          <p:cNvSpPr>
            <a:spLocks noGrp="1"/>
          </p:cNvSpPr>
          <p:nvPr>
            <p:ph type="ftr" sz="quarter" idx="11"/>
          </p:nvPr>
        </p:nvSpPr>
        <p:spPr/>
        <p:txBody>
          <a:bodyPr/>
          <a:lstStyle/>
          <a:p>
            <a:endParaRPr lang="en-GB"/>
          </a:p>
        </p:txBody>
      </p:sp>
      <p:sp>
        <p:nvSpPr>
          <p:cNvPr id="6" name="Slide Number Placeholder 3"/>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1824533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E488A2CD-6F0F-4A20-BA0E-8F9C17526A29}" type="datetimeFigureOut">
              <a:rPr lang="en-GB" smtClean="0"/>
              <a:t>19/10/2020</a:t>
            </a:fld>
            <a:endParaRPr lang="en-GB"/>
          </a:p>
        </p:txBody>
      </p:sp>
      <p:sp>
        <p:nvSpPr>
          <p:cNvPr id="5" name="Footer Placeholder 5"/>
          <p:cNvSpPr>
            <a:spLocks noGrp="1"/>
          </p:cNvSpPr>
          <p:nvPr>
            <p:ph type="ftr" sz="quarter" idx="11"/>
          </p:nvPr>
        </p:nvSpPr>
        <p:spPr/>
        <p:txBody>
          <a:bodyPr/>
          <a:lstStyle/>
          <a:p>
            <a:endParaRPr lang="en-GB"/>
          </a:p>
        </p:txBody>
      </p:sp>
      <p:sp>
        <p:nvSpPr>
          <p:cNvPr id="6" name="Slide Number Placeholder 6"/>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4060486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488A2CD-6F0F-4A20-BA0E-8F9C17526A29}" type="datetimeFigureOut">
              <a:rPr lang="en-GB" smtClean="0"/>
              <a:t>19/10/2020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5EA5A1-64D4-4C12-942E-4A81AE00F786}" type="slidenum">
              <a:rPr lang="en-GB" smtClean="0"/>
              <a:t>‹#›</a:t>
            </a:fld>
            <a:endParaRPr lang="en-GB"/>
          </a:p>
        </p:txBody>
      </p:sp>
    </p:spTree>
    <p:extLst>
      <p:ext uri="{BB962C8B-B14F-4D97-AF65-F5344CB8AC3E}">
        <p14:creationId xmlns:p14="http://schemas.microsoft.com/office/powerpoint/2010/main" val="3213439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488A2CD-6F0F-4A20-BA0E-8F9C17526A29}" type="datetimeFigureOut">
              <a:rPr lang="en-GB" smtClean="0"/>
              <a:t>19/10/2020</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15EA5A1-64D4-4C12-942E-4A81AE00F786}" type="slidenum">
              <a:rPr lang="en-GB" smtClean="0"/>
              <a:t>‹#›</a:t>
            </a:fld>
            <a:endParaRPr lang="en-GB"/>
          </a:p>
        </p:txBody>
      </p:sp>
    </p:spTree>
    <p:extLst>
      <p:ext uri="{BB962C8B-B14F-4D97-AF65-F5344CB8AC3E}">
        <p14:creationId xmlns:p14="http://schemas.microsoft.com/office/powerpoint/2010/main" val="3978660715"/>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15" name="Rectangle 7">
            <a:extLst>
              <a:ext uri="{FF2B5EF4-FFF2-40B4-BE49-F238E27FC236}">
                <a16:creationId xmlns:a16="http://schemas.microsoft.com/office/drawing/2014/main" id="{E34FA10D-5116-47B4-A70E-7764352513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2">
              <a:lumMod val="9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6" name="Freeform 36">
            <a:extLst>
              <a:ext uri="{FF2B5EF4-FFF2-40B4-BE49-F238E27FC236}">
                <a16:creationId xmlns:a16="http://schemas.microsoft.com/office/drawing/2014/main" id="{B2718AAE-52B9-4DD9-9D83-A9C975C9DC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30210" y="0"/>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2">
              <a:alpha val="20000"/>
            </a:schemeClr>
          </a:solidFill>
          <a:ln>
            <a:noFill/>
          </a:ln>
        </p:spPr>
        <p:txBody>
          <a:bodyPr rtlCol="0" anchor="ctr"/>
          <a:lstStyle/>
          <a:p>
            <a:pPr algn="ctr"/>
            <a:endParaRPr lang="en-US"/>
          </a:p>
        </p:txBody>
      </p:sp>
      <p:sp useBgFill="1">
        <p:nvSpPr>
          <p:cNvPr id="17" name="Freeform: Shape 11">
            <a:extLst>
              <a:ext uri="{FF2B5EF4-FFF2-40B4-BE49-F238E27FC236}">
                <a16:creationId xmlns:a16="http://schemas.microsoft.com/office/drawing/2014/main" id="{49FF39B1-9689-44AE-A803-7B90A059DC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76484" cy="6858001"/>
          </a:xfrm>
          <a:custGeom>
            <a:avLst/>
            <a:gdLst>
              <a:gd name="connsiteX0" fmla="*/ 7031769 w 8376484"/>
              <a:gd name="connsiteY0" fmla="*/ 0 h 6858001"/>
              <a:gd name="connsiteX1" fmla="*/ 8375307 w 8376484"/>
              <a:gd name="connsiteY1" fmla="*/ 0 h 6858001"/>
              <a:gd name="connsiteX2" fmla="*/ 8350262 w 8376484"/>
              <a:gd name="connsiteY2" fmla="*/ 155677 h 6858001"/>
              <a:gd name="connsiteX3" fmla="*/ 8326393 w 8376484"/>
              <a:gd name="connsiteY3" fmla="*/ 310668 h 6858001"/>
              <a:gd name="connsiteX4" fmla="*/ 8303029 w 8376484"/>
              <a:gd name="connsiteY4" fmla="*/ 466344 h 6858001"/>
              <a:gd name="connsiteX5" fmla="*/ 8283026 w 8376484"/>
              <a:gd name="connsiteY5" fmla="*/ 622707 h 6858001"/>
              <a:gd name="connsiteX6" fmla="*/ 8262855 w 8376484"/>
              <a:gd name="connsiteY6" fmla="*/ 778383 h 6858001"/>
              <a:gd name="connsiteX7" fmla="*/ 8244029 w 8376484"/>
              <a:gd name="connsiteY7" fmla="*/ 934746 h 6858001"/>
              <a:gd name="connsiteX8" fmla="*/ 8227893 w 8376484"/>
              <a:gd name="connsiteY8" fmla="*/ 1089051 h 6858001"/>
              <a:gd name="connsiteX9" fmla="*/ 8212597 w 8376484"/>
              <a:gd name="connsiteY9" fmla="*/ 1245413 h 6858001"/>
              <a:gd name="connsiteX10" fmla="*/ 8198645 w 8376484"/>
              <a:gd name="connsiteY10" fmla="*/ 1401090 h 6858001"/>
              <a:gd name="connsiteX11" fmla="*/ 8186543 w 8376484"/>
              <a:gd name="connsiteY11" fmla="*/ 1554023 h 6858001"/>
              <a:gd name="connsiteX12" fmla="*/ 8174440 w 8376484"/>
              <a:gd name="connsiteY12" fmla="*/ 1709014 h 6858001"/>
              <a:gd name="connsiteX13" fmla="*/ 8164355 w 8376484"/>
              <a:gd name="connsiteY13" fmla="*/ 1861947 h 6858001"/>
              <a:gd name="connsiteX14" fmla="*/ 8156455 w 8376484"/>
              <a:gd name="connsiteY14" fmla="*/ 2014881 h 6858001"/>
              <a:gd name="connsiteX15" fmla="*/ 8148218 w 8376484"/>
              <a:gd name="connsiteY15" fmla="*/ 2167128 h 6858001"/>
              <a:gd name="connsiteX16" fmla="*/ 8141327 w 8376484"/>
              <a:gd name="connsiteY16" fmla="*/ 2318004 h 6858001"/>
              <a:gd name="connsiteX17" fmla="*/ 8136452 w 8376484"/>
              <a:gd name="connsiteY17" fmla="*/ 2467509 h 6858001"/>
              <a:gd name="connsiteX18" fmla="*/ 8132250 w 8376484"/>
              <a:gd name="connsiteY18" fmla="*/ 2617013 h 6858001"/>
              <a:gd name="connsiteX19" fmla="*/ 8128216 w 8376484"/>
              <a:gd name="connsiteY19" fmla="*/ 2765146 h 6858001"/>
              <a:gd name="connsiteX20" fmla="*/ 8126367 w 8376484"/>
              <a:gd name="connsiteY20" fmla="*/ 2911221 h 6858001"/>
              <a:gd name="connsiteX21" fmla="*/ 8124350 w 8376484"/>
              <a:gd name="connsiteY21" fmla="*/ 3057297 h 6858001"/>
              <a:gd name="connsiteX22" fmla="*/ 8123341 w 8376484"/>
              <a:gd name="connsiteY22" fmla="*/ 3201315 h 6858001"/>
              <a:gd name="connsiteX23" fmla="*/ 8124350 w 8376484"/>
              <a:gd name="connsiteY23" fmla="*/ 3343961 h 6858001"/>
              <a:gd name="connsiteX24" fmla="*/ 8124350 w 8376484"/>
              <a:gd name="connsiteY24" fmla="*/ 3485236 h 6858001"/>
              <a:gd name="connsiteX25" fmla="*/ 8126367 w 8376484"/>
              <a:gd name="connsiteY25" fmla="*/ 3625139 h 6858001"/>
              <a:gd name="connsiteX26" fmla="*/ 8129392 w 8376484"/>
              <a:gd name="connsiteY26" fmla="*/ 3762299 h 6858001"/>
              <a:gd name="connsiteX27" fmla="*/ 8132250 w 8376484"/>
              <a:gd name="connsiteY27" fmla="*/ 3898087 h 6858001"/>
              <a:gd name="connsiteX28" fmla="*/ 8135444 w 8376484"/>
              <a:gd name="connsiteY28" fmla="*/ 4031133 h 6858001"/>
              <a:gd name="connsiteX29" fmla="*/ 8140318 w 8376484"/>
              <a:gd name="connsiteY29" fmla="*/ 4163492 h 6858001"/>
              <a:gd name="connsiteX30" fmla="*/ 8145529 w 8376484"/>
              <a:gd name="connsiteY30" fmla="*/ 4293793 h 6858001"/>
              <a:gd name="connsiteX31" fmla="*/ 8150235 w 8376484"/>
              <a:gd name="connsiteY31" fmla="*/ 4421352 h 6858001"/>
              <a:gd name="connsiteX32" fmla="*/ 8163515 w 8376484"/>
              <a:gd name="connsiteY32" fmla="*/ 4670298 h 6858001"/>
              <a:gd name="connsiteX33" fmla="*/ 8177634 w 8376484"/>
              <a:gd name="connsiteY33" fmla="*/ 4908956 h 6858001"/>
              <a:gd name="connsiteX34" fmla="*/ 8192426 w 8376484"/>
              <a:gd name="connsiteY34" fmla="*/ 5138013 h 6858001"/>
              <a:gd name="connsiteX35" fmla="*/ 8208731 w 8376484"/>
              <a:gd name="connsiteY35" fmla="*/ 5354726 h 6858001"/>
              <a:gd name="connsiteX36" fmla="*/ 8225708 w 8376484"/>
              <a:gd name="connsiteY36" fmla="*/ 5561838 h 6858001"/>
              <a:gd name="connsiteX37" fmla="*/ 8244029 w 8376484"/>
              <a:gd name="connsiteY37" fmla="*/ 5753862 h 6858001"/>
              <a:gd name="connsiteX38" fmla="*/ 8262015 w 8376484"/>
              <a:gd name="connsiteY38" fmla="*/ 5934227 h 6858001"/>
              <a:gd name="connsiteX39" fmla="*/ 8280000 w 8376484"/>
              <a:gd name="connsiteY39" fmla="*/ 6100191 h 6858001"/>
              <a:gd name="connsiteX40" fmla="*/ 8296977 w 8376484"/>
              <a:gd name="connsiteY40" fmla="*/ 6252438 h 6858001"/>
              <a:gd name="connsiteX41" fmla="*/ 8313114 w 8376484"/>
              <a:gd name="connsiteY41" fmla="*/ 6387541 h 6858001"/>
              <a:gd name="connsiteX42" fmla="*/ 8328410 w 8376484"/>
              <a:gd name="connsiteY42" fmla="*/ 6509613 h 6858001"/>
              <a:gd name="connsiteX43" fmla="*/ 8341185 w 8376484"/>
              <a:gd name="connsiteY43" fmla="*/ 6612483 h 6858001"/>
              <a:gd name="connsiteX44" fmla="*/ 8353287 w 8376484"/>
              <a:gd name="connsiteY44" fmla="*/ 6698894 h 6858001"/>
              <a:gd name="connsiteX45" fmla="*/ 8370601 w 8376484"/>
              <a:gd name="connsiteY45" fmla="*/ 6817538 h 6858001"/>
              <a:gd name="connsiteX46" fmla="*/ 8376484 w 8376484"/>
              <a:gd name="connsiteY46" fmla="*/ 6858000 h 6858001"/>
              <a:gd name="connsiteX47" fmla="*/ 7471130 w 8376484"/>
              <a:gd name="connsiteY47" fmla="*/ 6858000 h 6858001"/>
              <a:gd name="connsiteX48" fmla="*/ 7471130 w 8376484"/>
              <a:gd name="connsiteY48" fmla="*/ 6858001 h 6858001"/>
              <a:gd name="connsiteX49" fmla="*/ 1380566 w 8376484"/>
              <a:gd name="connsiteY49" fmla="*/ 6858001 h 6858001"/>
              <a:gd name="connsiteX50" fmla="*/ 1380566 w 8376484"/>
              <a:gd name="connsiteY50" fmla="*/ 6858000 h 6858001"/>
              <a:gd name="connsiteX51" fmla="*/ 0 w 8376484"/>
              <a:gd name="connsiteY51" fmla="*/ 6858000 h 6858001"/>
              <a:gd name="connsiteX52" fmla="*/ 0 w 8376484"/>
              <a:gd name="connsiteY52" fmla="*/ 0 h 6858001"/>
              <a:gd name="connsiteX53" fmla="*/ 1917290 w 8376484"/>
              <a:gd name="connsiteY53" fmla="*/ 0 h 6858001"/>
              <a:gd name="connsiteX54" fmla="*/ 1917290 w 8376484"/>
              <a:gd name="connsiteY54" fmla="*/ 1 h 6858001"/>
              <a:gd name="connsiteX55" fmla="*/ 7031769 w 8376484"/>
              <a:gd name="connsiteY55" fmla="*/ 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8376484" h="6858001">
                <a:moveTo>
                  <a:pt x="7031769" y="0"/>
                </a:moveTo>
                <a:lnTo>
                  <a:pt x="8375307" y="0"/>
                </a:lnTo>
                <a:lnTo>
                  <a:pt x="8350262" y="155677"/>
                </a:lnTo>
                <a:lnTo>
                  <a:pt x="8326393" y="310668"/>
                </a:lnTo>
                <a:lnTo>
                  <a:pt x="8303029" y="466344"/>
                </a:lnTo>
                <a:lnTo>
                  <a:pt x="8283026" y="622707"/>
                </a:lnTo>
                <a:lnTo>
                  <a:pt x="8262855" y="778383"/>
                </a:lnTo>
                <a:lnTo>
                  <a:pt x="8244029" y="934746"/>
                </a:lnTo>
                <a:lnTo>
                  <a:pt x="8227893" y="1089051"/>
                </a:lnTo>
                <a:lnTo>
                  <a:pt x="8212597" y="1245413"/>
                </a:lnTo>
                <a:lnTo>
                  <a:pt x="8198645" y="1401090"/>
                </a:lnTo>
                <a:lnTo>
                  <a:pt x="8186543" y="1554023"/>
                </a:lnTo>
                <a:lnTo>
                  <a:pt x="8174440" y="1709014"/>
                </a:lnTo>
                <a:lnTo>
                  <a:pt x="8164355" y="1861947"/>
                </a:lnTo>
                <a:lnTo>
                  <a:pt x="8156455" y="2014881"/>
                </a:lnTo>
                <a:lnTo>
                  <a:pt x="8148218" y="2167128"/>
                </a:lnTo>
                <a:lnTo>
                  <a:pt x="8141327" y="2318004"/>
                </a:lnTo>
                <a:lnTo>
                  <a:pt x="8136452" y="2467509"/>
                </a:lnTo>
                <a:lnTo>
                  <a:pt x="8132250" y="2617013"/>
                </a:lnTo>
                <a:lnTo>
                  <a:pt x="8128216" y="2765146"/>
                </a:lnTo>
                <a:lnTo>
                  <a:pt x="8126367" y="2911221"/>
                </a:lnTo>
                <a:lnTo>
                  <a:pt x="8124350" y="3057297"/>
                </a:lnTo>
                <a:lnTo>
                  <a:pt x="8123341" y="3201315"/>
                </a:lnTo>
                <a:lnTo>
                  <a:pt x="8124350" y="3343961"/>
                </a:lnTo>
                <a:lnTo>
                  <a:pt x="8124350" y="3485236"/>
                </a:lnTo>
                <a:lnTo>
                  <a:pt x="8126367" y="3625139"/>
                </a:lnTo>
                <a:lnTo>
                  <a:pt x="8129392" y="3762299"/>
                </a:lnTo>
                <a:lnTo>
                  <a:pt x="8132250" y="3898087"/>
                </a:lnTo>
                <a:lnTo>
                  <a:pt x="8135444" y="4031133"/>
                </a:lnTo>
                <a:lnTo>
                  <a:pt x="8140318" y="4163492"/>
                </a:lnTo>
                <a:lnTo>
                  <a:pt x="8145529" y="4293793"/>
                </a:lnTo>
                <a:lnTo>
                  <a:pt x="8150235" y="4421352"/>
                </a:lnTo>
                <a:lnTo>
                  <a:pt x="8163515" y="4670298"/>
                </a:lnTo>
                <a:lnTo>
                  <a:pt x="8177634" y="4908956"/>
                </a:lnTo>
                <a:lnTo>
                  <a:pt x="8192426" y="5138013"/>
                </a:lnTo>
                <a:lnTo>
                  <a:pt x="8208731" y="5354726"/>
                </a:lnTo>
                <a:lnTo>
                  <a:pt x="8225708" y="5561838"/>
                </a:lnTo>
                <a:lnTo>
                  <a:pt x="8244029" y="5753862"/>
                </a:lnTo>
                <a:lnTo>
                  <a:pt x="8262015" y="5934227"/>
                </a:lnTo>
                <a:lnTo>
                  <a:pt x="8280000" y="6100191"/>
                </a:lnTo>
                <a:lnTo>
                  <a:pt x="8296977" y="6252438"/>
                </a:lnTo>
                <a:lnTo>
                  <a:pt x="8313114" y="6387541"/>
                </a:lnTo>
                <a:lnTo>
                  <a:pt x="8328410" y="6509613"/>
                </a:lnTo>
                <a:lnTo>
                  <a:pt x="8341185" y="6612483"/>
                </a:lnTo>
                <a:lnTo>
                  <a:pt x="8353287" y="6698894"/>
                </a:lnTo>
                <a:lnTo>
                  <a:pt x="8370601" y="6817538"/>
                </a:lnTo>
                <a:lnTo>
                  <a:pt x="8376484" y="6858000"/>
                </a:lnTo>
                <a:lnTo>
                  <a:pt x="7471130" y="6858000"/>
                </a:lnTo>
                <a:lnTo>
                  <a:pt x="7471130" y="6858001"/>
                </a:lnTo>
                <a:lnTo>
                  <a:pt x="1380566" y="6858001"/>
                </a:lnTo>
                <a:lnTo>
                  <a:pt x="1380566" y="6858000"/>
                </a:lnTo>
                <a:lnTo>
                  <a:pt x="0" y="6858000"/>
                </a:lnTo>
                <a:lnTo>
                  <a:pt x="0" y="0"/>
                </a:lnTo>
                <a:lnTo>
                  <a:pt x="1917290" y="0"/>
                </a:lnTo>
                <a:lnTo>
                  <a:pt x="1917290" y="1"/>
                </a:lnTo>
                <a:lnTo>
                  <a:pt x="7031769" y="1"/>
                </a:lnTo>
                <a:close/>
              </a:path>
            </a:pathLst>
          </a:custGeom>
          <a:ln>
            <a:noFill/>
          </a:ln>
        </p:spPr>
        <p:txBody>
          <a:bodyPr rtlCol="0" anchor="ctr"/>
          <a:lstStyle/>
          <a:p>
            <a:pPr algn="ctr"/>
            <a:endParaRPr lang="en-US"/>
          </a:p>
        </p:txBody>
      </p:sp>
      <p:sp>
        <p:nvSpPr>
          <p:cNvPr id="14" name="Rectangle 13">
            <a:extLst>
              <a:ext uri="{FF2B5EF4-FFF2-40B4-BE49-F238E27FC236}">
                <a16:creationId xmlns:a16="http://schemas.microsoft.com/office/drawing/2014/main" id="{6C74A888-48BE-4604-BB14-E6C5E9D0F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B3ACD11D-2EDD-49D6-B924-E5B36CC1BFB7}"/>
              </a:ext>
            </a:extLst>
          </p:cNvPr>
          <p:cNvSpPr>
            <a:spLocks noGrp="1"/>
          </p:cNvSpPr>
          <p:nvPr>
            <p:ph type="ctrTitle"/>
          </p:nvPr>
        </p:nvSpPr>
        <p:spPr>
          <a:xfrm>
            <a:off x="983231" y="938953"/>
            <a:ext cx="6630143" cy="4980094"/>
          </a:xfrm>
        </p:spPr>
        <p:txBody>
          <a:bodyPr anchor="ctr">
            <a:normAutofit/>
          </a:bodyPr>
          <a:lstStyle/>
          <a:p>
            <a:pPr marL="0" indent="0" algn="r">
              <a:lnSpc>
                <a:spcPct val="90000"/>
              </a:lnSpc>
            </a:pPr>
            <a:br>
              <a:rPr lang="en-GB" sz="2900" b="1"/>
            </a:br>
            <a:br>
              <a:rPr lang="en-GB" sz="2900" b="1"/>
            </a:br>
            <a:br>
              <a:rPr lang="en-GB" sz="2900" b="1"/>
            </a:br>
            <a:br>
              <a:rPr lang="en-GB" sz="2900" b="1"/>
            </a:br>
            <a:r>
              <a:rPr lang="en-GB" sz="2900" b="1"/>
              <a:t>Nurses and student nurses early encounters with death and dying: An international scoping review</a:t>
            </a:r>
            <a:br>
              <a:rPr lang="en-GB" sz="2900" b="1"/>
            </a:br>
            <a:br>
              <a:rPr lang="en-GB" sz="2900" b="1"/>
            </a:br>
            <a:r>
              <a:rPr lang="en-GB" sz="2900"/>
              <a:t> </a:t>
            </a:r>
            <a:br>
              <a:rPr lang="en-GB" sz="2900"/>
            </a:br>
            <a:endParaRPr lang="en-GB" sz="2900"/>
          </a:p>
        </p:txBody>
      </p:sp>
      <p:sp>
        <p:nvSpPr>
          <p:cNvPr id="3" name="Subtitle 2">
            <a:extLst>
              <a:ext uri="{FF2B5EF4-FFF2-40B4-BE49-F238E27FC236}">
                <a16:creationId xmlns:a16="http://schemas.microsoft.com/office/drawing/2014/main" id="{82036F9A-AD1F-459F-8213-29C2513EE131}"/>
              </a:ext>
            </a:extLst>
          </p:cNvPr>
          <p:cNvSpPr>
            <a:spLocks noGrp="1"/>
          </p:cNvSpPr>
          <p:nvPr>
            <p:ph type="subTitle" idx="1"/>
          </p:nvPr>
        </p:nvSpPr>
        <p:spPr>
          <a:xfrm>
            <a:off x="8589682" y="1317171"/>
            <a:ext cx="2872975" cy="4223658"/>
          </a:xfrm>
        </p:spPr>
        <p:txBody>
          <a:bodyPr anchor="ctr">
            <a:normAutofit/>
          </a:bodyPr>
          <a:lstStyle/>
          <a:p>
            <a:endParaRPr lang="en-GB">
              <a:solidFill>
                <a:schemeClr val="bg2"/>
              </a:solidFill>
            </a:endParaRPr>
          </a:p>
          <a:p>
            <a:r>
              <a:rPr lang="en-GB">
                <a:solidFill>
                  <a:schemeClr val="bg2"/>
                </a:solidFill>
              </a:rPr>
              <a:t>Kerry Jones</a:t>
            </a:r>
          </a:p>
        </p:txBody>
      </p:sp>
    </p:spTree>
    <p:extLst>
      <p:ext uri="{BB962C8B-B14F-4D97-AF65-F5344CB8AC3E}">
        <p14:creationId xmlns:p14="http://schemas.microsoft.com/office/powerpoint/2010/main" val="3222485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9B3C1-C1DF-47A5-B1B1-85D60AAD5423}"/>
              </a:ext>
            </a:extLst>
          </p:cNvPr>
          <p:cNvSpPr>
            <a:spLocks noGrp="1"/>
          </p:cNvSpPr>
          <p:nvPr>
            <p:ph type="title"/>
          </p:nvPr>
        </p:nvSpPr>
        <p:spPr/>
        <p:txBody>
          <a:bodyPr/>
          <a:lstStyle/>
          <a:p>
            <a:r>
              <a:rPr lang="en-GB" b="1" dirty="0"/>
              <a:t>Theme 2: Relationships</a:t>
            </a:r>
            <a:br>
              <a:rPr lang="en-GB" dirty="0"/>
            </a:br>
            <a:endParaRPr lang="en-GB" dirty="0"/>
          </a:p>
        </p:txBody>
      </p:sp>
      <p:sp>
        <p:nvSpPr>
          <p:cNvPr id="3" name="Content Placeholder 2">
            <a:extLst>
              <a:ext uri="{FF2B5EF4-FFF2-40B4-BE49-F238E27FC236}">
                <a16:creationId xmlns:a16="http://schemas.microsoft.com/office/drawing/2014/main" id="{3A5305BB-ACC1-419E-917B-5A7BC3EAE799}"/>
              </a:ext>
            </a:extLst>
          </p:cNvPr>
          <p:cNvSpPr>
            <a:spLocks noGrp="1"/>
          </p:cNvSpPr>
          <p:nvPr>
            <p:ph idx="1"/>
          </p:nvPr>
        </p:nvSpPr>
        <p:spPr/>
        <p:txBody>
          <a:bodyPr>
            <a:normAutofit/>
          </a:bodyPr>
          <a:lstStyle/>
          <a:p>
            <a:r>
              <a:rPr lang="en-US" b="1" dirty="0"/>
              <a:t>Importance of establishing strong relationships with patients and families as integral to providing high-quality end-of-life care. </a:t>
            </a:r>
          </a:p>
          <a:p>
            <a:r>
              <a:rPr lang="en-US" b="1" dirty="0"/>
              <a:t> Johansson and Lindahl’s (2012) Swedish study of registered nurses’ described their relationship with patients as unique, which deepened their involvement in the care at the end of life.</a:t>
            </a:r>
            <a:endParaRPr lang="en-GB" b="1" dirty="0"/>
          </a:p>
          <a:p>
            <a:r>
              <a:rPr lang="en-US" b="1" dirty="0"/>
              <a:t>Parry’s (2011) qualitative study of Welsh nursing students’ early encounters with patients suggested that the relationship with families was just as important as that with patients. </a:t>
            </a:r>
          </a:p>
          <a:p>
            <a:r>
              <a:rPr lang="en-US" b="1" dirty="0"/>
              <a:t>However, these strong relationships could evoke strong emotion among student nurses, which made the subsequent death of the patient more difficult to handle (Parry, 2011).</a:t>
            </a:r>
            <a:endParaRPr lang="en-GB" b="1" dirty="0"/>
          </a:p>
          <a:p>
            <a:endParaRPr lang="en-GB" dirty="0"/>
          </a:p>
        </p:txBody>
      </p:sp>
    </p:spTree>
    <p:extLst>
      <p:ext uri="{BB962C8B-B14F-4D97-AF65-F5344CB8AC3E}">
        <p14:creationId xmlns:p14="http://schemas.microsoft.com/office/powerpoint/2010/main" val="313280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587AB-8813-4D29-B3BC-F99B340F1A66}"/>
              </a:ext>
            </a:extLst>
          </p:cNvPr>
          <p:cNvSpPr>
            <a:spLocks noGrp="1"/>
          </p:cNvSpPr>
          <p:nvPr>
            <p:ph type="title"/>
          </p:nvPr>
        </p:nvSpPr>
        <p:spPr>
          <a:xfrm>
            <a:off x="653143" y="1645920"/>
            <a:ext cx="3522879" cy="4470821"/>
          </a:xfrm>
        </p:spPr>
        <p:txBody>
          <a:bodyPr>
            <a:normAutofit/>
          </a:bodyPr>
          <a:lstStyle/>
          <a:p>
            <a:pPr algn="r"/>
            <a:r>
              <a:rPr lang="en-US" sz="3300" b="1" dirty="0">
                <a:solidFill>
                  <a:schemeClr val="bg2"/>
                </a:solidFill>
              </a:rPr>
              <a:t>Communication (linked to relationships)</a:t>
            </a:r>
            <a:br>
              <a:rPr lang="en-GB" sz="3300" b="1" dirty="0">
                <a:solidFill>
                  <a:schemeClr val="bg2"/>
                </a:solidFill>
              </a:rPr>
            </a:br>
            <a:endParaRPr lang="en-GB" sz="3300" b="1" dirty="0">
              <a:solidFill>
                <a:schemeClr val="bg2"/>
              </a:solidFill>
            </a:endParaRPr>
          </a:p>
        </p:txBody>
      </p:sp>
      <p:sp>
        <p:nvSpPr>
          <p:cNvPr id="3" name="Content Placeholder 2">
            <a:extLst>
              <a:ext uri="{FF2B5EF4-FFF2-40B4-BE49-F238E27FC236}">
                <a16:creationId xmlns:a16="http://schemas.microsoft.com/office/drawing/2014/main" id="{ABF4B184-8DC3-4106-9A3A-1A6F1DC4D3BC}"/>
              </a:ext>
            </a:extLst>
          </p:cNvPr>
          <p:cNvSpPr>
            <a:spLocks noGrp="1"/>
          </p:cNvSpPr>
          <p:nvPr>
            <p:ph idx="1"/>
          </p:nvPr>
        </p:nvSpPr>
        <p:spPr>
          <a:xfrm>
            <a:off x="5204109" y="1645920"/>
            <a:ext cx="6269434" cy="4470821"/>
          </a:xfrm>
        </p:spPr>
        <p:txBody>
          <a:bodyPr>
            <a:normAutofit/>
          </a:bodyPr>
          <a:lstStyle/>
          <a:p>
            <a:pPr>
              <a:lnSpc>
                <a:spcPct val="90000"/>
              </a:lnSpc>
            </a:pPr>
            <a:r>
              <a:rPr lang="en-US" sz="1700" b="1" dirty="0"/>
              <a:t>Linked to the development of relationships is effective communication  (</a:t>
            </a:r>
            <a:r>
              <a:rPr lang="en-US" sz="1700" b="1" dirty="0" err="1"/>
              <a:t>Hjörleifsdóttir</a:t>
            </a:r>
            <a:r>
              <a:rPr lang="en-US" sz="1700" b="1" dirty="0"/>
              <a:t> and Carter, 2000; Espinosa et al, 2010; Charalambous and </a:t>
            </a:r>
            <a:r>
              <a:rPr lang="en-US" sz="1700" b="1" dirty="0" err="1"/>
              <a:t>Kaite</a:t>
            </a:r>
            <a:r>
              <a:rPr lang="en-US" sz="1700" b="1" dirty="0"/>
              <a:t>, 2013; Edo-</a:t>
            </a:r>
            <a:r>
              <a:rPr lang="en-US" sz="1700" b="1" dirty="0" err="1"/>
              <a:t>Gual</a:t>
            </a:r>
            <a:r>
              <a:rPr lang="en-US" sz="1700" b="1" dirty="0"/>
              <a:t> et al, 2014; Watts, 2014).</a:t>
            </a:r>
            <a:endParaRPr lang="en-GB" sz="1700" b="1" dirty="0"/>
          </a:p>
          <a:p>
            <a:pPr>
              <a:lnSpc>
                <a:spcPct val="90000"/>
              </a:lnSpc>
            </a:pPr>
            <a:r>
              <a:rPr lang="en-US" sz="1700" b="1" dirty="0"/>
              <a:t>Inadequate communication between patients and medical staff, as well as a lack of physician awareness of a patient’s end-of-life choices, appear to contribute to less optimal provision of care (Irvin, 2000; Holms et al, 2014; </a:t>
            </a:r>
            <a:r>
              <a:rPr lang="en-US" sz="1700" b="1" dirty="0" err="1"/>
              <a:t>Heise</a:t>
            </a:r>
            <a:r>
              <a:rPr lang="en-US" sz="1700" b="1" dirty="0"/>
              <a:t> and Gilpin, 2016).</a:t>
            </a:r>
          </a:p>
          <a:p>
            <a:pPr>
              <a:lnSpc>
                <a:spcPct val="90000"/>
              </a:lnSpc>
            </a:pPr>
            <a:r>
              <a:rPr lang="en-US" sz="1700" b="1" dirty="0"/>
              <a:t> Scottish study of registered nurses working in ICU, Holms et al (2014:552)  reported breakdowns in communication caused mixed messages and inconsistencies in end-of-life care practice, ‘especially the decisions to withhold/withdraw treatment’ or ‘families being given false hope.’</a:t>
            </a:r>
            <a:endParaRPr lang="en-GB" sz="1700" b="1" dirty="0"/>
          </a:p>
          <a:p>
            <a:pPr>
              <a:lnSpc>
                <a:spcPct val="90000"/>
              </a:lnSpc>
            </a:pPr>
            <a:endParaRPr lang="en-GB" sz="1700" dirty="0"/>
          </a:p>
        </p:txBody>
      </p:sp>
    </p:spTree>
    <p:extLst>
      <p:ext uri="{BB962C8B-B14F-4D97-AF65-F5344CB8AC3E}">
        <p14:creationId xmlns:p14="http://schemas.microsoft.com/office/powerpoint/2010/main" val="1975082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BF789-E1E0-4E18-B965-900F4C30C466}"/>
              </a:ext>
            </a:extLst>
          </p:cNvPr>
          <p:cNvSpPr>
            <a:spLocks noGrp="1"/>
          </p:cNvSpPr>
          <p:nvPr>
            <p:ph type="title"/>
          </p:nvPr>
        </p:nvSpPr>
        <p:spPr>
          <a:xfrm>
            <a:off x="806195" y="804672"/>
            <a:ext cx="3521359" cy="5248656"/>
          </a:xfrm>
        </p:spPr>
        <p:txBody>
          <a:bodyPr anchor="ctr">
            <a:normAutofit/>
          </a:bodyPr>
          <a:lstStyle/>
          <a:p>
            <a:pPr algn="ctr"/>
            <a:r>
              <a:rPr lang="en-GB" b="1" dirty="0"/>
              <a:t>Theme 3:</a:t>
            </a:r>
            <a:br>
              <a:rPr lang="en-GB" b="1" dirty="0"/>
            </a:br>
            <a:r>
              <a:rPr lang="en-GB" b="1" dirty="0"/>
              <a:t>Knowledge</a:t>
            </a:r>
            <a:endParaRPr lang="en-GB" dirty="0"/>
          </a:p>
        </p:txBody>
      </p:sp>
      <p:sp>
        <p:nvSpPr>
          <p:cNvPr id="3" name="Content Placeholder 2">
            <a:extLst>
              <a:ext uri="{FF2B5EF4-FFF2-40B4-BE49-F238E27FC236}">
                <a16:creationId xmlns:a16="http://schemas.microsoft.com/office/drawing/2014/main" id="{8E7690D4-7872-484C-AA35-9B84392A7866}"/>
              </a:ext>
            </a:extLst>
          </p:cNvPr>
          <p:cNvSpPr>
            <a:spLocks noGrp="1"/>
          </p:cNvSpPr>
          <p:nvPr>
            <p:ph idx="1"/>
          </p:nvPr>
        </p:nvSpPr>
        <p:spPr>
          <a:xfrm>
            <a:off x="4975861" y="804671"/>
            <a:ext cx="6399930" cy="5248657"/>
          </a:xfrm>
        </p:spPr>
        <p:txBody>
          <a:bodyPr anchor="ctr">
            <a:normAutofit/>
          </a:bodyPr>
          <a:lstStyle/>
          <a:p>
            <a:pPr>
              <a:lnSpc>
                <a:spcPct val="90000"/>
              </a:lnSpc>
            </a:pPr>
            <a:endParaRPr lang="en-GB" sz="1700" dirty="0"/>
          </a:p>
          <a:p>
            <a:pPr>
              <a:lnSpc>
                <a:spcPct val="90000"/>
              </a:lnSpc>
            </a:pPr>
            <a:r>
              <a:rPr lang="en-US" sz="1700" b="1" dirty="0"/>
              <a:t>Nurses consider palliative care to be a privilege and are committed to delivering high-quality end-of-life care (McDonnell et al, 2002; Johansson and Lindahl, 2012)</a:t>
            </a:r>
          </a:p>
          <a:p>
            <a:pPr>
              <a:lnSpc>
                <a:spcPct val="90000"/>
              </a:lnSpc>
            </a:pPr>
            <a:r>
              <a:rPr lang="en-US" sz="1700" b="1" dirty="0"/>
              <a:t>BUT..  nurses’ knowledge of end-of-life care and palliative care is poor (Andersson et al, 2016) and superficial (Watts, 2014). </a:t>
            </a:r>
          </a:p>
          <a:p>
            <a:pPr>
              <a:lnSpc>
                <a:spcPct val="90000"/>
              </a:lnSpc>
            </a:pPr>
            <a:r>
              <a:rPr lang="en-US" sz="1700" b="1" dirty="0"/>
              <a:t>A recurrent theme was nurses feeling unprepared to deliver care at the end of life (McDonnell et al, 2002; Anderson et al, 2015; Andersson et al, 2016; </a:t>
            </a:r>
            <a:r>
              <a:rPr lang="en-US" sz="1700" b="1" dirty="0" err="1"/>
              <a:t>Heise</a:t>
            </a:r>
            <a:r>
              <a:rPr lang="en-US" sz="1700" b="1" dirty="0"/>
              <a:t> and Gilpin, 2016).</a:t>
            </a:r>
            <a:endParaRPr lang="en-GB" sz="1700" b="1" dirty="0"/>
          </a:p>
          <a:p>
            <a:pPr>
              <a:lnSpc>
                <a:spcPct val="90000"/>
              </a:lnSpc>
            </a:pPr>
            <a:r>
              <a:rPr lang="en-US" sz="1700" b="1" dirty="0"/>
              <a:t>In Anderson et </a:t>
            </a:r>
            <a:r>
              <a:rPr lang="en-US" sz="1700" b="1" dirty="0" err="1"/>
              <a:t>al’s</a:t>
            </a:r>
            <a:r>
              <a:rPr lang="en-US" sz="1700" b="1" dirty="0"/>
              <a:t> (2015) New Zealand study on the earliest memorable death, the registered nurses they interviewed felt:</a:t>
            </a:r>
          </a:p>
          <a:p>
            <a:pPr>
              <a:lnSpc>
                <a:spcPct val="90000"/>
              </a:lnSpc>
            </a:pPr>
            <a:r>
              <a:rPr lang="en-US" sz="1700" b="1" dirty="0"/>
              <a:t> ill-prepared, reported a lack of skills and knowledge about death and dying, frustrated by this lack of knowledge and felt it influenced their ability to deliver high-quality end-of-life care.</a:t>
            </a:r>
            <a:endParaRPr lang="en-GB" sz="1700" b="1" dirty="0"/>
          </a:p>
          <a:p>
            <a:pPr>
              <a:lnSpc>
                <a:spcPct val="90000"/>
              </a:lnSpc>
            </a:pPr>
            <a:endParaRPr lang="en-GB" sz="1700" dirty="0"/>
          </a:p>
        </p:txBody>
      </p:sp>
    </p:spTree>
    <p:extLst>
      <p:ext uri="{BB962C8B-B14F-4D97-AF65-F5344CB8AC3E}">
        <p14:creationId xmlns:p14="http://schemas.microsoft.com/office/powerpoint/2010/main" val="36614664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D1343-6C09-4B88-A1D2-8D148105E885}"/>
              </a:ext>
            </a:extLst>
          </p:cNvPr>
          <p:cNvSpPr>
            <a:spLocks noGrp="1"/>
          </p:cNvSpPr>
          <p:nvPr>
            <p:ph type="title"/>
          </p:nvPr>
        </p:nvSpPr>
        <p:spPr/>
        <p:txBody>
          <a:bodyPr/>
          <a:lstStyle/>
          <a:p>
            <a:r>
              <a:rPr lang="en-GB" b="1" dirty="0"/>
              <a:t>Student nurses</a:t>
            </a:r>
          </a:p>
        </p:txBody>
      </p:sp>
      <p:sp>
        <p:nvSpPr>
          <p:cNvPr id="3" name="Content Placeholder 2">
            <a:extLst>
              <a:ext uri="{FF2B5EF4-FFF2-40B4-BE49-F238E27FC236}">
                <a16:creationId xmlns:a16="http://schemas.microsoft.com/office/drawing/2014/main" id="{8914A50C-C968-427D-AC55-D891826357F3}"/>
              </a:ext>
            </a:extLst>
          </p:cNvPr>
          <p:cNvSpPr>
            <a:spLocks noGrp="1"/>
          </p:cNvSpPr>
          <p:nvPr>
            <p:ph idx="1"/>
          </p:nvPr>
        </p:nvSpPr>
        <p:spPr/>
        <p:txBody>
          <a:bodyPr>
            <a:normAutofit/>
          </a:bodyPr>
          <a:lstStyle/>
          <a:p>
            <a:r>
              <a:rPr lang="en-US" b="1" dirty="0"/>
              <a:t>Students often providing end-of-life care, particularly in hospital settings, as they are at the frontline of care (Cooper and Barnett, 2005). </a:t>
            </a:r>
          </a:p>
          <a:p>
            <a:r>
              <a:rPr lang="en-US" b="1" dirty="0"/>
              <a:t>Vulnerable ‘caught between doing the</a:t>
            </a:r>
            <a:r>
              <a:rPr lang="en-GB" b="1" dirty="0"/>
              <a:t> “best” for the patient within the limitations of his/her role and knowledge’ (Cooper and Barnett, 2005:428). </a:t>
            </a:r>
          </a:p>
          <a:p>
            <a:r>
              <a:rPr lang="en-GB" b="1" dirty="0"/>
              <a:t>Vital to prepare and support students as it can influence future attitudes to care of the dying(Arslan et al, 2014).</a:t>
            </a:r>
          </a:p>
          <a:p>
            <a:endParaRPr lang="en-GB" dirty="0"/>
          </a:p>
        </p:txBody>
      </p:sp>
    </p:spTree>
    <p:extLst>
      <p:ext uri="{BB962C8B-B14F-4D97-AF65-F5344CB8AC3E}">
        <p14:creationId xmlns:p14="http://schemas.microsoft.com/office/powerpoint/2010/main" val="460299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52A3B-9C15-4FFB-8E2F-8A0AAC846388}"/>
              </a:ext>
            </a:extLst>
          </p:cNvPr>
          <p:cNvSpPr>
            <a:spLocks noGrp="1"/>
          </p:cNvSpPr>
          <p:nvPr>
            <p:ph type="title"/>
          </p:nvPr>
        </p:nvSpPr>
        <p:spPr/>
        <p:txBody>
          <a:bodyPr/>
          <a:lstStyle/>
          <a:p>
            <a:r>
              <a:rPr lang="en-GB" b="1" dirty="0"/>
              <a:t>Lack of knowledge and skills is a key barrier</a:t>
            </a:r>
          </a:p>
        </p:txBody>
      </p:sp>
      <p:sp>
        <p:nvSpPr>
          <p:cNvPr id="3" name="Content Placeholder 2">
            <a:extLst>
              <a:ext uri="{FF2B5EF4-FFF2-40B4-BE49-F238E27FC236}">
                <a16:creationId xmlns:a16="http://schemas.microsoft.com/office/drawing/2014/main" id="{FCDCC5C0-3D02-4D24-9AB4-7495B4EC8C72}"/>
              </a:ext>
            </a:extLst>
          </p:cNvPr>
          <p:cNvSpPr>
            <a:spLocks noGrp="1"/>
          </p:cNvSpPr>
          <p:nvPr>
            <p:ph idx="1"/>
          </p:nvPr>
        </p:nvSpPr>
        <p:spPr/>
        <p:txBody>
          <a:bodyPr>
            <a:normAutofit/>
          </a:bodyPr>
          <a:lstStyle/>
          <a:p>
            <a:r>
              <a:rPr lang="en-GB" b="1" dirty="0"/>
              <a:t>Papers highlighted the inadequacies of both pre- and post-registration education (Charalambous and </a:t>
            </a:r>
            <a:r>
              <a:rPr lang="en-GB" b="1" dirty="0" err="1"/>
              <a:t>Kaite</a:t>
            </a:r>
            <a:r>
              <a:rPr lang="en-GB" b="1" dirty="0"/>
              <a:t>, 2013) </a:t>
            </a:r>
          </a:p>
          <a:p>
            <a:r>
              <a:rPr lang="en-GB" b="1" dirty="0"/>
              <a:t>The need for further education in palliative and end-of-life care (Irvin, 2000; </a:t>
            </a:r>
            <a:r>
              <a:rPr lang="en-GB" b="1" dirty="0" err="1"/>
              <a:t>Hov</a:t>
            </a:r>
            <a:r>
              <a:rPr lang="en-GB" b="1" dirty="0"/>
              <a:t> et al, 2009; Espinosa et al, 2010; Anderson et al, 2015; Andersson et al, 2016; Grubb and Arthur ,2016).</a:t>
            </a:r>
          </a:p>
          <a:p>
            <a:r>
              <a:rPr lang="en-GB" b="1" dirty="0"/>
              <a:t>Particular areas highlighted included preparing for nurses’ first encounters with death and dying (Anderson et al, 2015)</a:t>
            </a:r>
          </a:p>
          <a:p>
            <a:r>
              <a:rPr lang="en-GB" b="1" dirty="0"/>
              <a:t> How to recognise the signs of imminent death, equipping nurses with more emotional preparation (Costello, 2004; Cooper and Barnett, 2005), and how to break bad news (Edo-</a:t>
            </a:r>
            <a:r>
              <a:rPr lang="en-GB" b="1" dirty="0" err="1"/>
              <a:t>Gual</a:t>
            </a:r>
            <a:r>
              <a:rPr lang="en-GB" b="1" dirty="0"/>
              <a:t> et al, 2014).</a:t>
            </a:r>
          </a:p>
          <a:p>
            <a:endParaRPr lang="en-GB" dirty="0"/>
          </a:p>
        </p:txBody>
      </p:sp>
    </p:spTree>
    <p:extLst>
      <p:ext uri="{BB962C8B-B14F-4D97-AF65-F5344CB8AC3E}">
        <p14:creationId xmlns:p14="http://schemas.microsoft.com/office/powerpoint/2010/main" val="1363422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64269-C24B-49A2-89F1-41C5DCE8A0D9}"/>
              </a:ext>
            </a:extLst>
          </p:cNvPr>
          <p:cNvSpPr>
            <a:spLocks noGrp="1"/>
          </p:cNvSpPr>
          <p:nvPr>
            <p:ph type="title"/>
          </p:nvPr>
        </p:nvSpPr>
        <p:spPr>
          <a:xfrm>
            <a:off x="646111" y="690879"/>
            <a:ext cx="3682049" cy="5557519"/>
          </a:xfrm>
        </p:spPr>
        <p:txBody>
          <a:bodyPr anchor="ctr">
            <a:normAutofit/>
          </a:bodyPr>
          <a:lstStyle/>
          <a:p>
            <a:pPr algn="r"/>
            <a:r>
              <a:rPr lang="en-GB" dirty="0">
                <a:solidFill>
                  <a:srgbClr val="FFFFFF"/>
                </a:solidFill>
              </a:rPr>
              <a:t>Theme 4:</a:t>
            </a:r>
            <a:br>
              <a:rPr lang="en-GB" dirty="0">
                <a:solidFill>
                  <a:srgbClr val="FFFFFF"/>
                </a:solidFill>
              </a:rPr>
            </a:br>
            <a:r>
              <a:rPr lang="en-GB" dirty="0">
                <a:solidFill>
                  <a:srgbClr val="FFFFFF"/>
                </a:solidFill>
              </a:rPr>
              <a:t>Impact of death</a:t>
            </a:r>
          </a:p>
        </p:txBody>
      </p:sp>
      <p:sp>
        <p:nvSpPr>
          <p:cNvPr id="3" name="Content Placeholder 2">
            <a:extLst>
              <a:ext uri="{FF2B5EF4-FFF2-40B4-BE49-F238E27FC236}">
                <a16:creationId xmlns:a16="http://schemas.microsoft.com/office/drawing/2014/main" id="{175BD29A-2A5C-41E6-9F04-059587E7DE3F}"/>
              </a:ext>
            </a:extLst>
          </p:cNvPr>
          <p:cNvSpPr>
            <a:spLocks noGrp="1"/>
          </p:cNvSpPr>
          <p:nvPr>
            <p:ph idx="1"/>
          </p:nvPr>
        </p:nvSpPr>
        <p:spPr>
          <a:xfrm>
            <a:off x="5101999" y="690880"/>
            <a:ext cx="4947854" cy="5557519"/>
          </a:xfrm>
        </p:spPr>
        <p:txBody>
          <a:bodyPr anchor="ctr">
            <a:normAutofit/>
          </a:bodyPr>
          <a:lstStyle/>
          <a:p>
            <a:pPr>
              <a:lnSpc>
                <a:spcPct val="90000"/>
              </a:lnSpc>
            </a:pPr>
            <a:r>
              <a:rPr lang="en-GB" sz="1700"/>
              <a:t>Memory of first patient death can be so vivid that ‘participants appeared to be re-living the encounter, complete with emotions they experienced at the time’ (Anderson et al, 2015:698). T</a:t>
            </a:r>
          </a:p>
          <a:p>
            <a:pPr>
              <a:lnSpc>
                <a:spcPct val="90000"/>
              </a:lnSpc>
            </a:pPr>
            <a:r>
              <a:rPr lang="en-GB" sz="1700"/>
              <a:t>Worse when the patient is younger (Espinosa et al, 2010) or when the death is sudden (</a:t>
            </a:r>
            <a:r>
              <a:rPr lang="en-GB" sz="1700" err="1"/>
              <a:t>Heise</a:t>
            </a:r>
            <a:r>
              <a:rPr lang="en-GB" sz="1700"/>
              <a:t> and </a:t>
            </a:r>
            <a:r>
              <a:rPr lang="en-GB" sz="1700" err="1"/>
              <a:t>Gilpin</a:t>
            </a:r>
            <a:r>
              <a:rPr lang="en-GB" sz="1700"/>
              <a:t>, 2016) </a:t>
            </a:r>
          </a:p>
          <a:p>
            <a:pPr>
              <a:lnSpc>
                <a:spcPct val="90000"/>
              </a:lnSpc>
            </a:pPr>
            <a:r>
              <a:rPr lang="en-GB" sz="1700"/>
              <a:t>If the patient has been known for a long time (Espinosa et al, 2010).</a:t>
            </a:r>
          </a:p>
          <a:p>
            <a:pPr>
              <a:lnSpc>
                <a:spcPct val="90000"/>
              </a:lnSpc>
            </a:pPr>
            <a:r>
              <a:rPr lang="en-GB" sz="1700"/>
              <a:t>Exert a lasting effect (Edo-</a:t>
            </a:r>
            <a:r>
              <a:rPr lang="en-GB" sz="1700" err="1"/>
              <a:t>Gual</a:t>
            </a:r>
            <a:r>
              <a:rPr lang="en-GB" sz="1700"/>
              <a:t> et al, 2014; Anderson et al, 2015), influencing future attitudes (Arslan et al, 2018) and care (Charalambous and </a:t>
            </a:r>
            <a:r>
              <a:rPr lang="en-GB" sz="1700" err="1"/>
              <a:t>Kaite</a:t>
            </a:r>
            <a:r>
              <a:rPr lang="en-GB" sz="1700"/>
              <a:t>, 2013). </a:t>
            </a:r>
          </a:p>
          <a:p>
            <a:pPr>
              <a:lnSpc>
                <a:spcPct val="90000"/>
              </a:lnSpc>
            </a:pPr>
            <a:r>
              <a:rPr lang="en-GB" sz="1700"/>
              <a:t>Include the fear of being present at future deaths (Charalambous and </a:t>
            </a:r>
            <a:r>
              <a:rPr lang="en-GB" sz="1700" err="1"/>
              <a:t>Kaite</a:t>
            </a:r>
            <a:r>
              <a:rPr lang="en-GB" sz="1700"/>
              <a:t>, 2013) and of it happening on their shift (</a:t>
            </a:r>
            <a:r>
              <a:rPr lang="en-GB" sz="1700" err="1"/>
              <a:t>Hov</a:t>
            </a:r>
            <a:r>
              <a:rPr lang="en-GB" sz="1700"/>
              <a:t> et al, 2009)</a:t>
            </a:r>
          </a:p>
          <a:p>
            <a:pPr>
              <a:lnSpc>
                <a:spcPct val="90000"/>
              </a:lnSpc>
            </a:pPr>
            <a:r>
              <a:rPr lang="en-GB" sz="1700"/>
              <a:t>Leading ultimately to death anxiety (Cooper and Barnett, 2005) </a:t>
            </a:r>
          </a:p>
        </p:txBody>
      </p:sp>
    </p:spTree>
    <p:extLst>
      <p:ext uri="{BB962C8B-B14F-4D97-AF65-F5344CB8AC3E}">
        <p14:creationId xmlns:p14="http://schemas.microsoft.com/office/powerpoint/2010/main" val="4056025729"/>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23E8915-D2AA-4327-A45A-972C3CA957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 name="Rectangle 9">
            <a:extLst>
              <a:ext uri="{FF2B5EF4-FFF2-40B4-BE49-F238E27FC236}">
                <a16:creationId xmlns:a16="http://schemas.microsoft.com/office/drawing/2014/main" id="{8302FC3C-9804-4950-B721-5FD704BA60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88952" cy="6858000"/>
          </a:xfrm>
          <a:prstGeom prst="rect">
            <a:avLst/>
          </a:prstGeom>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11">
            <a:extLst>
              <a:ext uri="{FF2B5EF4-FFF2-40B4-BE49-F238E27FC236}">
                <a16:creationId xmlns:a16="http://schemas.microsoft.com/office/drawing/2014/main" id="{6B9695BD-ECF6-49CA-8877-8C493193C6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828800"/>
            <a:ext cx="0" cy="3200400"/>
          </a:xfrm>
          <a:prstGeom prst="line">
            <a:avLst/>
          </a:prstGeom>
          <a:ln w="1905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9" name="Picture 13">
            <a:extLst>
              <a:ext uri="{FF2B5EF4-FFF2-40B4-BE49-F238E27FC236}">
                <a16:creationId xmlns:a16="http://schemas.microsoft.com/office/drawing/2014/main" id="{3BC6EBB2-9BDC-4075-BA6B-43A9FBF9C8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b="23320"/>
          <a:stretch/>
        </p:blipFill>
        <p:spPr>
          <a:xfrm>
            <a:off x="8605878" y="6228080"/>
            <a:ext cx="993734" cy="762000"/>
          </a:xfrm>
          <a:prstGeom prst="rect">
            <a:avLst/>
          </a:prstGeom>
        </p:spPr>
      </p:pic>
      <p:sp>
        <p:nvSpPr>
          <p:cNvPr id="16" name="Freeform 5">
            <a:extLst>
              <a:ext uri="{FF2B5EF4-FFF2-40B4-BE49-F238E27FC236}">
                <a16:creationId xmlns:a16="http://schemas.microsoft.com/office/drawing/2014/main" id="{F3798573-F27B-47EB-8EA4-7EE34954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id="{D78054DB-3A53-4F54-B363-9F57EA8966DD}"/>
              </a:ext>
            </a:extLst>
          </p:cNvPr>
          <p:cNvSpPr>
            <a:spLocks noGrp="1"/>
          </p:cNvSpPr>
          <p:nvPr>
            <p:ph type="title"/>
          </p:nvPr>
        </p:nvSpPr>
        <p:spPr>
          <a:xfrm>
            <a:off x="806195" y="804672"/>
            <a:ext cx="3521359" cy="5248656"/>
          </a:xfrm>
        </p:spPr>
        <p:txBody>
          <a:bodyPr anchor="ctr">
            <a:normAutofit/>
          </a:bodyPr>
          <a:lstStyle/>
          <a:p>
            <a:pPr algn="ctr"/>
            <a:r>
              <a:rPr lang="en-GB" b="1" dirty="0"/>
              <a:t>Avoidance tactics</a:t>
            </a:r>
          </a:p>
        </p:txBody>
      </p:sp>
      <p:sp>
        <p:nvSpPr>
          <p:cNvPr id="3" name="Content Placeholder 2">
            <a:extLst>
              <a:ext uri="{FF2B5EF4-FFF2-40B4-BE49-F238E27FC236}">
                <a16:creationId xmlns:a16="http://schemas.microsoft.com/office/drawing/2014/main" id="{E0664FB9-D6BC-47EB-930A-4C79EA70A7A3}"/>
              </a:ext>
            </a:extLst>
          </p:cNvPr>
          <p:cNvSpPr>
            <a:spLocks noGrp="1"/>
          </p:cNvSpPr>
          <p:nvPr>
            <p:ph idx="1"/>
          </p:nvPr>
        </p:nvSpPr>
        <p:spPr>
          <a:xfrm>
            <a:off x="4975861" y="804671"/>
            <a:ext cx="6399930" cy="5248657"/>
          </a:xfrm>
        </p:spPr>
        <p:txBody>
          <a:bodyPr anchor="ctr">
            <a:normAutofit/>
          </a:bodyPr>
          <a:lstStyle/>
          <a:p>
            <a:r>
              <a:rPr lang="en-GB" b="1" dirty="0"/>
              <a:t>Finding other nursing tasks to do (Irvin, 2000)</a:t>
            </a:r>
          </a:p>
          <a:p>
            <a:r>
              <a:rPr lang="en-GB" b="1" dirty="0"/>
              <a:t>Focusing on the physical tasks of end-of-life care and not the emotional aspects (Anderson et al, 2015)</a:t>
            </a:r>
          </a:p>
          <a:p>
            <a:r>
              <a:rPr lang="en-GB" b="1" dirty="0"/>
              <a:t>sickness and absence (</a:t>
            </a:r>
            <a:r>
              <a:rPr lang="en-GB" b="1" dirty="0" err="1"/>
              <a:t>Hov</a:t>
            </a:r>
            <a:r>
              <a:rPr lang="en-GB" b="1" dirty="0"/>
              <a:t> et al, 2009) </a:t>
            </a:r>
          </a:p>
          <a:p>
            <a:r>
              <a:rPr lang="en-GB" b="1" dirty="0"/>
              <a:t>Resulting in ‘crusty nurses’ who are emotionally disengaged (Espinosa et al, 2010).</a:t>
            </a:r>
          </a:p>
          <a:p>
            <a:endParaRPr lang="en-GB" dirty="0"/>
          </a:p>
        </p:txBody>
      </p:sp>
    </p:spTree>
    <p:extLst>
      <p:ext uri="{BB962C8B-B14F-4D97-AF65-F5344CB8AC3E}">
        <p14:creationId xmlns:p14="http://schemas.microsoft.com/office/powerpoint/2010/main" val="3133935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8D30D-D985-4695-9807-3DB4E9E87973}"/>
              </a:ext>
            </a:extLst>
          </p:cNvPr>
          <p:cNvSpPr>
            <a:spLocks noGrp="1"/>
          </p:cNvSpPr>
          <p:nvPr>
            <p:ph type="title"/>
          </p:nvPr>
        </p:nvSpPr>
        <p:spPr/>
        <p:txBody>
          <a:bodyPr/>
          <a:lstStyle/>
          <a:p>
            <a:r>
              <a:rPr lang="en-GB" i="1" dirty="0"/>
              <a:t>Last offices: Impact of seeing a dead body</a:t>
            </a:r>
            <a:br>
              <a:rPr lang="en-GB" dirty="0"/>
            </a:br>
            <a:endParaRPr lang="en-GB" dirty="0"/>
          </a:p>
        </p:txBody>
      </p:sp>
      <p:sp>
        <p:nvSpPr>
          <p:cNvPr id="3" name="Content Placeholder 2">
            <a:extLst>
              <a:ext uri="{FF2B5EF4-FFF2-40B4-BE49-F238E27FC236}">
                <a16:creationId xmlns:a16="http://schemas.microsoft.com/office/drawing/2014/main" id="{B3BDF5DB-D403-41DC-A7B0-967A5E5411E9}"/>
              </a:ext>
            </a:extLst>
          </p:cNvPr>
          <p:cNvSpPr>
            <a:spLocks noGrp="1"/>
          </p:cNvSpPr>
          <p:nvPr>
            <p:ph idx="1"/>
          </p:nvPr>
        </p:nvSpPr>
        <p:spPr/>
        <p:txBody>
          <a:bodyPr>
            <a:normAutofit fontScale="92500" lnSpcReduction="10000"/>
          </a:bodyPr>
          <a:lstStyle/>
          <a:p>
            <a:r>
              <a:rPr lang="en-GB" dirty="0"/>
              <a:t>Nurses could remember the first time they saw the face of a dead body (Edo-</a:t>
            </a:r>
            <a:r>
              <a:rPr lang="en-GB" dirty="0" err="1"/>
              <a:t>Gual</a:t>
            </a:r>
            <a:r>
              <a:rPr lang="en-GB" dirty="0"/>
              <a:t> et al, 2014)</a:t>
            </a:r>
          </a:p>
          <a:p>
            <a:r>
              <a:rPr lang="en-GB" dirty="0"/>
              <a:t>The way they were shocked by how the person looked when dead (Parry, 2011)</a:t>
            </a:r>
          </a:p>
          <a:p>
            <a:r>
              <a:rPr lang="en-GB" dirty="0"/>
              <a:t>Rapid changes in the body following death (Johansson and Lindahl, 2012), including its colour (Edo-</a:t>
            </a:r>
            <a:r>
              <a:rPr lang="en-GB" dirty="0" err="1"/>
              <a:t>Gual</a:t>
            </a:r>
            <a:r>
              <a:rPr lang="en-GB" dirty="0"/>
              <a:t> et al, 2014)</a:t>
            </a:r>
          </a:p>
          <a:p>
            <a:r>
              <a:rPr lang="en-GB" dirty="0"/>
              <a:t>Colour of the lips and tongue (Anderson et al, 2015).</a:t>
            </a:r>
          </a:p>
          <a:p>
            <a:r>
              <a:rPr lang="en-GB" dirty="0"/>
              <a:t>Nurses felt ill-prepared for last offices, in particular, packing orifices (Cooper and Barnett, 2005)</a:t>
            </a:r>
          </a:p>
          <a:p>
            <a:r>
              <a:rPr lang="en-GB" dirty="0"/>
              <a:t>Wrapping the body and covering the head and face (Parry, 2011)</a:t>
            </a:r>
          </a:p>
          <a:p>
            <a:r>
              <a:rPr lang="en-GB" dirty="0"/>
              <a:t> ‘Closing the bag’ (Edo-</a:t>
            </a:r>
            <a:r>
              <a:rPr lang="en-GB" dirty="0" err="1"/>
              <a:t>Gual</a:t>
            </a:r>
            <a:r>
              <a:rPr lang="en-GB" dirty="0"/>
              <a:t> et al, 2014). </a:t>
            </a:r>
          </a:p>
          <a:p>
            <a:r>
              <a:rPr lang="en-GB" dirty="0"/>
              <a:t>Negotiating the boundary between living and death. </a:t>
            </a:r>
          </a:p>
          <a:p>
            <a:endParaRPr lang="en-GB" dirty="0"/>
          </a:p>
        </p:txBody>
      </p:sp>
    </p:spTree>
    <p:extLst>
      <p:ext uri="{BB962C8B-B14F-4D97-AF65-F5344CB8AC3E}">
        <p14:creationId xmlns:p14="http://schemas.microsoft.com/office/powerpoint/2010/main" val="13572685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78E69-9505-4875-9E05-B13495F2F6DA}"/>
              </a:ext>
            </a:extLst>
          </p:cNvPr>
          <p:cNvSpPr>
            <a:spLocks noGrp="1"/>
          </p:cNvSpPr>
          <p:nvPr>
            <p:ph type="title"/>
          </p:nvPr>
        </p:nvSpPr>
        <p:spPr/>
        <p:txBody>
          <a:bodyPr/>
          <a:lstStyle/>
          <a:p>
            <a:r>
              <a:rPr lang="en-GB" b="1" dirty="0"/>
              <a:t>Theme 5: Giving care</a:t>
            </a:r>
            <a:br>
              <a:rPr lang="en-GB" dirty="0"/>
            </a:br>
            <a:endParaRPr lang="en-GB" dirty="0"/>
          </a:p>
        </p:txBody>
      </p:sp>
      <p:sp>
        <p:nvSpPr>
          <p:cNvPr id="3" name="Content Placeholder 2">
            <a:extLst>
              <a:ext uri="{FF2B5EF4-FFF2-40B4-BE49-F238E27FC236}">
                <a16:creationId xmlns:a16="http://schemas.microsoft.com/office/drawing/2014/main" id="{780EFFC4-012E-48E9-B62C-FB74386A5FC5}"/>
              </a:ext>
            </a:extLst>
          </p:cNvPr>
          <p:cNvSpPr>
            <a:spLocks noGrp="1"/>
          </p:cNvSpPr>
          <p:nvPr>
            <p:ph idx="1"/>
          </p:nvPr>
        </p:nvSpPr>
        <p:spPr/>
        <p:txBody>
          <a:bodyPr>
            <a:normAutofit/>
          </a:bodyPr>
          <a:lstStyle/>
          <a:p>
            <a:r>
              <a:rPr lang="en-GB" dirty="0"/>
              <a:t>Delivery of high quality care was influenced by:</a:t>
            </a:r>
          </a:p>
          <a:p>
            <a:r>
              <a:rPr lang="en-GB" dirty="0"/>
              <a:t> The support that staff received</a:t>
            </a:r>
          </a:p>
          <a:p>
            <a:r>
              <a:rPr lang="en-GB" dirty="0"/>
              <a:t> The places of dying and death (busy ICU)</a:t>
            </a:r>
          </a:p>
          <a:p>
            <a:r>
              <a:rPr lang="en-GB" dirty="0"/>
              <a:t>Emotional sequelae of providing end-of-life care, which at times could be perceived as a ‘heavy burden’ (</a:t>
            </a:r>
            <a:r>
              <a:rPr lang="en-GB" dirty="0" err="1"/>
              <a:t>Hov</a:t>
            </a:r>
            <a:r>
              <a:rPr lang="en-GB" dirty="0"/>
              <a:t> et al, 2009). </a:t>
            </a:r>
          </a:p>
          <a:p>
            <a:r>
              <a:rPr lang="en-GB" dirty="0"/>
              <a:t>Tension between trying to balance the two different aspects of emotional work and physical care (</a:t>
            </a:r>
            <a:r>
              <a:rPr lang="en-GB" dirty="0" err="1"/>
              <a:t>Hov</a:t>
            </a:r>
            <a:r>
              <a:rPr lang="en-GB" dirty="0"/>
              <a:t> et al, 2009)</a:t>
            </a:r>
          </a:p>
          <a:p>
            <a:r>
              <a:rPr lang="en-GB" dirty="0"/>
              <a:t> Wrestling with the need to be close to patients while also maintaining a professional distance (Anderson et al, 2015).</a:t>
            </a:r>
          </a:p>
          <a:p>
            <a:endParaRPr lang="en-GB" dirty="0"/>
          </a:p>
        </p:txBody>
      </p:sp>
    </p:spTree>
    <p:extLst>
      <p:ext uri="{BB962C8B-B14F-4D97-AF65-F5344CB8AC3E}">
        <p14:creationId xmlns:p14="http://schemas.microsoft.com/office/powerpoint/2010/main" val="3262058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A2845-FC19-408F-8330-DA3182368C1E}"/>
              </a:ext>
            </a:extLst>
          </p:cNvPr>
          <p:cNvSpPr>
            <a:spLocks noGrp="1"/>
          </p:cNvSpPr>
          <p:nvPr>
            <p:ph type="title"/>
          </p:nvPr>
        </p:nvSpPr>
        <p:spPr>
          <a:xfrm>
            <a:off x="806195" y="804672"/>
            <a:ext cx="3521359" cy="5248656"/>
          </a:xfrm>
        </p:spPr>
        <p:txBody>
          <a:bodyPr anchor="ctr">
            <a:normAutofit/>
          </a:bodyPr>
          <a:lstStyle/>
          <a:p>
            <a:pPr algn="ctr">
              <a:lnSpc>
                <a:spcPct val="90000"/>
              </a:lnSpc>
            </a:pPr>
            <a:r>
              <a:rPr lang="en-GB" sz="3600"/>
              <a:t>‘</a:t>
            </a:r>
            <a:r>
              <a:rPr lang="en-GB" sz="3600" b="1"/>
              <a:t>my stomach tightens. Therefore, I get pains. I lose my appetite, [and] I get this lump in my chest’ (</a:t>
            </a:r>
            <a:r>
              <a:rPr lang="en-GB" sz="3600" b="1" err="1"/>
              <a:t>Hov</a:t>
            </a:r>
            <a:r>
              <a:rPr lang="en-GB" sz="3600" b="1"/>
              <a:t> et al, 2009:656).</a:t>
            </a:r>
            <a:br>
              <a:rPr lang="en-GB" sz="3600">
                <a:effectLst/>
              </a:rPr>
            </a:br>
            <a:endParaRPr lang="en-GB" sz="3600"/>
          </a:p>
        </p:txBody>
      </p:sp>
      <p:sp>
        <p:nvSpPr>
          <p:cNvPr id="3" name="Content Placeholder 2">
            <a:extLst>
              <a:ext uri="{FF2B5EF4-FFF2-40B4-BE49-F238E27FC236}">
                <a16:creationId xmlns:a16="http://schemas.microsoft.com/office/drawing/2014/main" id="{DB6E98A0-01A7-4385-8589-192B0D784C1D}"/>
              </a:ext>
            </a:extLst>
          </p:cNvPr>
          <p:cNvSpPr>
            <a:spLocks noGrp="1"/>
          </p:cNvSpPr>
          <p:nvPr>
            <p:ph idx="1"/>
          </p:nvPr>
        </p:nvSpPr>
        <p:spPr>
          <a:xfrm>
            <a:off x="4975861" y="804671"/>
            <a:ext cx="6399930" cy="5248657"/>
          </a:xfrm>
        </p:spPr>
        <p:txBody>
          <a:bodyPr anchor="ctr">
            <a:normAutofit/>
          </a:bodyPr>
          <a:lstStyle/>
          <a:p>
            <a:r>
              <a:rPr lang="en-GB" b="1" dirty="0"/>
              <a:t>Nurses had high expectations of delivering quality care (Irvin, 2000) </a:t>
            </a:r>
          </a:p>
          <a:p>
            <a:r>
              <a:rPr lang="en-GB" b="1" dirty="0"/>
              <a:t>Expressed disappointment or feelings of failure when this was not possible (Irvin, 2000; Johansson and Lindahl, 2012). </a:t>
            </a:r>
          </a:p>
          <a:p>
            <a:r>
              <a:rPr lang="en-GB" b="1" dirty="0"/>
              <a:t>Dissatisfaction and inadequacy with the care provided were perceived by nurses to be related to staff shortages (Irvin, 2000) </a:t>
            </a:r>
          </a:p>
          <a:p>
            <a:r>
              <a:rPr lang="en-GB" b="1" dirty="0"/>
              <a:t>A lack of time for being with a patient to complete the care they felt needed to happen (Johansson and Lindahl, 2012).</a:t>
            </a:r>
          </a:p>
          <a:p>
            <a:r>
              <a:rPr lang="en-GB" b="1" dirty="0"/>
              <a:t>Going off sick, changing occupation (</a:t>
            </a:r>
            <a:r>
              <a:rPr lang="en-GB" b="1" dirty="0" err="1"/>
              <a:t>Hov</a:t>
            </a:r>
            <a:r>
              <a:rPr lang="en-GB" b="1" dirty="0"/>
              <a:t> et al, 2009)</a:t>
            </a:r>
          </a:p>
          <a:p>
            <a:endParaRPr lang="en-GB" b="1" dirty="0"/>
          </a:p>
          <a:p>
            <a:endParaRPr lang="en-GB" dirty="0"/>
          </a:p>
        </p:txBody>
      </p:sp>
    </p:spTree>
    <p:extLst>
      <p:ext uri="{BB962C8B-B14F-4D97-AF65-F5344CB8AC3E}">
        <p14:creationId xmlns:p14="http://schemas.microsoft.com/office/powerpoint/2010/main" val="2420891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23E8915-D2AA-4327-A45A-972C3CA957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8302FC3C-9804-4950-B721-5FD704BA60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88952" cy="6858000"/>
          </a:xfrm>
          <a:prstGeom prst="rect">
            <a:avLst/>
          </a:prstGeom>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6B9695BD-ECF6-49CA-8877-8C493193C6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828800"/>
            <a:ext cx="0" cy="3200400"/>
          </a:xfrm>
          <a:prstGeom prst="line">
            <a:avLst/>
          </a:prstGeom>
          <a:ln w="1905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3BC6EBB2-9BDC-4075-BA6B-43A9FBF9C8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b="23320"/>
          <a:stretch/>
        </p:blipFill>
        <p:spPr>
          <a:xfrm>
            <a:off x="8605878" y="6228080"/>
            <a:ext cx="993734" cy="762000"/>
          </a:xfrm>
          <a:prstGeom prst="rect">
            <a:avLst/>
          </a:prstGeom>
        </p:spPr>
      </p:pic>
      <p:sp>
        <p:nvSpPr>
          <p:cNvPr id="16" name="Freeform 5">
            <a:extLst>
              <a:ext uri="{FF2B5EF4-FFF2-40B4-BE49-F238E27FC236}">
                <a16:creationId xmlns:a16="http://schemas.microsoft.com/office/drawing/2014/main" id="{F3798573-F27B-47EB-8EA4-7EE34954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id="{77A55C3F-5FB9-4709-BC99-FEB44E8F6265}"/>
              </a:ext>
            </a:extLst>
          </p:cNvPr>
          <p:cNvSpPr>
            <a:spLocks noGrp="1"/>
          </p:cNvSpPr>
          <p:nvPr>
            <p:ph type="title"/>
          </p:nvPr>
        </p:nvSpPr>
        <p:spPr>
          <a:xfrm>
            <a:off x="806195" y="804672"/>
            <a:ext cx="3521359" cy="5248656"/>
          </a:xfrm>
        </p:spPr>
        <p:txBody>
          <a:bodyPr anchor="ctr">
            <a:normAutofit/>
          </a:bodyPr>
          <a:lstStyle/>
          <a:p>
            <a:pPr algn="ctr"/>
            <a:r>
              <a:rPr lang="en-GB"/>
              <a:t>Policy agenda</a:t>
            </a:r>
          </a:p>
        </p:txBody>
      </p:sp>
      <p:sp>
        <p:nvSpPr>
          <p:cNvPr id="3" name="Content Placeholder 2">
            <a:extLst>
              <a:ext uri="{FF2B5EF4-FFF2-40B4-BE49-F238E27FC236}">
                <a16:creationId xmlns:a16="http://schemas.microsoft.com/office/drawing/2014/main" id="{F82F6402-20C9-4FE9-BA90-F4F81057E468}"/>
              </a:ext>
            </a:extLst>
          </p:cNvPr>
          <p:cNvSpPr>
            <a:spLocks noGrp="1"/>
          </p:cNvSpPr>
          <p:nvPr>
            <p:ph idx="1"/>
          </p:nvPr>
        </p:nvSpPr>
        <p:spPr>
          <a:xfrm>
            <a:off x="4975861" y="804671"/>
            <a:ext cx="6399930" cy="5248657"/>
          </a:xfrm>
        </p:spPr>
        <p:txBody>
          <a:bodyPr anchor="ctr">
            <a:normAutofit/>
          </a:bodyPr>
          <a:lstStyle/>
          <a:p>
            <a:r>
              <a:rPr lang="en-GB" b="1" dirty="0">
                <a:solidFill>
                  <a:schemeClr val="bg1"/>
                </a:solidFill>
              </a:rPr>
              <a:t>End-of-life care is high on policy and political agendas both in the UK (Department of Health and Social Care (DHSC), 2016) </a:t>
            </a:r>
          </a:p>
          <a:p>
            <a:r>
              <a:rPr lang="en-GB" b="1" dirty="0">
                <a:solidFill>
                  <a:schemeClr val="bg1"/>
                </a:solidFill>
              </a:rPr>
              <a:t> Internationally (World Health Organisation and Worldwide Palliative Care Alliance, 2014), and in interdisciplinary academic and practice debates globally (Higginson, 2016).</a:t>
            </a:r>
          </a:p>
          <a:p>
            <a:r>
              <a:rPr lang="en-GB" b="1" dirty="0">
                <a:solidFill>
                  <a:schemeClr val="bg1"/>
                </a:solidFill>
              </a:rPr>
              <a:t>The UK Department of Health and Social Care (2008) end-of-life care strategy set out several priorities, including patient choice about where they can die, and health care practices that involve the patient and their family in decisions about their end-of-life treatment (2002).</a:t>
            </a:r>
          </a:p>
          <a:p>
            <a:endParaRPr lang="en-GB" dirty="0"/>
          </a:p>
        </p:txBody>
      </p:sp>
    </p:spTree>
    <p:extLst>
      <p:ext uri="{BB962C8B-B14F-4D97-AF65-F5344CB8AC3E}">
        <p14:creationId xmlns:p14="http://schemas.microsoft.com/office/powerpoint/2010/main" val="990321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8AF12-3784-4E2B-A8F8-A502E09B074F}"/>
              </a:ext>
            </a:extLst>
          </p:cNvPr>
          <p:cNvSpPr>
            <a:spLocks noGrp="1"/>
          </p:cNvSpPr>
          <p:nvPr>
            <p:ph type="title"/>
          </p:nvPr>
        </p:nvSpPr>
        <p:spPr>
          <a:xfrm>
            <a:off x="806195" y="804672"/>
            <a:ext cx="3521359" cy="5248656"/>
          </a:xfrm>
        </p:spPr>
        <p:txBody>
          <a:bodyPr anchor="ctr">
            <a:normAutofit/>
          </a:bodyPr>
          <a:lstStyle/>
          <a:p>
            <a:pPr algn="ctr"/>
            <a:r>
              <a:rPr lang="en-GB" b="1" dirty="0"/>
              <a:t>Support and mentoring</a:t>
            </a:r>
          </a:p>
        </p:txBody>
      </p:sp>
      <p:sp>
        <p:nvSpPr>
          <p:cNvPr id="3" name="Content Placeholder 2">
            <a:extLst>
              <a:ext uri="{FF2B5EF4-FFF2-40B4-BE49-F238E27FC236}">
                <a16:creationId xmlns:a16="http://schemas.microsoft.com/office/drawing/2014/main" id="{85E54EE7-4075-4CF5-B424-19102E946AE9}"/>
              </a:ext>
            </a:extLst>
          </p:cNvPr>
          <p:cNvSpPr>
            <a:spLocks noGrp="1"/>
          </p:cNvSpPr>
          <p:nvPr>
            <p:ph idx="1"/>
          </p:nvPr>
        </p:nvSpPr>
        <p:spPr>
          <a:xfrm>
            <a:off x="4975861" y="804671"/>
            <a:ext cx="6399930" cy="5248657"/>
          </a:xfrm>
        </p:spPr>
        <p:txBody>
          <a:bodyPr anchor="ctr">
            <a:normAutofit/>
          </a:bodyPr>
          <a:lstStyle/>
          <a:p>
            <a:pPr>
              <a:lnSpc>
                <a:spcPct val="90000"/>
              </a:lnSpc>
            </a:pPr>
            <a:r>
              <a:rPr lang="en-GB" sz="1700" dirty="0"/>
              <a:t>A lack of support was a key issue (Irvin, 2000; McDonnell et al, 2002; Holms et al, 2014).</a:t>
            </a:r>
          </a:p>
          <a:p>
            <a:pPr>
              <a:lnSpc>
                <a:spcPct val="90000"/>
              </a:lnSpc>
            </a:pPr>
            <a:r>
              <a:rPr lang="en-GB" sz="1700" dirty="0"/>
              <a:t>Nurses felt isolated and unsupported while involved in care at the end of life</a:t>
            </a:r>
          </a:p>
          <a:p>
            <a:pPr>
              <a:lnSpc>
                <a:spcPct val="90000"/>
              </a:lnSpc>
            </a:pPr>
            <a:r>
              <a:rPr lang="en-GB" sz="1700" dirty="0"/>
              <a:t> Nurses felt more resources should be dedicated to psychological support, mentoring and coaching (Irvin,2000; Wotton et al, 2005; </a:t>
            </a:r>
            <a:r>
              <a:rPr lang="en-GB" sz="1700" dirty="0" err="1"/>
              <a:t>Hov</a:t>
            </a:r>
            <a:r>
              <a:rPr lang="en-GB" sz="1700" dirty="0"/>
              <a:t> et al, 2009; Parry, 2011; </a:t>
            </a:r>
            <a:r>
              <a:rPr lang="en-GB" sz="1700" dirty="0" err="1"/>
              <a:t>Törnquist</a:t>
            </a:r>
            <a:r>
              <a:rPr lang="en-GB" sz="1700" dirty="0"/>
              <a:t> et al, 2013). </a:t>
            </a:r>
          </a:p>
          <a:p>
            <a:pPr>
              <a:lnSpc>
                <a:spcPct val="90000"/>
              </a:lnSpc>
            </a:pPr>
            <a:r>
              <a:rPr lang="en-GB" sz="1700" dirty="0"/>
              <a:t>Especially when working in isolation in community/municipal settings (</a:t>
            </a:r>
            <a:r>
              <a:rPr lang="en-GB" sz="1700" dirty="0" err="1"/>
              <a:t>Törnquist</a:t>
            </a:r>
            <a:r>
              <a:rPr lang="en-GB" sz="1700" dirty="0"/>
              <a:t> et al, 2013). </a:t>
            </a:r>
          </a:p>
          <a:p>
            <a:pPr>
              <a:lnSpc>
                <a:spcPct val="90000"/>
              </a:lnSpc>
            </a:pPr>
            <a:r>
              <a:rPr lang="en-GB" sz="1700" dirty="0"/>
              <a:t>Consequently, nurses often felt unable to support co-workers when faced with emotionally challenging work with dying patients (Irvin, 2000; McDonnell et al, 2002; </a:t>
            </a:r>
            <a:r>
              <a:rPr lang="en-GB" sz="1700" dirty="0" err="1"/>
              <a:t>Törnquist</a:t>
            </a:r>
            <a:r>
              <a:rPr lang="en-GB" sz="1700" dirty="0"/>
              <a:t> et al, 2013; Holms et al, 2014). </a:t>
            </a:r>
          </a:p>
          <a:p>
            <a:pPr>
              <a:lnSpc>
                <a:spcPct val="90000"/>
              </a:lnSpc>
            </a:pPr>
            <a:r>
              <a:rPr lang="en-GB" sz="1700" dirty="0"/>
              <a:t>While nurses regarded regular and systematic supervision to be a critical aspect of their work, this could be denied by managers for economic reasons (</a:t>
            </a:r>
            <a:r>
              <a:rPr lang="en-GB" sz="1700" dirty="0" err="1"/>
              <a:t>Törnquist</a:t>
            </a:r>
            <a:r>
              <a:rPr lang="en-GB" sz="1700" dirty="0"/>
              <a:t> et al, 2013).</a:t>
            </a:r>
          </a:p>
          <a:p>
            <a:pPr>
              <a:lnSpc>
                <a:spcPct val="90000"/>
              </a:lnSpc>
            </a:pPr>
            <a:endParaRPr lang="en-GB" sz="1700" dirty="0"/>
          </a:p>
        </p:txBody>
      </p:sp>
    </p:spTree>
    <p:extLst>
      <p:ext uri="{BB962C8B-B14F-4D97-AF65-F5344CB8AC3E}">
        <p14:creationId xmlns:p14="http://schemas.microsoft.com/office/powerpoint/2010/main" val="26895262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FEEE-5F62-4BF8-A64F-889FD0F88484}"/>
              </a:ext>
            </a:extLst>
          </p:cNvPr>
          <p:cNvSpPr>
            <a:spLocks noGrp="1"/>
          </p:cNvSpPr>
          <p:nvPr>
            <p:ph type="title"/>
          </p:nvPr>
        </p:nvSpPr>
        <p:spPr/>
        <p:txBody>
          <a:bodyPr/>
          <a:lstStyle/>
          <a:p>
            <a:r>
              <a:rPr lang="en-GB" dirty="0"/>
              <a:t>Student nurses and newly qualified nurses</a:t>
            </a:r>
          </a:p>
        </p:txBody>
      </p:sp>
      <p:sp>
        <p:nvSpPr>
          <p:cNvPr id="3" name="Content Placeholder 2">
            <a:extLst>
              <a:ext uri="{FF2B5EF4-FFF2-40B4-BE49-F238E27FC236}">
                <a16:creationId xmlns:a16="http://schemas.microsoft.com/office/drawing/2014/main" id="{1CF170EE-0BA3-4882-9307-39AEBBD2BE89}"/>
              </a:ext>
            </a:extLst>
          </p:cNvPr>
          <p:cNvSpPr>
            <a:spLocks noGrp="1"/>
          </p:cNvSpPr>
          <p:nvPr>
            <p:ph idx="1"/>
          </p:nvPr>
        </p:nvSpPr>
        <p:spPr/>
        <p:txBody>
          <a:bodyPr/>
          <a:lstStyle/>
          <a:p>
            <a:r>
              <a:rPr lang="en-GB" dirty="0"/>
              <a:t>Particularly vulnerable when the emotional impact of a death of a patient was not acknowledged by more senior colleagues (Anderson et al, 2015). </a:t>
            </a:r>
          </a:p>
          <a:p>
            <a:r>
              <a:rPr lang="en-GB" dirty="0"/>
              <a:t>Other studies, being part of a team and having the opportunity to talk about a patient’s death meant that nurses felt the emotional impact of this work was acknowledged, and they subsequently felt better able to cope (Costello, 2004; Espinosa et al, 2010; Anderson et al, 2015; Andersson et al, 2016).</a:t>
            </a:r>
          </a:p>
          <a:p>
            <a:endParaRPr lang="en-GB" dirty="0"/>
          </a:p>
        </p:txBody>
      </p:sp>
    </p:spTree>
    <p:extLst>
      <p:ext uri="{BB962C8B-B14F-4D97-AF65-F5344CB8AC3E}">
        <p14:creationId xmlns:p14="http://schemas.microsoft.com/office/powerpoint/2010/main" val="22372005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80D-C758-4CF8-9718-5A0505BF28F5}"/>
              </a:ext>
            </a:extLst>
          </p:cNvPr>
          <p:cNvSpPr>
            <a:spLocks noGrp="1"/>
          </p:cNvSpPr>
          <p:nvPr>
            <p:ph type="title"/>
          </p:nvPr>
        </p:nvSpPr>
        <p:spPr/>
        <p:txBody>
          <a:bodyPr/>
          <a:lstStyle/>
          <a:p>
            <a:pPr algn="ctr"/>
            <a:r>
              <a:rPr lang="en-GB" b="1" dirty="0"/>
              <a:t>To that end…</a:t>
            </a:r>
          </a:p>
        </p:txBody>
      </p:sp>
      <p:sp>
        <p:nvSpPr>
          <p:cNvPr id="3" name="Content Placeholder 2">
            <a:extLst>
              <a:ext uri="{FF2B5EF4-FFF2-40B4-BE49-F238E27FC236}">
                <a16:creationId xmlns:a16="http://schemas.microsoft.com/office/drawing/2014/main" id="{113A6F0C-437B-4231-A49D-1986FAA1C634}"/>
              </a:ext>
            </a:extLst>
          </p:cNvPr>
          <p:cNvSpPr>
            <a:spLocks noGrp="1"/>
          </p:cNvSpPr>
          <p:nvPr>
            <p:ph idx="1"/>
          </p:nvPr>
        </p:nvSpPr>
        <p:spPr/>
        <p:txBody>
          <a:bodyPr>
            <a:normAutofit fontScale="92500" lnSpcReduction="10000"/>
          </a:bodyPr>
          <a:lstStyle/>
          <a:p>
            <a:r>
              <a:rPr lang="en-GB" dirty="0"/>
              <a:t>This review suggests that both students and registered nurses are impacted both positively and negatively by their early encounters with the dying and the dead. </a:t>
            </a:r>
          </a:p>
          <a:p>
            <a:r>
              <a:rPr lang="en-GB" dirty="0"/>
              <a:t>Positive experiences influenced by: good communication with patients and their families, as well as with and between professionals; perceptions of what constitutes a good death; and good mentorship and support. </a:t>
            </a:r>
          </a:p>
          <a:p>
            <a:r>
              <a:rPr lang="en-GB" dirty="0"/>
              <a:t>Negative experiences: where support </a:t>
            </a:r>
            <a:r>
              <a:rPr lang="en-GB" dirty="0" err="1"/>
              <a:t>isabsent</a:t>
            </a:r>
            <a:r>
              <a:rPr lang="en-GB" dirty="0"/>
              <a:t> or where there was conflict concerning different philosophies of care, nurses had more negative experiences.</a:t>
            </a:r>
          </a:p>
          <a:p>
            <a:r>
              <a:rPr lang="en-GB" dirty="0"/>
              <a:t>Leading to: anxiety and distress concerning the management of death and the dead body and to a range of practices—both emotional and physical—designed to avoid such situations in the future. </a:t>
            </a:r>
          </a:p>
        </p:txBody>
      </p:sp>
    </p:spTree>
    <p:extLst>
      <p:ext uri="{BB962C8B-B14F-4D97-AF65-F5344CB8AC3E}">
        <p14:creationId xmlns:p14="http://schemas.microsoft.com/office/powerpoint/2010/main" val="31576691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1EC16-38E1-4B3F-957B-8FB9D347E40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DAA7F35-15F5-440E-978D-934C8145C573}"/>
              </a:ext>
            </a:extLst>
          </p:cNvPr>
          <p:cNvSpPr>
            <a:spLocks noGrp="1"/>
          </p:cNvSpPr>
          <p:nvPr>
            <p:ph idx="1"/>
          </p:nvPr>
        </p:nvSpPr>
        <p:spPr/>
        <p:txBody>
          <a:bodyPr>
            <a:normAutofit fontScale="92500"/>
          </a:bodyPr>
          <a:lstStyle/>
          <a:p>
            <a:r>
              <a:rPr lang="en-GB" dirty="0"/>
              <a:t>The findings reveal a deeper understanding of the influence of nurses’ early encounters with death and dying across a range of different settings, including acute, community, hospices and care homes.</a:t>
            </a:r>
          </a:p>
          <a:p>
            <a:r>
              <a:rPr lang="en-GB" dirty="0"/>
              <a:t>Need to develop high-quality mentorship and supervision </a:t>
            </a:r>
          </a:p>
          <a:p>
            <a:r>
              <a:rPr lang="en-GB" dirty="0"/>
              <a:t>Promote open communication regarding the emotional challenges of delivering end-of-life care. </a:t>
            </a:r>
          </a:p>
          <a:p>
            <a:r>
              <a:rPr lang="en-GB" dirty="0"/>
              <a:t>Develop ways to prepare students to care for those who are dying and the management of the dead body. </a:t>
            </a:r>
          </a:p>
          <a:p>
            <a:r>
              <a:rPr lang="en-GB" dirty="0"/>
              <a:t>Research about how we could better shape positive attitudes and how we can enhance the support for both students and registered nurses.</a:t>
            </a:r>
          </a:p>
          <a:p>
            <a:r>
              <a:rPr lang="en-GB" dirty="0"/>
              <a:t>Ongoing work – research on OU nursing students (Covid-19)</a:t>
            </a:r>
            <a:endParaRPr lang="en-GB" dirty="0">
              <a:effectLst/>
            </a:endParaRPr>
          </a:p>
          <a:p>
            <a:endParaRPr lang="en-GB" dirty="0"/>
          </a:p>
        </p:txBody>
      </p:sp>
    </p:spTree>
    <p:extLst>
      <p:ext uri="{BB962C8B-B14F-4D97-AF65-F5344CB8AC3E}">
        <p14:creationId xmlns:p14="http://schemas.microsoft.com/office/powerpoint/2010/main" val="539561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42116-71ED-4CC5-A05C-8692A7D20106}"/>
              </a:ext>
            </a:extLst>
          </p:cNvPr>
          <p:cNvSpPr>
            <a:spLocks noGrp="1"/>
          </p:cNvSpPr>
          <p:nvPr>
            <p:ph type="title"/>
          </p:nvPr>
        </p:nvSpPr>
        <p:spPr>
          <a:xfrm>
            <a:off x="806195" y="804672"/>
            <a:ext cx="3521359" cy="5248656"/>
          </a:xfrm>
        </p:spPr>
        <p:txBody>
          <a:bodyPr anchor="ctr">
            <a:normAutofit/>
          </a:bodyPr>
          <a:lstStyle/>
          <a:p>
            <a:pPr algn="ctr"/>
            <a:r>
              <a:rPr lang="en-GB" b="1" dirty="0"/>
              <a:t>CPD reflective questions</a:t>
            </a:r>
            <a:br>
              <a:rPr lang="en-GB" dirty="0"/>
            </a:br>
            <a:endParaRPr lang="en-GB"/>
          </a:p>
        </p:txBody>
      </p:sp>
      <p:sp>
        <p:nvSpPr>
          <p:cNvPr id="3" name="Content Placeholder 2">
            <a:extLst>
              <a:ext uri="{FF2B5EF4-FFF2-40B4-BE49-F238E27FC236}">
                <a16:creationId xmlns:a16="http://schemas.microsoft.com/office/drawing/2014/main" id="{A114149E-F0B2-4258-8F2E-68074B9D2531}"/>
              </a:ext>
            </a:extLst>
          </p:cNvPr>
          <p:cNvSpPr>
            <a:spLocks noGrp="1"/>
          </p:cNvSpPr>
          <p:nvPr>
            <p:ph idx="1"/>
          </p:nvPr>
        </p:nvSpPr>
        <p:spPr>
          <a:xfrm>
            <a:off x="4975861" y="804671"/>
            <a:ext cx="6399930" cy="5248657"/>
          </a:xfrm>
        </p:spPr>
        <p:txBody>
          <a:bodyPr anchor="ctr">
            <a:normAutofit/>
          </a:bodyPr>
          <a:lstStyle/>
          <a:p>
            <a:pPr lvl="0"/>
            <a:r>
              <a:rPr lang="en-GB" dirty="0"/>
              <a:t>When you think about conflict of care (care versus cure) between nurses and senior clinicians, what concerns you the most?</a:t>
            </a:r>
            <a:endParaRPr lang="en-GB" dirty="0">
              <a:effectLst/>
            </a:endParaRPr>
          </a:p>
          <a:p>
            <a:pPr lvl="0"/>
            <a:r>
              <a:rPr lang="en-GB" dirty="0"/>
              <a:t>Other than education and training, how can undergraduate nurses and qualified nurses be better prepared to care for the dying, bereaved families and the corpse?</a:t>
            </a:r>
            <a:endParaRPr lang="en-GB" dirty="0">
              <a:effectLst/>
            </a:endParaRPr>
          </a:p>
          <a:p>
            <a:pPr lvl="0"/>
            <a:r>
              <a:rPr lang="en-US" dirty="0"/>
              <a:t>To what extent can mentoring and supervision mitigate the impact of working with the dying, bereaved families and the corpse?</a:t>
            </a:r>
            <a:endParaRPr lang="en-GB" dirty="0"/>
          </a:p>
          <a:p>
            <a:endParaRPr lang="en-GB" dirty="0"/>
          </a:p>
        </p:txBody>
      </p:sp>
    </p:spTree>
    <p:extLst>
      <p:ext uri="{BB962C8B-B14F-4D97-AF65-F5344CB8AC3E}">
        <p14:creationId xmlns:p14="http://schemas.microsoft.com/office/powerpoint/2010/main" val="2585468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3A18F-CF97-4293-AB93-AF68B4334C8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CA177AC-9300-4663-A873-76E291CF932B}"/>
              </a:ext>
            </a:extLst>
          </p:cNvPr>
          <p:cNvSpPr>
            <a:spLocks noGrp="1"/>
          </p:cNvSpPr>
          <p:nvPr>
            <p:ph idx="1"/>
          </p:nvPr>
        </p:nvSpPr>
        <p:spPr/>
        <p:txBody>
          <a:bodyPr>
            <a:normAutofit/>
          </a:bodyPr>
          <a:lstStyle/>
          <a:p>
            <a:r>
              <a:rPr lang="en-GB"/>
              <a:t>Thank you </a:t>
            </a:r>
            <a:endParaRPr lang="en-GB" dirty="0"/>
          </a:p>
        </p:txBody>
      </p:sp>
    </p:spTree>
    <p:extLst>
      <p:ext uri="{BB962C8B-B14F-4D97-AF65-F5344CB8AC3E}">
        <p14:creationId xmlns:p14="http://schemas.microsoft.com/office/powerpoint/2010/main" val="3308439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CD14DB-BB81-479F-A1FC-1C75640E9F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0" name="Rectangle 9">
            <a:extLst>
              <a:ext uri="{FF2B5EF4-FFF2-40B4-BE49-F238E27FC236}">
                <a16:creationId xmlns:a16="http://schemas.microsoft.com/office/drawing/2014/main" id="{C943A91B-7CA7-4592-A975-73B1BF8C4C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Freeform 7">
            <a:extLst>
              <a:ext uri="{FF2B5EF4-FFF2-40B4-BE49-F238E27FC236}">
                <a16:creationId xmlns:a16="http://schemas.microsoft.com/office/drawing/2014/main" id="{EC471314-E46A-414B-8D91-74880E84F1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entury Gothic" panose="020B0502020202020204"/>
              <a:ea typeface="+mn-ea"/>
              <a:cs typeface="+mn-cs"/>
            </a:endParaRPr>
          </a:p>
        </p:txBody>
      </p:sp>
      <p:sp useBgFill="1">
        <p:nvSpPr>
          <p:cNvPr id="14" name="Freeform: Shape 13">
            <a:extLst>
              <a:ext uri="{FF2B5EF4-FFF2-40B4-BE49-F238E27FC236}">
                <a16:creationId xmlns:a16="http://schemas.microsoft.com/office/drawing/2014/main" id="{6A681326-1C9D-44A3-A627-3871BDAE41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7" cy="5095933"/>
          </a:xfrm>
          <a:custGeom>
            <a:avLst/>
            <a:gdLst>
              <a:gd name="connsiteX0" fmla="*/ 0 w 12192417"/>
              <a:gd name="connsiteY0" fmla="*/ 0 h 5095933"/>
              <a:gd name="connsiteX1" fmla="*/ 71931 w 12192417"/>
              <a:gd name="connsiteY1" fmla="*/ 12261 h 5095933"/>
              <a:gd name="connsiteX2" fmla="*/ 282848 w 12192417"/>
              <a:gd name="connsiteY2" fmla="*/ 48343 h 5095933"/>
              <a:gd name="connsiteX3" fmla="*/ 436463 w 12192417"/>
              <a:gd name="connsiteY3" fmla="*/ 73565 h 5095933"/>
              <a:gd name="connsiteX4" fmla="*/ 619338 w 12192417"/>
              <a:gd name="connsiteY4" fmla="*/ 100188 h 5095933"/>
              <a:gd name="connsiteX5" fmla="*/ 836350 w 12192417"/>
              <a:gd name="connsiteY5" fmla="*/ 132066 h 5095933"/>
              <a:gd name="connsiteX6" fmla="*/ 1076527 w 12192417"/>
              <a:gd name="connsiteY6" fmla="*/ 165696 h 5095933"/>
              <a:gd name="connsiteX7" fmla="*/ 1347183 w 12192417"/>
              <a:gd name="connsiteY7" fmla="*/ 201077 h 5095933"/>
              <a:gd name="connsiteX8" fmla="*/ 1642222 w 12192417"/>
              <a:gd name="connsiteY8" fmla="*/ 238560 h 5095933"/>
              <a:gd name="connsiteX9" fmla="*/ 1962863 w 12192417"/>
              <a:gd name="connsiteY9" fmla="*/ 276043 h 5095933"/>
              <a:gd name="connsiteX10" fmla="*/ 2304231 w 12192417"/>
              <a:gd name="connsiteY10" fmla="*/ 314227 h 5095933"/>
              <a:gd name="connsiteX11" fmla="*/ 2672420 w 12192417"/>
              <a:gd name="connsiteY11" fmla="*/ 349608 h 5095933"/>
              <a:gd name="connsiteX12" fmla="*/ 3057677 w 12192417"/>
              <a:gd name="connsiteY12" fmla="*/ 383588 h 5095933"/>
              <a:gd name="connsiteX13" fmla="*/ 3464880 w 12192417"/>
              <a:gd name="connsiteY13" fmla="*/ 414415 h 5095933"/>
              <a:gd name="connsiteX14" fmla="*/ 3889151 w 12192417"/>
              <a:gd name="connsiteY14" fmla="*/ 443841 h 5095933"/>
              <a:gd name="connsiteX15" fmla="*/ 4331709 w 12192417"/>
              <a:gd name="connsiteY15" fmla="*/ 471515 h 5095933"/>
              <a:gd name="connsiteX16" fmla="*/ 4558475 w 12192417"/>
              <a:gd name="connsiteY16" fmla="*/ 481324 h 5095933"/>
              <a:gd name="connsiteX17" fmla="*/ 4790117 w 12192417"/>
              <a:gd name="connsiteY17" fmla="*/ 492183 h 5095933"/>
              <a:gd name="connsiteX18" fmla="*/ 5025417 w 12192417"/>
              <a:gd name="connsiteY18" fmla="*/ 502342 h 5095933"/>
              <a:gd name="connsiteX19" fmla="*/ 5261936 w 12192417"/>
              <a:gd name="connsiteY19" fmla="*/ 508998 h 5095933"/>
              <a:gd name="connsiteX20" fmla="*/ 5503331 w 12192417"/>
              <a:gd name="connsiteY20" fmla="*/ 514953 h 5095933"/>
              <a:gd name="connsiteX21" fmla="*/ 5747166 w 12192417"/>
              <a:gd name="connsiteY21" fmla="*/ 521259 h 5095933"/>
              <a:gd name="connsiteX22" fmla="*/ 5995876 w 12192417"/>
              <a:gd name="connsiteY22" fmla="*/ 525463 h 5095933"/>
              <a:gd name="connsiteX23" fmla="*/ 6247025 w 12192417"/>
              <a:gd name="connsiteY23" fmla="*/ 525463 h 5095933"/>
              <a:gd name="connsiteX24" fmla="*/ 6500612 w 12192417"/>
              <a:gd name="connsiteY24" fmla="*/ 527565 h 5095933"/>
              <a:gd name="connsiteX25" fmla="*/ 6756638 w 12192417"/>
              <a:gd name="connsiteY25" fmla="*/ 525463 h 5095933"/>
              <a:gd name="connsiteX26" fmla="*/ 7016321 w 12192417"/>
              <a:gd name="connsiteY26" fmla="*/ 521259 h 5095933"/>
              <a:gd name="connsiteX27" fmla="*/ 7276004 w 12192417"/>
              <a:gd name="connsiteY27" fmla="*/ 517406 h 5095933"/>
              <a:gd name="connsiteX28" fmla="*/ 7539344 w 12192417"/>
              <a:gd name="connsiteY28" fmla="*/ 508998 h 5095933"/>
              <a:gd name="connsiteX29" fmla="*/ 7805123 w 12192417"/>
              <a:gd name="connsiteY29" fmla="*/ 500241 h 5095933"/>
              <a:gd name="connsiteX30" fmla="*/ 8070902 w 12192417"/>
              <a:gd name="connsiteY30" fmla="*/ 490082 h 5095933"/>
              <a:gd name="connsiteX31" fmla="*/ 8339120 w 12192417"/>
              <a:gd name="connsiteY31" fmla="*/ 475719 h 5095933"/>
              <a:gd name="connsiteX32" fmla="*/ 8609775 w 12192417"/>
              <a:gd name="connsiteY32" fmla="*/ 458554 h 5095933"/>
              <a:gd name="connsiteX33" fmla="*/ 8881650 w 12192417"/>
              <a:gd name="connsiteY33" fmla="*/ 442089 h 5095933"/>
              <a:gd name="connsiteX34" fmla="*/ 9153525 w 12192417"/>
              <a:gd name="connsiteY34" fmla="*/ 421071 h 5095933"/>
              <a:gd name="connsiteX35" fmla="*/ 9429057 w 12192417"/>
              <a:gd name="connsiteY35" fmla="*/ 395849 h 5095933"/>
              <a:gd name="connsiteX36" fmla="*/ 9700932 w 12192417"/>
              <a:gd name="connsiteY36" fmla="*/ 370626 h 5095933"/>
              <a:gd name="connsiteX37" fmla="*/ 9977683 w 12192417"/>
              <a:gd name="connsiteY37" fmla="*/ 341551 h 5095933"/>
              <a:gd name="connsiteX38" fmla="*/ 10255654 w 12192417"/>
              <a:gd name="connsiteY38" fmla="*/ 309673 h 5095933"/>
              <a:gd name="connsiteX39" fmla="*/ 10529967 w 12192417"/>
              <a:gd name="connsiteY39" fmla="*/ 276043 h 5095933"/>
              <a:gd name="connsiteX40" fmla="*/ 10807938 w 12192417"/>
              <a:gd name="connsiteY40" fmla="*/ 236809 h 5095933"/>
              <a:gd name="connsiteX41" fmla="*/ 11084689 w 12192417"/>
              <a:gd name="connsiteY41" fmla="*/ 194772 h 5095933"/>
              <a:gd name="connsiteX42" fmla="*/ 11362660 w 12192417"/>
              <a:gd name="connsiteY42" fmla="*/ 153085 h 5095933"/>
              <a:gd name="connsiteX43" fmla="*/ 11639411 w 12192417"/>
              <a:gd name="connsiteY43" fmla="*/ 104392 h 5095933"/>
              <a:gd name="connsiteX44" fmla="*/ 11914944 w 12192417"/>
              <a:gd name="connsiteY44" fmla="*/ 54648 h 5095933"/>
              <a:gd name="connsiteX45" fmla="*/ 12191695 w 12192417"/>
              <a:gd name="connsiteY45" fmla="*/ 2452 h 5095933"/>
              <a:gd name="connsiteX46" fmla="*/ 12191695 w 12192417"/>
              <a:gd name="connsiteY46" fmla="*/ 2162231 h 5095933"/>
              <a:gd name="connsiteX47" fmla="*/ 12192417 w 12192417"/>
              <a:gd name="connsiteY47" fmla="*/ 2162231 h 5095933"/>
              <a:gd name="connsiteX48" fmla="*/ 12192417 w 12192417"/>
              <a:gd name="connsiteY48" fmla="*/ 5095933 h 5095933"/>
              <a:gd name="connsiteX49" fmla="*/ 0 w 12192417"/>
              <a:gd name="connsiteY49" fmla="*/ 5095933 h 5095933"/>
              <a:gd name="connsiteX50" fmla="*/ 0 w 12192417"/>
              <a:gd name="connsiteY50" fmla="*/ 2791958 h 5095933"/>
              <a:gd name="connsiteX51" fmla="*/ 0 w 12192417"/>
              <a:gd name="connsiteY51" fmla="*/ 2162231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192417" h="5095933">
                <a:moveTo>
                  <a:pt x="0" y="0"/>
                </a:moveTo>
                <a:lnTo>
                  <a:pt x="71931" y="12261"/>
                </a:lnTo>
                <a:lnTo>
                  <a:pt x="282848" y="48343"/>
                </a:lnTo>
                <a:lnTo>
                  <a:pt x="436463" y="73565"/>
                </a:lnTo>
                <a:lnTo>
                  <a:pt x="619338" y="100188"/>
                </a:lnTo>
                <a:lnTo>
                  <a:pt x="836350" y="132066"/>
                </a:lnTo>
                <a:lnTo>
                  <a:pt x="1076527" y="165696"/>
                </a:lnTo>
                <a:lnTo>
                  <a:pt x="1347183" y="201077"/>
                </a:lnTo>
                <a:lnTo>
                  <a:pt x="1642222" y="238560"/>
                </a:lnTo>
                <a:lnTo>
                  <a:pt x="1962863" y="276043"/>
                </a:lnTo>
                <a:lnTo>
                  <a:pt x="2304231" y="314227"/>
                </a:lnTo>
                <a:lnTo>
                  <a:pt x="2672420" y="349608"/>
                </a:lnTo>
                <a:lnTo>
                  <a:pt x="3057677" y="383588"/>
                </a:lnTo>
                <a:lnTo>
                  <a:pt x="3464880" y="414415"/>
                </a:lnTo>
                <a:lnTo>
                  <a:pt x="3889151" y="443841"/>
                </a:lnTo>
                <a:lnTo>
                  <a:pt x="4331709" y="471515"/>
                </a:lnTo>
                <a:lnTo>
                  <a:pt x="4558475" y="481324"/>
                </a:lnTo>
                <a:lnTo>
                  <a:pt x="4790117" y="492183"/>
                </a:lnTo>
                <a:lnTo>
                  <a:pt x="5025417" y="502342"/>
                </a:lnTo>
                <a:lnTo>
                  <a:pt x="5261936" y="508998"/>
                </a:lnTo>
                <a:lnTo>
                  <a:pt x="5503331" y="514953"/>
                </a:lnTo>
                <a:lnTo>
                  <a:pt x="5747166" y="521259"/>
                </a:lnTo>
                <a:lnTo>
                  <a:pt x="5995876" y="525463"/>
                </a:lnTo>
                <a:lnTo>
                  <a:pt x="6247025" y="525463"/>
                </a:lnTo>
                <a:lnTo>
                  <a:pt x="6500612" y="527565"/>
                </a:lnTo>
                <a:lnTo>
                  <a:pt x="6756638" y="525463"/>
                </a:lnTo>
                <a:lnTo>
                  <a:pt x="7016321" y="521259"/>
                </a:lnTo>
                <a:lnTo>
                  <a:pt x="7276004" y="517406"/>
                </a:lnTo>
                <a:lnTo>
                  <a:pt x="7539344" y="508998"/>
                </a:lnTo>
                <a:lnTo>
                  <a:pt x="7805123" y="500241"/>
                </a:lnTo>
                <a:lnTo>
                  <a:pt x="8070902" y="490082"/>
                </a:lnTo>
                <a:lnTo>
                  <a:pt x="8339120" y="475719"/>
                </a:lnTo>
                <a:lnTo>
                  <a:pt x="8609775" y="458554"/>
                </a:lnTo>
                <a:lnTo>
                  <a:pt x="8881650" y="442089"/>
                </a:lnTo>
                <a:lnTo>
                  <a:pt x="9153525" y="421071"/>
                </a:lnTo>
                <a:lnTo>
                  <a:pt x="9429057" y="395849"/>
                </a:lnTo>
                <a:lnTo>
                  <a:pt x="9700932" y="370626"/>
                </a:lnTo>
                <a:lnTo>
                  <a:pt x="9977683" y="341551"/>
                </a:lnTo>
                <a:lnTo>
                  <a:pt x="10255654" y="309673"/>
                </a:lnTo>
                <a:lnTo>
                  <a:pt x="10529967" y="276043"/>
                </a:lnTo>
                <a:lnTo>
                  <a:pt x="10807938" y="236809"/>
                </a:lnTo>
                <a:lnTo>
                  <a:pt x="11084689" y="194772"/>
                </a:lnTo>
                <a:lnTo>
                  <a:pt x="11362660" y="153085"/>
                </a:lnTo>
                <a:lnTo>
                  <a:pt x="11639411" y="104392"/>
                </a:lnTo>
                <a:lnTo>
                  <a:pt x="11914944" y="54648"/>
                </a:lnTo>
                <a:lnTo>
                  <a:pt x="12191695" y="2452"/>
                </a:lnTo>
                <a:lnTo>
                  <a:pt x="12191695" y="2162231"/>
                </a:lnTo>
                <a:lnTo>
                  <a:pt x="12192417" y="2162231"/>
                </a:lnTo>
                <a:lnTo>
                  <a:pt x="12192417" y="5095933"/>
                </a:lnTo>
                <a:lnTo>
                  <a:pt x="0" y="5095933"/>
                </a:lnTo>
                <a:lnTo>
                  <a:pt x="0" y="2791958"/>
                </a:lnTo>
                <a:lnTo>
                  <a:pt x="0" y="2162231"/>
                </a:lnTo>
                <a:close/>
              </a:path>
            </a:pathLst>
          </a:custGeom>
          <a:ln>
            <a:noFill/>
          </a:ln>
        </p:spPr>
      </p:sp>
      <p:sp>
        <p:nvSpPr>
          <p:cNvPr id="2" name="Title 1">
            <a:extLst>
              <a:ext uri="{FF2B5EF4-FFF2-40B4-BE49-F238E27FC236}">
                <a16:creationId xmlns:a16="http://schemas.microsoft.com/office/drawing/2014/main" id="{593E9FC2-F605-449A-8055-9D9940E34B5D}"/>
              </a:ext>
            </a:extLst>
          </p:cNvPr>
          <p:cNvSpPr>
            <a:spLocks noGrp="1"/>
          </p:cNvSpPr>
          <p:nvPr>
            <p:ph type="title"/>
          </p:nvPr>
        </p:nvSpPr>
        <p:spPr>
          <a:xfrm>
            <a:off x="1103312" y="452718"/>
            <a:ext cx="8947522" cy="1400530"/>
          </a:xfrm>
        </p:spPr>
        <p:txBody>
          <a:bodyPr anchor="ctr">
            <a:normAutofit/>
          </a:bodyPr>
          <a:lstStyle/>
          <a:p>
            <a:endParaRPr lang="en-GB">
              <a:solidFill>
                <a:srgbClr val="FFFFFF"/>
              </a:solidFill>
            </a:endParaRPr>
          </a:p>
        </p:txBody>
      </p:sp>
      <p:sp>
        <p:nvSpPr>
          <p:cNvPr id="3" name="Content Placeholder 2">
            <a:extLst>
              <a:ext uri="{FF2B5EF4-FFF2-40B4-BE49-F238E27FC236}">
                <a16:creationId xmlns:a16="http://schemas.microsoft.com/office/drawing/2014/main" id="{01019274-EAD4-4774-B5ED-8B915D2E140E}"/>
              </a:ext>
            </a:extLst>
          </p:cNvPr>
          <p:cNvSpPr>
            <a:spLocks noGrp="1"/>
          </p:cNvSpPr>
          <p:nvPr>
            <p:ph idx="1"/>
          </p:nvPr>
        </p:nvSpPr>
        <p:spPr>
          <a:xfrm>
            <a:off x="1103312" y="2763520"/>
            <a:ext cx="8946541" cy="3484879"/>
          </a:xfrm>
        </p:spPr>
        <p:txBody>
          <a:bodyPr>
            <a:normAutofit/>
          </a:bodyPr>
          <a:lstStyle/>
          <a:p>
            <a:r>
              <a:rPr lang="en-GB" b="1" dirty="0"/>
              <a:t>End-of-life care is for people understood to be in the last year of life;</a:t>
            </a:r>
          </a:p>
          <a:p>
            <a:r>
              <a:rPr lang="en-GB" b="1" dirty="0"/>
              <a:t>Difficult to predict, and some people might receive end-of-life care in their last weeks or days (Marie Curie, 2020). </a:t>
            </a:r>
          </a:p>
          <a:p>
            <a:r>
              <a:rPr lang="en-GB" b="1" dirty="0"/>
              <a:t>Nurses are at the forefront of this, caring for dying patients, dealing with the corporeal, emotional and relational dimensions of death and ‘managing’ the dead body.</a:t>
            </a:r>
          </a:p>
          <a:p>
            <a:r>
              <a:rPr lang="en-GB" b="1" dirty="0"/>
              <a:t>Little is known about early professional experience of and reactions to death, dying and the corpse. </a:t>
            </a:r>
          </a:p>
        </p:txBody>
      </p:sp>
    </p:spTree>
    <p:extLst>
      <p:ext uri="{BB962C8B-B14F-4D97-AF65-F5344CB8AC3E}">
        <p14:creationId xmlns:p14="http://schemas.microsoft.com/office/powerpoint/2010/main" val="4103493846"/>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23E8915-D2AA-4327-A45A-972C3CA957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8302FC3C-9804-4950-B721-5FD704BA60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88952" cy="6858000"/>
          </a:xfrm>
          <a:prstGeom prst="rect">
            <a:avLst/>
          </a:prstGeom>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6B9695BD-ECF6-49CA-8877-8C493193C6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828800"/>
            <a:ext cx="0" cy="3200400"/>
          </a:xfrm>
          <a:prstGeom prst="line">
            <a:avLst/>
          </a:prstGeom>
          <a:ln w="1905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3BC6EBB2-9BDC-4075-BA6B-43A9FBF9C8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b="23320"/>
          <a:stretch/>
        </p:blipFill>
        <p:spPr>
          <a:xfrm>
            <a:off x="8605878" y="6228080"/>
            <a:ext cx="993734" cy="762000"/>
          </a:xfrm>
          <a:prstGeom prst="rect">
            <a:avLst/>
          </a:prstGeom>
        </p:spPr>
      </p:pic>
      <p:sp>
        <p:nvSpPr>
          <p:cNvPr id="16" name="Freeform 5">
            <a:extLst>
              <a:ext uri="{FF2B5EF4-FFF2-40B4-BE49-F238E27FC236}">
                <a16:creationId xmlns:a16="http://schemas.microsoft.com/office/drawing/2014/main" id="{F3798573-F27B-47EB-8EA4-7EE34954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id="{AA72C7D5-2F1A-4923-BDB4-82D161BEA99C}"/>
              </a:ext>
            </a:extLst>
          </p:cNvPr>
          <p:cNvSpPr>
            <a:spLocks noGrp="1"/>
          </p:cNvSpPr>
          <p:nvPr>
            <p:ph type="title"/>
          </p:nvPr>
        </p:nvSpPr>
        <p:spPr>
          <a:xfrm>
            <a:off x="806195" y="804672"/>
            <a:ext cx="3521359" cy="5248656"/>
          </a:xfrm>
        </p:spPr>
        <p:txBody>
          <a:bodyPr anchor="ctr">
            <a:normAutofit/>
          </a:bodyPr>
          <a:lstStyle/>
          <a:p>
            <a:pPr algn="ctr"/>
            <a:r>
              <a:rPr lang="en-GB" b="1"/>
              <a:t>Aim &amp; identifying the research question</a:t>
            </a:r>
            <a:br>
              <a:rPr lang="en-GB"/>
            </a:br>
            <a:endParaRPr lang="en-GB"/>
          </a:p>
        </p:txBody>
      </p:sp>
      <p:sp>
        <p:nvSpPr>
          <p:cNvPr id="3" name="Content Placeholder 2">
            <a:extLst>
              <a:ext uri="{FF2B5EF4-FFF2-40B4-BE49-F238E27FC236}">
                <a16:creationId xmlns:a16="http://schemas.microsoft.com/office/drawing/2014/main" id="{75EA0446-361A-4C75-A95D-9298359619EC}"/>
              </a:ext>
            </a:extLst>
          </p:cNvPr>
          <p:cNvSpPr>
            <a:spLocks noGrp="1"/>
          </p:cNvSpPr>
          <p:nvPr>
            <p:ph idx="1"/>
          </p:nvPr>
        </p:nvSpPr>
        <p:spPr>
          <a:xfrm>
            <a:off x="4975861" y="804671"/>
            <a:ext cx="6399930" cy="5248657"/>
          </a:xfrm>
        </p:spPr>
        <p:txBody>
          <a:bodyPr anchor="ctr">
            <a:normAutofit/>
          </a:bodyPr>
          <a:lstStyle/>
          <a:p>
            <a:r>
              <a:rPr lang="en-GB" dirty="0"/>
              <a:t>Overarching aim in this paper was to explore and understand how nurses and student nurses’ early experiences influence subsequent practice in end-of-life care.</a:t>
            </a:r>
            <a:endParaRPr lang="en-GB"/>
          </a:p>
          <a:p>
            <a:r>
              <a:rPr lang="en-GB" dirty="0"/>
              <a:t>The overarching research question was:</a:t>
            </a:r>
            <a:endParaRPr lang="en-GB"/>
          </a:p>
          <a:p>
            <a:r>
              <a:rPr lang="en-GB" dirty="0"/>
              <a:t> ‘what are registered nurses’ and student nurses’ first encounters and ongoing experiences of care of the imminently dying (that is, in the last few hours and days of life) and the dead body?’ </a:t>
            </a:r>
            <a:endParaRPr lang="en-GB"/>
          </a:p>
          <a:p>
            <a:r>
              <a:rPr lang="en-GB" dirty="0"/>
              <a:t>Interested in the factors that might influence the provision of nursing care and organisational factors such as mentoring and support, team working and professional relationships.</a:t>
            </a:r>
            <a:endParaRPr lang="en-GB"/>
          </a:p>
          <a:p>
            <a:endParaRPr lang="en-GB"/>
          </a:p>
        </p:txBody>
      </p:sp>
    </p:spTree>
    <p:extLst>
      <p:ext uri="{BB962C8B-B14F-4D97-AF65-F5344CB8AC3E}">
        <p14:creationId xmlns:p14="http://schemas.microsoft.com/office/powerpoint/2010/main" val="1717223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743CE-56AA-4B9C-991A-62D771CA6FA7}"/>
              </a:ext>
            </a:extLst>
          </p:cNvPr>
          <p:cNvSpPr>
            <a:spLocks noGrp="1"/>
          </p:cNvSpPr>
          <p:nvPr>
            <p:ph type="title"/>
          </p:nvPr>
        </p:nvSpPr>
        <p:spPr>
          <a:xfrm>
            <a:off x="806195" y="804672"/>
            <a:ext cx="3521359" cy="5248656"/>
          </a:xfrm>
        </p:spPr>
        <p:txBody>
          <a:bodyPr anchor="ctr">
            <a:normAutofit/>
          </a:bodyPr>
          <a:lstStyle/>
          <a:p>
            <a:pPr algn="ctr"/>
            <a:r>
              <a:rPr lang="en-GB" b="1" dirty="0">
                <a:solidFill>
                  <a:schemeClr val="bg1"/>
                </a:solidFill>
              </a:rPr>
              <a:t>Results</a:t>
            </a:r>
          </a:p>
        </p:txBody>
      </p:sp>
      <p:sp>
        <p:nvSpPr>
          <p:cNvPr id="3" name="Content Placeholder 2">
            <a:extLst>
              <a:ext uri="{FF2B5EF4-FFF2-40B4-BE49-F238E27FC236}">
                <a16:creationId xmlns:a16="http://schemas.microsoft.com/office/drawing/2014/main" id="{22A73571-797A-4CDC-8C82-DF734964D9F7}"/>
              </a:ext>
            </a:extLst>
          </p:cNvPr>
          <p:cNvSpPr>
            <a:spLocks noGrp="1"/>
          </p:cNvSpPr>
          <p:nvPr>
            <p:ph idx="1"/>
          </p:nvPr>
        </p:nvSpPr>
        <p:spPr>
          <a:xfrm>
            <a:off x="4975861" y="804671"/>
            <a:ext cx="6399930" cy="5248657"/>
          </a:xfrm>
        </p:spPr>
        <p:txBody>
          <a:bodyPr anchor="ctr">
            <a:normAutofit/>
          </a:bodyPr>
          <a:lstStyle/>
          <a:p>
            <a:pPr>
              <a:lnSpc>
                <a:spcPct val="90000"/>
              </a:lnSpc>
            </a:pPr>
            <a:r>
              <a:rPr lang="en-GB" sz="1600" b="1" dirty="0">
                <a:solidFill>
                  <a:schemeClr val="bg1"/>
                </a:solidFill>
              </a:rPr>
              <a:t>23 papers (details of methodology in paper</a:t>
            </a:r>
          </a:p>
          <a:p>
            <a:pPr marL="0" indent="0">
              <a:lnSpc>
                <a:spcPct val="90000"/>
              </a:lnSpc>
              <a:buNone/>
            </a:pPr>
            <a:endParaRPr lang="en-GB" sz="1600" b="1" dirty="0">
              <a:solidFill>
                <a:schemeClr val="bg1"/>
              </a:solidFill>
            </a:endParaRPr>
          </a:p>
          <a:p>
            <a:pPr>
              <a:lnSpc>
                <a:spcPct val="90000"/>
              </a:lnSpc>
            </a:pPr>
            <a:r>
              <a:rPr lang="en-GB" sz="1600" b="1" dirty="0">
                <a:solidFill>
                  <a:schemeClr val="bg1"/>
                </a:solidFill>
              </a:rPr>
              <a:t> Countries: Australia (4), Cyprus (1), New Zealand (1), Norway (1), Spain (1), Sweden (3), Turkey (1), US (3) and UK (8) </a:t>
            </a:r>
          </a:p>
          <a:p>
            <a:pPr marL="0" indent="0">
              <a:lnSpc>
                <a:spcPct val="90000"/>
              </a:lnSpc>
              <a:buNone/>
            </a:pPr>
            <a:endParaRPr lang="en-GB" sz="1600" b="1" dirty="0">
              <a:solidFill>
                <a:schemeClr val="bg1"/>
              </a:solidFill>
            </a:endParaRPr>
          </a:p>
          <a:p>
            <a:pPr>
              <a:lnSpc>
                <a:spcPct val="90000"/>
              </a:lnSpc>
            </a:pPr>
            <a:r>
              <a:rPr lang="en-GB" sz="1600" b="1" dirty="0">
                <a:solidFill>
                  <a:schemeClr val="bg1"/>
                </a:solidFill>
              </a:rPr>
              <a:t>Settings: hospitals, hospices, nursing homes and residential care</a:t>
            </a:r>
          </a:p>
          <a:p>
            <a:pPr>
              <a:lnSpc>
                <a:spcPct val="90000"/>
              </a:lnSpc>
            </a:pPr>
            <a:r>
              <a:rPr lang="en-GB" sz="1600" b="1" dirty="0">
                <a:solidFill>
                  <a:schemeClr val="bg1"/>
                </a:solidFill>
              </a:rPr>
              <a:t>Studies were primarily qualitative in design, comprising interviews, focus groups, and reflective diaries or case studies. </a:t>
            </a:r>
          </a:p>
          <a:p>
            <a:pPr>
              <a:lnSpc>
                <a:spcPct val="90000"/>
              </a:lnSpc>
            </a:pPr>
            <a:r>
              <a:rPr lang="en-GB" sz="1600" b="1" dirty="0">
                <a:solidFill>
                  <a:schemeClr val="bg1"/>
                </a:solidFill>
              </a:rPr>
              <a:t>Three were quantitative studies, two of which used the </a:t>
            </a:r>
            <a:r>
              <a:rPr lang="en-GB" sz="1600" b="1" dirty="0" err="1">
                <a:solidFill>
                  <a:schemeClr val="bg1"/>
                </a:solidFill>
              </a:rPr>
              <a:t>Frommelt</a:t>
            </a:r>
            <a:r>
              <a:rPr lang="en-GB" sz="1600" b="1" dirty="0">
                <a:solidFill>
                  <a:schemeClr val="bg1"/>
                </a:solidFill>
              </a:rPr>
              <a:t> Attitudes Toward Care of the Dying (FATCOD) scale (</a:t>
            </a:r>
            <a:r>
              <a:rPr lang="en-GB" sz="1600" b="1" dirty="0" err="1">
                <a:solidFill>
                  <a:schemeClr val="bg1"/>
                </a:solidFill>
              </a:rPr>
              <a:t>Frommelt</a:t>
            </a:r>
            <a:r>
              <a:rPr lang="en-GB" sz="1600" b="1" dirty="0">
                <a:solidFill>
                  <a:schemeClr val="bg1"/>
                </a:solidFill>
              </a:rPr>
              <a:t>, 1991) to assess attitudes to care of the dying</a:t>
            </a:r>
          </a:p>
          <a:p>
            <a:pPr>
              <a:lnSpc>
                <a:spcPct val="90000"/>
              </a:lnSpc>
            </a:pPr>
            <a:r>
              <a:rPr lang="en-GB" sz="1600" b="1" dirty="0">
                <a:solidFill>
                  <a:schemeClr val="bg1"/>
                </a:solidFill>
              </a:rPr>
              <a:t>one was a survey</a:t>
            </a:r>
          </a:p>
          <a:p>
            <a:pPr>
              <a:lnSpc>
                <a:spcPct val="90000"/>
              </a:lnSpc>
            </a:pPr>
            <a:r>
              <a:rPr lang="en-GB" sz="1600" b="1" dirty="0">
                <a:solidFill>
                  <a:schemeClr val="bg1"/>
                </a:solidFill>
              </a:rPr>
              <a:t>one mixed-method study.</a:t>
            </a:r>
          </a:p>
          <a:p>
            <a:pPr marL="0" indent="0">
              <a:lnSpc>
                <a:spcPct val="90000"/>
              </a:lnSpc>
              <a:buNone/>
            </a:pPr>
            <a:r>
              <a:rPr lang="en-GB" sz="1600" b="1" dirty="0">
                <a:solidFill>
                  <a:schemeClr val="bg1"/>
                </a:solidFill>
              </a:rPr>
              <a:t> </a:t>
            </a:r>
          </a:p>
          <a:p>
            <a:pPr>
              <a:lnSpc>
                <a:spcPct val="90000"/>
              </a:lnSpc>
            </a:pPr>
            <a:endParaRPr lang="en-GB" sz="1600" dirty="0"/>
          </a:p>
        </p:txBody>
      </p:sp>
    </p:spTree>
    <p:extLst>
      <p:ext uri="{BB962C8B-B14F-4D97-AF65-F5344CB8AC3E}">
        <p14:creationId xmlns:p14="http://schemas.microsoft.com/office/powerpoint/2010/main" val="1611801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4171A0C-99A8-498E-9F1F-86C734DB8F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4"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9">
            <a:extLst>
              <a:ext uri="{FF2B5EF4-FFF2-40B4-BE49-F238E27FC236}">
                <a16:creationId xmlns:a16="http://schemas.microsoft.com/office/drawing/2014/main" id="{270BDA80-627C-422A-AFFD-B7F1DC0F77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accent1">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2" name="Title 1">
            <a:extLst>
              <a:ext uri="{FF2B5EF4-FFF2-40B4-BE49-F238E27FC236}">
                <a16:creationId xmlns:a16="http://schemas.microsoft.com/office/drawing/2014/main" id="{0B47B6C3-1C4A-4486-B3AF-D693DF7A9A3E}"/>
              </a:ext>
            </a:extLst>
          </p:cNvPr>
          <p:cNvSpPr>
            <a:spLocks noGrp="1"/>
          </p:cNvSpPr>
          <p:nvPr>
            <p:ph type="title"/>
          </p:nvPr>
        </p:nvSpPr>
        <p:spPr>
          <a:xfrm>
            <a:off x="646111" y="690879"/>
            <a:ext cx="3682049" cy="5557519"/>
          </a:xfrm>
        </p:spPr>
        <p:txBody>
          <a:bodyPr anchor="ctr">
            <a:normAutofit/>
          </a:bodyPr>
          <a:lstStyle/>
          <a:p>
            <a:pPr algn="r"/>
            <a:r>
              <a:rPr lang="en-GB">
                <a:solidFill>
                  <a:srgbClr val="FFFFFF"/>
                </a:solidFill>
              </a:rPr>
              <a:t>THEMES</a:t>
            </a:r>
          </a:p>
        </p:txBody>
      </p:sp>
      <p:sp>
        <p:nvSpPr>
          <p:cNvPr id="3" name="Content Placeholder 2">
            <a:extLst>
              <a:ext uri="{FF2B5EF4-FFF2-40B4-BE49-F238E27FC236}">
                <a16:creationId xmlns:a16="http://schemas.microsoft.com/office/drawing/2014/main" id="{CCDB93F0-FD73-4175-8833-41B581225440}"/>
              </a:ext>
            </a:extLst>
          </p:cNvPr>
          <p:cNvSpPr>
            <a:spLocks noGrp="1"/>
          </p:cNvSpPr>
          <p:nvPr>
            <p:ph idx="1"/>
          </p:nvPr>
        </p:nvSpPr>
        <p:spPr>
          <a:xfrm>
            <a:off x="5101999" y="690880"/>
            <a:ext cx="4947854" cy="5557519"/>
          </a:xfrm>
        </p:spPr>
        <p:txBody>
          <a:bodyPr anchor="ctr">
            <a:normAutofit/>
          </a:bodyPr>
          <a:lstStyle/>
          <a:p>
            <a:r>
              <a:rPr lang="en-GB" b="1" dirty="0"/>
              <a:t>5 Themes were generated :</a:t>
            </a:r>
            <a:endParaRPr lang="en-GB" dirty="0"/>
          </a:p>
          <a:p>
            <a:r>
              <a:rPr lang="en-GB" b="1" dirty="0"/>
              <a:t>Different philosophies of care (between doctors and nurses)</a:t>
            </a:r>
            <a:endParaRPr lang="en-GB" dirty="0"/>
          </a:p>
          <a:p>
            <a:r>
              <a:rPr lang="en-GB" b="1" dirty="0"/>
              <a:t>Relationships (the importance of developing these)</a:t>
            </a:r>
            <a:endParaRPr lang="en-GB" dirty="0"/>
          </a:p>
          <a:p>
            <a:r>
              <a:rPr lang="en-GB" b="1" dirty="0"/>
              <a:t>Knowledge (about death and dying and preparedness)</a:t>
            </a:r>
            <a:endParaRPr lang="en-GB" dirty="0"/>
          </a:p>
          <a:p>
            <a:r>
              <a:rPr lang="en-GB" b="1" dirty="0"/>
              <a:t>Impact of death (burn out, absenteeism, avoidance, privilege)</a:t>
            </a:r>
            <a:endParaRPr lang="en-GB" dirty="0"/>
          </a:p>
          <a:p>
            <a:r>
              <a:rPr lang="en-GB" b="1" dirty="0"/>
              <a:t>Giving care (want to provide high end </a:t>
            </a:r>
            <a:r>
              <a:rPr lang="en-GB" b="1" dirty="0" err="1"/>
              <a:t>EoLC</a:t>
            </a:r>
            <a:r>
              <a:rPr lang="en-GB" b="1" dirty="0"/>
              <a:t> but influences by support received)</a:t>
            </a:r>
            <a:endParaRPr lang="en-GB" dirty="0"/>
          </a:p>
          <a:p>
            <a:pPr marL="0" indent="0">
              <a:buNone/>
            </a:pPr>
            <a:endParaRPr lang="en-GB" dirty="0"/>
          </a:p>
          <a:p>
            <a:endParaRPr lang="en-GB" dirty="0"/>
          </a:p>
        </p:txBody>
      </p:sp>
    </p:spTree>
    <p:extLst>
      <p:ext uri="{BB962C8B-B14F-4D97-AF65-F5344CB8AC3E}">
        <p14:creationId xmlns:p14="http://schemas.microsoft.com/office/powerpoint/2010/main" val="3292496315"/>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23E8915-D2AA-4327-A45A-972C3CA957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8302FC3C-9804-4950-B721-5FD704BA60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12188952" cy="6858000"/>
          </a:xfrm>
          <a:prstGeom prst="rect">
            <a:avLst/>
          </a:prstGeom>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6B9695BD-ECF6-49CA-8877-8C493193C65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5" y="1828800"/>
            <a:ext cx="0" cy="3200400"/>
          </a:xfrm>
          <a:prstGeom prst="line">
            <a:avLst/>
          </a:prstGeom>
          <a:ln w="1905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3BC6EBB2-9BDC-4075-BA6B-43A9FBF9C8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b="23320"/>
          <a:stretch/>
        </p:blipFill>
        <p:spPr>
          <a:xfrm>
            <a:off x="8605878" y="6228080"/>
            <a:ext cx="993734" cy="762000"/>
          </a:xfrm>
          <a:prstGeom prst="rect">
            <a:avLst/>
          </a:prstGeom>
        </p:spPr>
      </p:pic>
      <p:sp>
        <p:nvSpPr>
          <p:cNvPr id="5" name="Freeform 5">
            <a:extLst>
              <a:ext uri="{FF2B5EF4-FFF2-40B4-BE49-F238E27FC236}">
                <a16:creationId xmlns:a16="http://schemas.microsoft.com/office/drawing/2014/main" id="{F3798573-F27B-47EB-8EA4-7EE34954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588"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id="{196B7805-50DA-4058-A273-E381CB7C529D}"/>
              </a:ext>
            </a:extLst>
          </p:cNvPr>
          <p:cNvSpPr>
            <a:spLocks noGrp="1"/>
          </p:cNvSpPr>
          <p:nvPr>
            <p:ph type="title"/>
          </p:nvPr>
        </p:nvSpPr>
        <p:spPr>
          <a:xfrm>
            <a:off x="806195" y="804672"/>
            <a:ext cx="3521359" cy="5248656"/>
          </a:xfrm>
        </p:spPr>
        <p:txBody>
          <a:bodyPr anchor="ctr">
            <a:normAutofit/>
          </a:bodyPr>
          <a:lstStyle/>
          <a:p>
            <a:pPr algn="ctr"/>
            <a:r>
              <a:rPr lang="en-GB" b="1"/>
              <a:t>Theme 1:Different philosophies of care</a:t>
            </a:r>
            <a:br>
              <a:rPr lang="en-GB"/>
            </a:br>
            <a:endParaRPr lang="en-GB"/>
          </a:p>
        </p:txBody>
      </p:sp>
      <p:sp>
        <p:nvSpPr>
          <p:cNvPr id="3" name="Content Placeholder 2">
            <a:extLst>
              <a:ext uri="{FF2B5EF4-FFF2-40B4-BE49-F238E27FC236}">
                <a16:creationId xmlns:a16="http://schemas.microsoft.com/office/drawing/2014/main" id="{F616BEE6-1290-4ED7-87C3-05EF2B5B771E}"/>
              </a:ext>
            </a:extLst>
          </p:cNvPr>
          <p:cNvSpPr>
            <a:spLocks noGrp="1"/>
          </p:cNvSpPr>
          <p:nvPr>
            <p:ph idx="1"/>
          </p:nvPr>
        </p:nvSpPr>
        <p:spPr>
          <a:xfrm>
            <a:off x="4975861" y="804671"/>
            <a:ext cx="6399930" cy="5248657"/>
          </a:xfrm>
        </p:spPr>
        <p:txBody>
          <a:bodyPr anchor="ctr">
            <a:normAutofit/>
          </a:bodyPr>
          <a:lstStyle/>
          <a:p>
            <a:r>
              <a:rPr lang="en-GB" dirty="0"/>
              <a:t>Barriers to the provision of optimal end-of-life care can exist due to internal conflict and disagreement among professionals (McCallum and </a:t>
            </a:r>
            <a:r>
              <a:rPr lang="en-GB" dirty="0" err="1"/>
              <a:t>McConigley</a:t>
            </a:r>
            <a:r>
              <a:rPr lang="en-GB" dirty="0"/>
              <a:t>, 2013). </a:t>
            </a:r>
          </a:p>
          <a:p>
            <a:r>
              <a:rPr lang="en-GB" dirty="0"/>
              <a:t>McCallum and </a:t>
            </a:r>
            <a:r>
              <a:rPr lang="en-GB" dirty="0" err="1"/>
              <a:t>McConigley</a:t>
            </a:r>
            <a:r>
              <a:rPr lang="en-GB" dirty="0"/>
              <a:t> (2013), in their Australian study nurses experienced a ‘conflict of care’, which posed dilemmas associated with decisions made by doctors to provide </a:t>
            </a:r>
            <a:r>
              <a:rPr lang="en-US" dirty="0"/>
              <a:t>aggressive medical treatment. </a:t>
            </a:r>
          </a:p>
          <a:p>
            <a:r>
              <a:rPr lang="en-US" dirty="0"/>
              <a:t>Nurses experienced conflict with decisions they perceived could cause suffering among patients who were subjected to such treatment. </a:t>
            </a:r>
            <a:endParaRPr lang="en-GB" dirty="0"/>
          </a:p>
        </p:txBody>
      </p:sp>
    </p:spTree>
    <p:extLst>
      <p:ext uri="{BB962C8B-B14F-4D97-AF65-F5344CB8AC3E}">
        <p14:creationId xmlns:p14="http://schemas.microsoft.com/office/powerpoint/2010/main" val="3020340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42000"/>
                <a:hueMod val="42000"/>
                <a:satMod val="124000"/>
                <a:lumMod val="62000"/>
              </a:schemeClr>
              <a:schemeClr val="bg2">
                <a:tint val="96000"/>
                <a:satMod val="130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B35F5-24C2-4E5E-BC64-F1ADB025DC91}"/>
              </a:ext>
            </a:extLst>
          </p:cNvPr>
          <p:cNvSpPr>
            <a:spLocks noGrp="1"/>
          </p:cNvSpPr>
          <p:nvPr>
            <p:ph type="title"/>
          </p:nvPr>
        </p:nvSpPr>
        <p:spPr>
          <a:xfrm>
            <a:off x="806195" y="804672"/>
            <a:ext cx="3521359" cy="5248656"/>
          </a:xfrm>
        </p:spPr>
        <p:txBody>
          <a:bodyPr anchor="ctr">
            <a:normAutofit/>
          </a:bodyPr>
          <a:lstStyle/>
          <a:p>
            <a:pPr algn="ctr"/>
            <a:r>
              <a:rPr lang="en-US" b="1" dirty="0"/>
              <a:t>Nurses reported….</a:t>
            </a:r>
            <a:br>
              <a:rPr lang="en-GB" dirty="0"/>
            </a:br>
            <a:endParaRPr lang="en-GB" dirty="0"/>
          </a:p>
        </p:txBody>
      </p:sp>
      <p:sp>
        <p:nvSpPr>
          <p:cNvPr id="3" name="Content Placeholder 2">
            <a:extLst>
              <a:ext uri="{FF2B5EF4-FFF2-40B4-BE49-F238E27FC236}">
                <a16:creationId xmlns:a16="http://schemas.microsoft.com/office/drawing/2014/main" id="{D7B6A62C-4EF3-446F-835B-28CC8724DB31}"/>
              </a:ext>
            </a:extLst>
          </p:cNvPr>
          <p:cNvSpPr>
            <a:spLocks noGrp="1"/>
          </p:cNvSpPr>
          <p:nvPr>
            <p:ph idx="1"/>
          </p:nvPr>
        </p:nvSpPr>
        <p:spPr>
          <a:xfrm>
            <a:off x="4975861" y="804671"/>
            <a:ext cx="6399930" cy="5248657"/>
          </a:xfrm>
        </p:spPr>
        <p:txBody>
          <a:bodyPr anchor="ctr">
            <a:normAutofit/>
          </a:bodyPr>
          <a:lstStyle/>
          <a:p>
            <a:pPr>
              <a:lnSpc>
                <a:spcPct val="90000"/>
              </a:lnSpc>
            </a:pPr>
            <a:r>
              <a:rPr lang="en-US" sz="1600" dirty="0"/>
              <a:t>‘</a:t>
            </a:r>
            <a:r>
              <a:rPr lang="en-US" sz="1600" b="1" i="1" dirty="0"/>
              <a:t>the doctors keep pushing, they are trying to be God and they push just another day, another day of aggressive management</a:t>
            </a:r>
            <a:r>
              <a:rPr lang="en-US" sz="1600" b="1" dirty="0"/>
              <a:t>’ (McCallum and </a:t>
            </a:r>
            <a:r>
              <a:rPr lang="en-US" sz="1600" b="1" dirty="0" err="1"/>
              <a:t>McConigley</a:t>
            </a:r>
            <a:r>
              <a:rPr lang="en-US" sz="1600" b="1" dirty="0"/>
              <a:t>, 2013:28).</a:t>
            </a:r>
            <a:endParaRPr lang="en-GB" sz="1600" b="1" dirty="0">
              <a:effectLst/>
            </a:endParaRPr>
          </a:p>
          <a:p>
            <a:pPr marL="0" indent="0">
              <a:lnSpc>
                <a:spcPct val="90000"/>
              </a:lnSpc>
              <a:buNone/>
            </a:pPr>
            <a:r>
              <a:rPr lang="en-US" sz="1600" b="1" dirty="0"/>
              <a:t> </a:t>
            </a:r>
            <a:endParaRPr lang="en-GB" sz="1600" b="1" dirty="0">
              <a:effectLst/>
            </a:endParaRPr>
          </a:p>
          <a:p>
            <a:pPr>
              <a:lnSpc>
                <a:spcPct val="90000"/>
              </a:lnSpc>
            </a:pPr>
            <a:r>
              <a:rPr lang="en-US" sz="1600" b="1" dirty="0"/>
              <a:t>‘</a:t>
            </a:r>
            <a:r>
              <a:rPr lang="en-US" sz="1600" b="1" i="1" dirty="0"/>
              <a:t>I felt the work was meaningless, because the only purpose was to make him survive for a little while against his wishes</a:t>
            </a:r>
            <a:r>
              <a:rPr lang="en-US" sz="1600" b="1" dirty="0"/>
              <a:t>’ (</a:t>
            </a:r>
            <a:r>
              <a:rPr lang="en-US" sz="1600" b="1" dirty="0" err="1"/>
              <a:t>Hov</a:t>
            </a:r>
            <a:r>
              <a:rPr lang="en-US" sz="1600" b="1" dirty="0"/>
              <a:t> et al, 2009:655).</a:t>
            </a:r>
            <a:endParaRPr lang="en-GB" sz="1600" b="1" dirty="0"/>
          </a:p>
          <a:p>
            <a:pPr>
              <a:lnSpc>
                <a:spcPct val="90000"/>
              </a:lnSpc>
            </a:pPr>
            <a:endParaRPr lang="en-GB" sz="1600" b="1" dirty="0">
              <a:effectLst/>
            </a:endParaRPr>
          </a:p>
          <a:p>
            <a:pPr>
              <a:lnSpc>
                <a:spcPct val="90000"/>
              </a:lnSpc>
            </a:pPr>
            <a:r>
              <a:rPr lang="en-US" sz="1600" b="1" dirty="0"/>
              <a:t>Nurses’ distress was due to the doctors’ focus on the persistent provision of treatment that nurses felt prolonged the dying phase…..</a:t>
            </a:r>
            <a:endParaRPr lang="en-GB" sz="1600" b="1" dirty="0"/>
          </a:p>
          <a:p>
            <a:pPr marL="0" indent="0">
              <a:lnSpc>
                <a:spcPct val="90000"/>
              </a:lnSpc>
              <a:buNone/>
            </a:pPr>
            <a:endParaRPr lang="en-GB" sz="1600" b="1" dirty="0"/>
          </a:p>
          <a:p>
            <a:pPr>
              <a:lnSpc>
                <a:spcPct val="90000"/>
              </a:lnSpc>
            </a:pPr>
            <a:r>
              <a:rPr lang="en-US" sz="1600" b="1" dirty="0"/>
              <a:t>‘</a:t>
            </a:r>
            <a:r>
              <a:rPr lang="en-US" sz="1600" b="1" i="1" dirty="0"/>
              <a:t>they seem to think they can cure to the end. The physicians have no knowledge about palliative medicine</a:t>
            </a:r>
            <a:r>
              <a:rPr lang="en-US" sz="1600" b="1" dirty="0"/>
              <a:t>’ (</a:t>
            </a:r>
            <a:r>
              <a:rPr lang="en-US" sz="1600" b="1" dirty="0" err="1"/>
              <a:t>Törnquist</a:t>
            </a:r>
            <a:r>
              <a:rPr lang="en-US" sz="1600" b="1" dirty="0"/>
              <a:t> et al, 2013:654).</a:t>
            </a:r>
            <a:endParaRPr lang="en-GB" sz="1600" b="1" dirty="0"/>
          </a:p>
          <a:p>
            <a:pPr>
              <a:lnSpc>
                <a:spcPct val="90000"/>
              </a:lnSpc>
            </a:pPr>
            <a:r>
              <a:rPr lang="en-US" sz="1600" b="1" dirty="0"/>
              <a:t>Nurses also reported that doctor’s attitudes were </a:t>
            </a:r>
            <a:r>
              <a:rPr lang="en-US" sz="1600" b="1" dirty="0" err="1"/>
              <a:t>that:‘</a:t>
            </a:r>
            <a:r>
              <a:rPr lang="en-US" sz="1600" b="1" i="1" dirty="0" err="1"/>
              <a:t>they</a:t>
            </a:r>
            <a:r>
              <a:rPr lang="en-US" sz="1600" b="1" i="1" dirty="0"/>
              <a:t> knew best, even if they haven’t seen the patient for the last 6 months</a:t>
            </a:r>
            <a:r>
              <a:rPr lang="en-US" sz="1600" b="1" dirty="0"/>
              <a:t>’ (</a:t>
            </a:r>
            <a:r>
              <a:rPr lang="en-US" sz="1600" b="1" dirty="0" err="1"/>
              <a:t>Törnquist</a:t>
            </a:r>
            <a:r>
              <a:rPr lang="en-US" sz="1600" b="1" dirty="0"/>
              <a:t> et al, 2013:654).</a:t>
            </a:r>
            <a:endParaRPr lang="en-GB" sz="1600" b="1" dirty="0"/>
          </a:p>
          <a:p>
            <a:pPr>
              <a:lnSpc>
                <a:spcPct val="90000"/>
              </a:lnSpc>
            </a:pPr>
            <a:endParaRPr lang="en-GB" sz="1600" dirty="0"/>
          </a:p>
        </p:txBody>
      </p:sp>
    </p:spTree>
    <p:extLst>
      <p:ext uri="{BB962C8B-B14F-4D97-AF65-F5344CB8AC3E}">
        <p14:creationId xmlns:p14="http://schemas.microsoft.com/office/powerpoint/2010/main" val="879635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171A0C-99A8-498E-9F1F-86C734DB8F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4"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70BDA80-627C-422A-AFFD-B7F1DC0F77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accent1">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2" name="Title 1">
            <a:extLst>
              <a:ext uri="{FF2B5EF4-FFF2-40B4-BE49-F238E27FC236}">
                <a16:creationId xmlns:a16="http://schemas.microsoft.com/office/drawing/2014/main" id="{D7986959-9AF9-4CCB-A5AE-990201F9973E}"/>
              </a:ext>
            </a:extLst>
          </p:cNvPr>
          <p:cNvSpPr>
            <a:spLocks noGrp="1"/>
          </p:cNvSpPr>
          <p:nvPr>
            <p:ph type="title"/>
          </p:nvPr>
        </p:nvSpPr>
        <p:spPr>
          <a:xfrm>
            <a:off x="646111" y="690879"/>
            <a:ext cx="3682049" cy="5557519"/>
          </a:xfrm>
        </p:spPr>
        <p:txBody>
          <a:bodyPr anchor="ctr">
            <a:normAutofit/>
          </a:bodyPr>
          <a:lstStyle/>
          <a:p>
            <a:pPr algn="r"/>
            <a:r>
              <a:rPr lang="en-GB">
                <a:solidFill>
                  <a:srgbClr val="FFFFFF"/>
                </a:solidFill>
              </a:rPr>
              <a:t>Medical model vs nursing model</a:t>
            </a:r>
          </a:p>
        </p:txBody>
      </p:sp>
      <p:sp>
        <p:nvSpPr>
          <p:cNvPr id="3" name="Content Placeholder 2">
            <a:extLst>
              <a:ext uri="{FF2B5EF4-FFF2-40B4-BE49-F238E27FC236}">
                <a16:creationId xmlns:a16="http://schemas.microsoft.com/office/drawing/2014/main" id="{C396769A-4FEF-4201-A242-C8A2A072E62E}"/>
              </a:ext>
            </a:extLst>
          </p:cNvPr>
          <p:cNvSpPr>
            <a:spLocks noGrp="1"/>
          </p:cNvSpPr>
          <p:nvPr>
            <p:ph idx="1"/>
          </p:nvPr>
        </p:nvSpPr>
        <p:spPr>
          <a:xfrm>
            <a:off x="5101999" y="690880"/>
            <a:ext cx="4947854" cy="5557519"/>
          </a:xfrm>
        </p:spPr>
        <p:txBody>
          <a:bodyPr anchor="ctr">
            <a:normAutofit lnSpcReduction="10000"/>
          </a:bodyPr>
          <a:lstStyle/>
          <a:p>
            <a:r>
              <a:rPr lang="en-US" sz="1900" dirty="0"/>
              <a:t>Fundamentally, the medical model of care:</a:t>
            </a:r>
          </a:p>
          <a:p>
            <a:r>
              <a:rPr lang="en-US" sz="1900" dirty="0"/>
              <a:t>with its emphasis on cure and life-sustaining treatments (Wotton et al, 2005), body systems (Espinosa et al, 2010) and the fragmented </a:t>
            </a:r>
            <a:r>
              <a:rPr lang="en-US" sz="1900" dirty="0" err="1"/>
              <a:t>medicalised</a:t>
            </a:r>
            <a:r>
              <a:rPr lang="en-US" sz="1900" dirty="0"/>
              <a:t> body (</a:t>
            </a:r>
            <a:r>
              <a:rPr lang="en-US" sz="1900" dirty="0" err="1"/>
              <a:t>Liaschenko</a:t>
            </a:r>
            <a:r>
              <a:rPr lang="en-US" sz="1900" dirty="0"/>
              <a:t> et al, 2011) </a:t>
            </a:r>
          </a:p>
          <a:p>
            <a:r>
              <a:rPr lang="en-US" sz="1900" dirty="0"/>
              <a:t>At odds with a nursing model of care that privileges holistic and person-</a:t>
            </a:r>
            <a:r>
              <a:rPr lang="en-US" sz="1900" dirty="0" err="1"/>
              <a:t>centred</a:t>
            </a:r>
            <a:r>
              <a:rPr lang="en-US" sz="1900" dirty="0"/>
              <a:t> care (Arslan et al, 2014). </a:t>
            </a:r>
          </a:p>
          <a:p>
            <a:r>
              <a:rPr lang="en-US" sz="1900" dirty="0"/>
              <a:t>Different approaches come to a head when doctors press for aggressive treatment options, particularly in acute environments, such as intensive care units (ICUs) or cardiac care units, settings normally associated with recovery and hope.</a:t>
            </a:r>
            <a:endParaRPr lang="en-GB" sz="1900" dirty="0"/>
          </a:p>
          <a:p>
            <a:endParaRPr lang="en-GB" sz="1900" dirty="0"/>
          </a:p>
        </p:txBody>
      </p:sp>
    </p:spTree>
    <p:extLst>
      <p:ext uri="{BB962C8B-B14F-4D97-AF65-F5344CB8AC3E}">
        <p14:creationId xmlns:p14="http://schemas.microsoft.com/office/powerpoint/2010/main" val="9262266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docProps/app.xml><?xml version="1.0" encoding="utf-8"?>
<Properties xmlns="http://schemas.openxmlformats.org/officeDocument/2006/extended-properties" xmlns:vt="http://schemas.openxmlformats.org/officeDocument/2006/docPropsVTypes">
  <TotalTime>101</TotalTime>
  <Words>2659</Words>
  <Application>Microsoft Office PowerPoint</Application>
  <PresentationFormat>Widescreen</PresentationFormat>
  <Paragraphs>137</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Century Gothic</vt:lpstr>
      <vt:lpstr>Wingdings 3</vt:lpstr>
      <vt:lpstr>Ion</vt:lpstr>
      <vt:lpstr>    Nurses and student nurses early encounters with death and dying: An international scoping review    </vt:lpstr>
      <vt:lpstr>Policy agenda</vt:lpstr>
      <vt:lpstr>PowerPoint Presentation</vt:lpstr>
      <vt:lpstr>Aim &amp; identifying the research question </vt:lpstr>
      <vt:lpstr>Results</vt:lpstr>
      <vt:lpstr>THEMES</vt:lpstr>
      <vt:lpstr>Theme 1:Different philosophies of care </vt:lpstr>
      <vt:lpstr>Nurses reported…. </vt:lpstr>
      <vt:lpstr>Medical model vs nursing model</vt:lpstr>
      <vt:lpstr>Theme 2: Relationships </vt:lpstr>
      <vt:lpstr>Communication (linked to relationships) </vt:lpstr>
      <vt:lpstr>Theme 3: Knowledge</vt:lpstr>
      <vt:lpstr>Student nurses</vt:lpstr>
      <vt:lpstr>Lack of knowledge and skills is a key barrier</vt:lpstr>
      <vt:lpstr>Theme 4: Impact of death</vt:lpstr>
      <vt:lpstr>Avoidance tactics</vt:lpstr>
      <vt:lpstr>Last offices: Impact of seeing a dead body </vt:lpstr>
      <vt:lpstr>Theme 5: Giving care </vt:lpstr>
      <vt:lpstr>‘my stomach tightens. Therefore, I get pains. I lose my appetite, [and] I get this lump in my chest’ (Hov et al, 2009:656). </vt:lpstr>
      <vt:lpstr>Support and mentoring</vt:lpstr>
      <vt:lpstr>Student nurses and newly qualified nurses</vt:lpstr>
      <vt:lpstr>To that end…</vt:lpstr>
      <vt:lpstr>PowerPoint Presentation</vt:lpstr>
      <vt:lpstr>CPD reflective questions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Nurses and student nurses early encounters with death and dying: An international scoping review</dc:title>
  <dc:creator>Kerry.Jones</dc:creator>
  <cp:lastModifiedBy>Kerry.Jones</cp:lastModifiedBy>
  <cp:revision>3</cp:revision>
  <dcterms:created xsi:type="dcterms:W3CDTF">2020-10-19T11:37:05Z</dcterms:created>
  <dcterms:modified xsi:type="dcterms:W3CDTF">2020-10-19T13:18:14Z</dcterms:modified>
</cp:coreProperties>
</file>